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256" r:id="rId2"/>
    <p:sldId id="278" r:id="rId3"/>
    <p:sldId id="295" r:id="rId4"/>
    <p:sldId id="341" r:id="rId5"/>
    <p:sldId id="342" r:id="rId6"/>
    <p:sldId id="343" r:id="rId7"/>
    <p:sldId id="344" r:id="rId8"/>
    <p:sldId id="345" r:id="rId9"/>
    <p:sldId id="346" r:id="rId10"/>
    <p:sldId id="347" r:id="rId11"/>
    <p:sldId id="348" r:id="rId12"/>
    <p:sldId id="349" r:id="rId13"/>
    <p:sldId id="350" r:id="rId14"/>
    <p:sldId id="351" r:id="rId15"/>
    <p:sldId id="352" r:id="rId16"/>
    <p:sldId id="353" r:id="rId17"/>
    <p:sldId id="354" r:id="rId18"/>
    <p:sldId id="355" r:id="rId19"/>
    <p:sldId id="356" r:id="rId20"/>
    <p:sldId id="357" r:id="rId21"/>
    <p:sldId id="358" r:id="rId22"/>
    <p:sldId id="359" r:id="rId23"/>
    <p:sldId id="360" r:id="rId24"/>
    <p:sldId id="361" r:id="rId25"/>
    <p:sldId id="362" r:id="rId26"/>
    <p:sldId id="363" r:id="rId27"/>
    <p:sldId id="364" r:id="rId28"/>
    <p:sldId id="365" r:id="rId29"/>
    <p:sldId id="366" r:id="rId30"/>
    <p:sldId id="367" r:id="rId31"/>
    <p:sldId id="368" r:id="rId32"/>
    <p:sldId id="369" r:id="rId33"/>
    <p:sldId id="371" r:id="rId34"/>
    <p:sldId id="372" r:id="rId35"/>
    <p:sldId id="373" r:id="rId36"/>
    <p:sldId id="374" r:id="rId37"/>
    <p:sldId id="375" r:id="rId38"/>
    <p:sldId id="376" r:id="rId39"/>
    <p:sldId id="377" r:id="rId40"/>
    <p:sldId id="378" r:id="rId41"/>
    <p:sldId id="294" r:id="rId4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92AA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0" autoAdjust="0"/>
    <p:restoredTop sz="76986" autoAdjust="0"/>
  </p:normalViewPr>
  <p:slideViewPr>
    <p:cSldViewPr>
      <p:cViewPr varScale="1">
        <p:scale>
          <a:sx n="52" d="100"/>
          <a:sy n="52" d="100"/>
        </p:scale>
        <p:origin x="1764" y="5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299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D9DDDB8-D596-C648-AF44-A2DFA92F027E}" type="datetimeFigureOut">
              <a:rPr lang="en-US" smtClean="0"/>
              <a:t>6/14/2018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6D8A8B-B5FC-0148-B6DE-E19816705302}" type="slidenum">
              <a:rPr lang="en-US" smtClean="0"/>
              <a:t>‹#›</a:t>
            </a:fld>
            <a:endParaRPr lang="en-US"/>
          </a:p>
        </p:txBody>
      </p:sp>
    </p:spTree>
    <p:extLst>
      <p:ext uri="{BB962C8B-B14F-4D97-AF65-F5344CB8AC3E}">
        <p14:creationId xmlns:p14="http://schemas.microsoft.com/office/powerpoint/2010/main" val="1274644670"/>
      </p:ext>
    </p:extLst>
  </p:cSld>
  <p:clrMap bg1="lt1" tx1="dk1" bg2="lt2" tx2="dk2" accent1="accent1" accent2="accent2" accent3="accent3" accent4="accent4" accent5="accent5" accent6="accent6" hlink="hlink" folHlink="folHlink"/>
  <p:hf hdr="0" ftr="0" dt="0"/>
</p:handoutMaster>
</file>

<file path=ppt/media/image1.tiff>
</file>

<file path=ppt/media/image2.jpeg>
</file>

<file path=ppt/media/image3.tiff>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1B4639-F159-0C4A-AC7A-FA9578A8488E}" type="datetimeFigureOut">
              <a:rPr kumimoji="1" lang="zh-CN" altLang="en-US" smtClean="0"/>
              <a:t>2018/6/14</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10C5FB-B562-F94E-8BBD-815D463A8A5D}" type="slidenum">
              <a:rPr kumimoji="1" lang="zh-CN" altLang="en-US" smtClean="0"/>
              <a:t>‹#›</a:t>
            </a:fld>
            <a:endParaRPr kumimoji="1" lang="zh-CN" altLang="en-US"/>
          </a:p>
        </p:txBody>
      </p:sp>
    </p:spTree>
    <p:extLst>
      <p:ext uri="{BB962C8B-B14F-4D97-AF65-F5344CB8AC3E}">
        <p14:creationId xmlns:p14="http://schemas.microsoft.com/office/powerpoint/2010/main" val="187211672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In the first part we shall motivate why we are looking at the issue of transactions and how they are being used.</a:t>
            </a:r>
          </a:p>
          <a:p>
            <a:r>
              <a:rPr lang="en-GB" altLang="zh-TW" dirty="0">
                <a:latin typeface="Arial" panose="020B0604020202020204" pitchFamily="34" charset="0"/>
              </a:rPr>
              <a:t>In the second part, we are going to introduce the basic transaction concepts, such as atomicity, consistency, isolation and durability that are commonly referred to as ACID properties of transactions. We are also going to look at nesting of transactions.</a:t>
            </a:r>
          </a:p>
          <a:p>
            <a:r>
              <a:rPr lang="en-GB" altLang="zh-TW" dirty="0">
                <a:latin typeface="Arial" panose="020B0604020202020204" pitchFamily="34" charset="0"/>
              </a:rPr>
              <a:t>After that, we are going to introduce a transaction protocol that is referred to as two phase commit (and should not be confused with two phase locking). Two phase commit is needed to end a distributed transaction.</a:t>
            </a:r>
          </a:p>
          <a:p>
            <a:r>
              <a:rPr lang="en-GB" altLang="zh-TW" dirty="0">
                <a:latin typeface="Arial" panose="020B0604020202020204" pitchFamily="34" charset="0"/>
              </a:rPr>
              <a:t>We will also address distributed transactions and distributed deadlocks.</a:t>
            </a:r>
          </a:p>
          <a:p>
            <a:r>
              <a:rPr lang="en-GB" altLang="zh-TW" dirty="0">
                <a:latin typeface="Arial" panose="020B0604020202020204" pitchFamily="34" charset="0"/>
              </a:rPr>
              <a:t>As usual, a summary points out the learning goals and indicates the textbook chapter for your background reading.</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a:t>
            </a:fld>
            <a:endParaRPr kumimoji="1" lang="zh-CN" altLang="en-US"/>
          </a:p>
        </p:txBody>
      </p:sp>
    </p:spTree>
    <p:extLst>
      <p:ext uri="{BB962C8B-B14F-4D97-AF65-F5344CB8AC3E}">
        <p14:creationId xmlns:p14="http://schemas.microsoft.com/office/powerpoint/2010/main" val="3476657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There are three commands or operations to manipulate a transaction: begin, commit and abort.</a:t>
            </a:r>
          </a:p>
          <a:p>
            <a:r>
              <a:rPr lang="en-GB" altLang="zh-TW" dirty="0">
                <a:latin typeface="Arial" panose="020B0604020202020204" pitchFamily="34" charset="0"/>
              </a:rPr>
              <a:t>Begin (sometimes also referred to as </a:t>
            </a:r>
            <a:r>
              <a:rPr lang="en-GB" altLang="zh-TW" dirty="0">
                <a:latin typeface="Courier" pitchFamily="49" charset="0"/>
              </a:rPr>
              <a:t>open</a:t>
            </a:r>
            <a:r>
              <a:rPr lang="en-GB" altLang="zh-TW" dirty="0">
                <a:latin typeface="Arial" panose="020B0604020202020204" pitchFamily="34" charset="0"/>
              </a:rPr>
              <a:t>) marks the beginning of a new transaction. </a:t>
            </a:r>
          </a:p>
          <a:p>
            <a:r>
              <a:rPr lang="en-GB" altLang="zh-TW" dirty="0">
                <a:latin typeface="Arial" panose="020B0604020202020204" pitchFamily="34" charset="0"/>
              </a:rPr>
              <a:t>Commit (sometimes also referred to as </a:t>
            </a:r>
            <a:r>
              <a:rPr lang="en-GB" altLang="zh-TW" dirty="0">
                <a:latin typeface="Courier" pitchFamily="49" charset="0"/>
              </a:rPr>
              <a:t>end </a:t>
            </a:r>
            <a:r>
              <a:rPr lang="en-GB" altLang="zh-TW" dirty="0">
                <a:latin typeface="Arial" panose="020B0604020202020204" pitchFamily="34" charset="0"/>
              </a:rPr>
              <a:t>or </a:t>
            </a:r>
            <a:r>
              <a:rPr lang="en-GB" altLang="zh-TW" dirty="0">
                <a:latin typeface="Courier" pitchFamily="49" charset="0"/>
              </a:rPr>
              <a:t>close</a:t>
            </a:r>
            <a:r>
              <a:rPr lang="en-GB" altLang="zh-TW" dirty="0">
                <a:latin typeface="Arial" panose="020B0604020202020204" pitchFamily="34" charset="0"/>
              </a:rPr>
              <a:t>) ends a transaction. It takes care that all modifications of the transaction are stored persistently and that the changes become accessible to concurrent transactions. With pessimistic techniques, the commit would, therefore, release all locks and with optimistic techniques the commit would start the validation phase.</a:t>
            </a:r>
          </a:p>
          <a:p>
            <a:r>
              <a:rPr lang="en-GB" altLang="zh-TW" dirty="0">
                <a:latin typeface="Arial" panose="020B0604020202020204" pitchFamily="34" charset="0"/>
              </a:rPr>
              <a:t>Abort (sometimes also referred to as </a:t>
            </a:r>
            <a:r>
              <a:rPr lang="en-GB" altLang="zh-TW" dirty="0">
                <a:latin typeface="Courier" pitchFamily="49" charset="0"/>
              </a:rPr>
              <a:t>rollback</a:t>
            </a:r>
            <a:r>
              <a:rPr lang="en-GB" altLang="zh-TW" dirty="0">
                <a:latin typeface="Arial" panose="020B0604020202020204" pitchFamily="34" charset="0"/>
              </a:rPr>
              <a:t> or </a:t>
            </a:r>
            <a:r>
              <a:rPr lang="en-GB" altLang="zh-TW" dirty="0">
                <a:latin typeface="Courier" pitchFamily="49" charset="0"/>
              </a:rPr>
              <a:t>undo</a:t>
            </a:r>
            <a:r>
              <a:rPr lang="en-GB" altLang="zh-TW" dirty="0">
                <a:latin typeface="Arial" panose="020B0604020202020204" pitchFamily="34" charset="0"/>
              </a:rPr>
              <a:t>) ends a transaction, but does not make the changes persistent. On the contrary, it recovers the state the resources had when the transaction started.</a:t>
            </a:r>
          </a:p>
          <a:p>
            <a:r>
              <a:rPr lang="en-GB" altLang="zh-TW" dirty="0">
                <a:latin typeface="Arial" panose="020B0604020202020204" pitchFamily="34" charset="0"/>
              </a:rPr>
              <a:t>To continue our cash transfer example, the component implementing the transfer would issue a start command, then do the debit and credit operation and would then commit the changes, making them persistent and visible to concurrently executing transactions.</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12</a:t>
            </a:fld>
            <a:endParaRPr kumimoji="1" lang="zh-CN" altLang="en-US"/>
          </a:p>
        </p:txBody>
      </p:sp>
    </p:spTree>
    <p:extLst>
      <p:ext uri="{BB962C8B-B14F-4D97-AF65-F5344CB8AC3E}">
        <p14:creationId xmlns:p14="http://schemas.microsoft.com/office/powerpoint/2010/main" val="486516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13</a:t>
            </a:fld>
            <a:endParaRPr kumimoji="1" lang="zh-CN" altLang="en-US"/>
          </a:p>
        </p:txBody>
      </p:sp>
    </p:spTree>
    <p:extLst>
      <p:ext uri="{BB962C8B-B14F-4D97-AF65-F5344CB8AC3E}">
        <p14:creationId xmlns:p14="http://schemas.microsoft.com/office/powerpoint/2010/main" val="2775695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components that are involved in a transaction usually have different roles. They can take the role of a transactional client, a transactional server and that of a transaction coordinator.</a:t>
            </a:r>
          </a:p>
          <a:p>
            <a:r>
              <a:rPr lang="en-GB" altLang="zh-TW" dirty="0">
                <a:latin typeface="Arial" panose="020B0604020202020204" pitchFamily="34" charset="0"/>
              </a:rPr>
              <a:t>A transactional client is a component that starts and commits transactions. In the cash transfer example, the component implementing the transfer and invoking the credit and debit operations would be a transactional client.</a:t>
            </a:r>
          </a:p>
          <a:p>
            <a:r>
              <a:rPr lang="en-GB" altLang="zh-TW" dirty="0">
                <a:latin typeface="Arial" panose="020B0604020202020204" pitchFamily="34" charset="0"/>
              </a:rPr>
              <a:t>A transactional server is a component that executes operations as parts of transactions. In the cash transfer example, the account object would be a transactional server as it maintains resources (the account balance) that is modified under transaction control.</a:t>
            </a:r>
          </a:p>
          <a:p>
            <a:r>
              <a:rPr lang="en-GB" altLang="zh-TW" dirty="0">
                <a:latin typeface="Arial" panose="020B0604020202020204" pitchFamily="34" charset="0"/>
              </a:rPr>
              <a:t>A Transaction coordinator is a component that controls the execution of a transaction. It exports the start, commit and abort transaction commands to the transactional client. In the cash transfer example, the component from which the transactional client would invoke the start and end transaction operations is the transaction coordinator.</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14</a:t>
            </a:fld>
            <a:endParaRPr kumimoji="1" lang="zh-CN" altLang="en-US"/>
          </a:p>
        </p:txBody>
      </p:sp>
    </p:spTree>
    <p:extLst>
      <p:ext uri="{BB962C8B-B14F-4D97-AF65-F5344CB8AC3E}">
        <p14:creationId xmlns:p14="http://schemas.microsoft.com/office/powerpoint/2010/main" val="2059747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transaction coordinator is the component that offers the transaction commands/operations to transactional clients.</a:t>
            </a:r>
          </a:p>
          <a:p>
            <a:r>
              <a:rPr lang="en-GB" altLang="zh-TW" dirty="0">
                <a:latin typeface="Arial" panose="020B0604020202020204" pitchFamily="34" charset="0"/>
              </a:rPr>
              <a:t>It allocates system-wide unique transaction identifiers. These transaction identifiers are used during the communication between transaction coordinator and transactional servers.</a:t>
            </a:r>
          </a:p>
          <a:p>
            <a:r>
              <a:rPr lang="en-GB" altLang="zh-TW" dirty="0">
                <a:latin typeface="Arial" panose="020B0604020202020204" pitchFamily="34" charset="0"/>
              </a:rPr>
              <a:t>Note, that there is not necessarily a single transaction coordinator in a distributed setting. Having such a </a:t>
            </a:r>
            <a:r>
              <a:rPr lang="en-US" altLang="en-US" dirty="0">
                <a:latin typeface="Arial" panose="020B0604020202020204" pitchFamily="34" charset="0"/>
              </a:rPr>
              <a:t>centralized</a:t>
            </a:r>
            <a:r>
              <a:rPr lang="en-GB" altLang="zh-TW" dirty="0">
                <a:latin typeface="Arial" panose="020B0604020202020204" pitchFamily="34" charset="0"/>
              </a:rPr>
              <a:t> coordinator would, in fact, be rather counter-productive as it might create a serious performance bottleneck. Hence different transactions may well have different coordinators which do not need to know of each other.</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15</a:t>
            </a:fld>
            <a:endParaRPr kumimoji="1" lang="zh-CN" altLang="en-US"/>
          </a:p>
        </p:txBody>
      </p:sp>
    </p:spTree>
    <p:extLst>
      <p:ext uri="{BB962C8B-B14F-4D97-AF65-F5344CB8AC3E}">
        <p14:creationId xmlns:p14="http://schemas.microsoft.com/office/powerpoint/2010/main" val="3575452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Distributed system components that have resources that ought to be accessed and/or modified under transaction control have the role of a transactional server. </a:t>
            </a:r>
          </a:p>
          <a:p>
            <a:r>
              <a:rPr lang="en-GB" altLang="zh-TW" dirty="0">
                <a:latin typeface="Arial" panose="020B0604020202020204" pitchFamily="34" charset="0"/>
              </a:rPr>
              <a:t>A transactional server knows the coordinator of the transaction the server is participating in. Identification of the coordinator is usually based on unique transaction identifiers that either transactional clients pass as arguments to the transactional servers or that are obtained from some component that manages a current transaction context. In the former case, the transactional clients obtain the transaction identifiers from the transaction coordinator when they begin or end a transaction.</a:t>
            </a:r>
          </a:p>
          <a:p>
            <a:r>
              <a:rPr lang="en-GB" altLang="zh-TW" dirty="0">
                <a:latin typeface="Arial" panose="020B0604020202020204" pitchFamily="34" charset="0"/>
              </a:rPr>
              <a:t>Transactional servers then register with the transaction coordinator in order to inform the coordinator that they are participating in a transaction.</a:t>
            </a:r>
          </a:p>
          <a:p>
            <a:r>
              <a:rPr lang="en-GB" altLang="zh-TW" dirty="0">
                <a:latin typeface="Arial" panose="020B0604020202020204" pitchFamily="34" charset="0"/>
              </a:rPr>
              <a:t>The transactional servers also have to implement a number of operations that the transaction coordinator can invoke in order to implement a transaction protocol. We shall discuss a two-phase commit protocol later, but you should remember at this stage that a transaction protocol involves cooperation between the transaction coordinator and all the transactional servers participating in a transaction.</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16</a:t>
            </a:fld>
            <a:endParaRPr kumimoji="1" lang="zh-CN" altLang="en-US"/>
          </a:p>
        </p:txBody>
      </p:sp>
    </p:spTree>
    <p:extLst>
      <p:ext uri="{BB962C8B-B14F-4D97-AF65-F5344CB8AC3E}">
        <p14:creationId xmlns:p14="http://schemas.microsoft.com/office/powerpoint/2010/main" val="1399096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Transactional clients only see transactions through the coordinator. </a:t>
            </a:r>
          </a:p>
          <a:p>
            <a:r>
              <a:rPr lang="en-GB" altLang="zh-TW" dirty="0">
                <a:latin typeface="Arial" panose="020B0604020202020204" pitchFamily="34" charset="0"/>
              </a:rPr>
              <a:t>Transactional clients request transaction start, commit and abort from the coordinator.</a:t>
            </a:r>
          </a:p>
          <a:p>
            <a:r>
              <a:rPr lang="en-GB" altLang="zh-TW" dirty="0">
                <a:latin typeface="Arial" panose="020B0604020202020204" pitchFamily="34" charset="0"/>
              </a:rPr>
              <a:t>In our cash transfer example, the application that funds transfer application that invokes the credit and debit operations would be the transactional client.</a:t>
            </a:r>
          </a:p>
          <a:p>
            <a:r>
              <a:rPr lang="en-GB" altLang="zh-TW" dirty="0">
                <a:latin typeface="Arial" panose="020B0604020202020204" pitchFamily="34" charset="0"/>
              </a:rPr>
              <a:t>The implementation of transactions is transparent to clients. Hence this contributes to achieving failure transparency for clients.</a:t>
            </a:r>
          </a:p>
          <a:p>
            <a:r>
              <a:rPr lang="en-GB" altLang="zh-TW" dirty="0">
                <a:latin typeface="Arial" panose="020B0604020202020204" pitchFamily="34" charset="0"/>
              </a:rPr>
              <a:t>It is also transparent for a client, whether a component is a server (meaning that it does not participate in transactions) or a transactional server. Hence, clients use the same commands and operation signatures within and without transactions.</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17</a:t>
            </a:fld>
            <a:endParaRPr kumimoji="1" lang="zh-CN" altLang="en-US"/>
          </a:p>
        </p:txBody>
      </p:sp>
    </p:spTree>
    <p:extLst>
      <p:ext uri="{BB962C8B-B14F-4D97-AF65-F5344CB8AC3E}">
        <p14:creationId xmlns:p14="http://schemas.microsoft.com/office/powerpoint/2010/main" val="2728261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A client transaction becomes distributed if it invokes operations in several different servers.  There are two different ways that distributed transactions can be structured: as flat transactions and as nested transactions.</a:t>
            </a:r>
          </a:p>
          <a:p>
            <a:r>
              <a:rPr lang="en-US" altLang="zh-TW" dirty="0">
                <a:latin typeface="Arial" panose="020B0604020202020204" pitchFamily="34" charset="0"/>
              </a:rPr>
              <a:t>In a flat transaction, a client makes requests to more than one server.  </a:t>
            </a:r>
          </a:p>
          <a:p>
            <a:r>
              <a:rPr lang="en-US" altLang="zh-TW" dirty="0">
                <a:latin typeface="Arial" panose="020B0604020202020204" pitchFamily="34" charset="0"/>
              </a:rPr>
              <a:t>In this slide part (a), transaction T is a flat transaction that invokes operations on objects in servers X, Y and Z.  A flat client transaction completes each of its requests before going on to the next one.  Therefore, each transaction accesses servers’ objects sequentially.</a:t>
            </a:r>
          </a:p>
          <a:p>
            <a:r>
              <a:rPr lang="en-US" altLang="zh-TW" dirty="0">
                <a:latin typeface="Arial" panose="020B0604020202020204" pitchFamily="34" charset="0"/>
              </a:rPr>
              <a:t>In a nested transaction, the top-level transaction can open </a:t>
            </a:r>
            <a:r>
              <a:rPr lang="en-US" altLang="zh-TW" dirty="0" err="1">
                <a:latin typeface="Arial" panose="020B0604020202020204" pitchFamily="34" charset="0"/>
              </a:rPr>
              <a:t>subtransactions</a:t>
            </a:r>
            <a:r>
              <a:rPr lang="en-US" altLang="zh-TW" dirty="0">
                <a:latin typeface="Arial" panose="020B0604020202020204" pitchFamily="34" charset="0"/>
              </a:rPr>
              <a:t>, and each </a:t>
            </a:r>
            <a:r>
              <a:rPr lang="en-US" altLang="zh-TW" dirty="0" err="1">
                <a:latin typeface="Arial" panose="020B0604020202020204" pitchFamily="34" charset="0"/>
              </a:rPr>
              <a:t>subtransaction</a:t>
            </a:r>
            <a:r>
              <a:rPr lang="en-US" altLang="zh-TW" dirty="0">
                <a:latin typeface="Arial" panose="020B0604020202020204" pitchFamily="34" charset="0"/>
              </a:rPr>
              <a:t> can open further </a:t>
            </a:r>
            <a:r>
              <a:rPr lang="en-US" altLang="zh-TW" dirty="0" err="1">
                <a:latin typeface="Arial" panose="020B0604020202020204" pitchFamily="34" charset="0"/>
              </a:rPr>
              <a:t>subtransactions</a:t>
            </a:r>
            <a:r>
              <a:rPr lang="en-US" altLang="zh-TW" dirty="0">
                <a:latin typeface="Arial" panose="020B0604020202020204" pitchFamily="34" charset="0"/>
              </a:rPr>
              <a:t> down to any depth of nesting.</a:t>
            </a:r>
          </a:p>
          <a:p>
            <a:r>
              <a:rPr lang="en-US" altLang="zh-TW" dirty="0">
                <a:latin typeface="Arial" panose="020B0604020202020204" pitchFamily="34" charset="0"/>
              </a:rPr>
              <a:t>In this slide part (b), a client’s transaction T opens two </a:t>
            </a:r>
            <a:r>
              <a:rPr lang="en-US" altLang="zh-TW" dirty="0" err="1">
                <a:latin typeface="Arial" panose="020B0604020202020204" pitchFamily="34" charset="0"/>
              </a:rPr>
              <a:t>subtransactions</a:t>
            </a:r>
            <a:r>
              <a:rPr lang="en-US" altLang="zh-TW" dirty="0">
                <a:latin typeface="Arial" panose="020B0604020202020204" pitchFamily="34" charset="0"/>
              </a:rPr>
              <a:t> T</a:t>
            </a:r>
            <a:r>
              <a:rPr lang="en-US" altLang="zh-TW" baseline="-25000" dirty="0">
                <a:latin typeface="Arial" panose="020B0604020202020204" pitchFamily="34" charset="0"/>
              </a:rPr>
              <a:t>1</a:t>
            </a:r>
            <a:r>
              <a:rPr lang="en-US" altLang="zh-TW" dirty="0">
                <a:latin typeface="Arial" panose="020B0604020202020204" pitchFamily="34" charset="0"/>
              </a:rPr>
              <a:t> and T</a:t>
            </a:r>
            <a:r>
              <a:rPr lang="en-US" altLang="zh-TW" baseline="-25000" dirty="0">
                <a:latin typeface="Arial" panose="020B0604020202020204" pitchFamily="34" charset="0"/>
              </a:rPr>
              <a:t>2</a:t>
            </a:r>
            <a:r>
              <a:rPr lang="en-US" altLang="zh-TW" dirty="0">
                <a:latin typeface="Arial" panose="020B0604020202020204" pitchFamily="34" charset="0"/>
              </a:rPr>
              <a:t>, which access objects at servers X and Y.  The </a:t>
            </a:r>
            <a:r>
              <a:rPr lang="en-US" altLang="zh-TW" dirty="0" err="1">
                <a:latin typeface="Arial" panose="020B0604020202020204" pitchFamily="34" charset="0"/>
              </a:rPr>
              <a:t>subtransactions</a:t>
            </a:r>
            <a:r>
              <a:rPr lang="en-US" altLang="zh-TW" dirty="0">
                <a:latin typeface="Arial" panose="020B0604020202020204" pitchFamily="34" charset="0"/>
              </a:rPr>
              <a:t> T</a:t>
            </a:r>
            <a:r>
              <a:rPr lang="en-US" altLang="zh-TW" baseline="-25000" dirty="0">
                <a:latin typeface="Arial" panose="020B0604020202020204" pitchFamily="34" charset="0"/>
              </a:rPr>
              <a:t>1</a:t>
            </a:r>
            <a:r>
              <a:rPr lang="en-US" altLang="zh-TW" dirty="0">
                <a:latin typeface="Arial" panose="020B0604020202020204" pitchFamily="34" charset="0"/>
              </a:rPr>
              <a:t> and T</a:t>
            </a:r>
            <a:r>
              <a:rPr lang="en-US" altLang="zh-TW" baseline="-25000" dirty="0">
                <a:latin typeface="Arial" panose="020B0604020202020204" pitchFamily="34" charset="0"/>
              </a:rPr>
              <a:t>2</a:t>
            </a:r>
            <a:r>
              <a:rPr lang="en-US" altLang="zh-TW" dirty="0">
                <a:latin typeface="Arial" panose="020B0604020202020204" pitchFamily="34" charset="0"/>
              </a:rPr>
              <a:t> open further </a:t>
            </a:r>
            <a:r>
              <a:rPr lang="en-US" altLang="zh-TW" dirty="0" err="1">
                <a:latin typeface="Arial" panose="020B0604020202020204" pitchFamily="34" charset="0"/>
              </a:rPr>
              <a:t>subtransactions</a:t>
            </a:r>
            <a:r>
              <a:rPr lang="en-US" altLang="zh-TW" dirty="0">
                <a:latin typeface="Arial" panose="020B0604020202020204" pitchFamily="34" charset="0"/>
              </a:rPr>
              <a:t> T</a:t>
            </a:r>
            <a:r>
              <a:rPr lang="en-US" altLang="zh-TW" baseline="-25000" dirty="0">
                <a:latin typeface="Arial" panose="020B0604020202020204" pitchFamily="34" charset="0"/>
              </a:rPr>
              <a:t>11</a:t>
            </a:r>
            <a:r>
              <a:rPr lang="en-US" altLang="zh-TW" dirty="0">
                <a:latin typeface="Arial" panose="020B0604020202020204" pitchFamily="34" charset="0"/>
              </a:rPr>
              <a:t>, T</a:t>
            </a:r>
            <a:r>
              <a:rPr lang="en-US" altLang="zh-TW" baseline="-25000" dirty="0">
                <a:latin typeface="Arial" panose="020B0604020202020204" pitchFamily="34" charset="0"/>
              </a:rPr>
              <a:t>12</a:t>
            </a:r>
            <a:r>
              <a:rPr lang="en-US" altLang="zh-TW" dirty="0">
                <a:latin typeface="Arial" panose="020B0604020202020204" pitchFamily="34" charset="0"/>
              </a:rPr>
              <a:t>, T</a:t>
            </a:r>
            <a:r>
              <a:rPr lang="en-US" altLang="zh-TW" baseline="-25000" dirty="0">
                <a:latin typeface="Arial" panose="020B0604020202020204" pitchFamily="34" charset="0"/>
              </a:rPr>
              <a:t>21</a:t>
            </a:r>
            <a:r>
              <a:rPr lang="en-US" altLang="zh-TW" dirty="0">
                <a:latin typeface="Arial" panose="020B0604020202020204" pitchFamily="34" charset="0"/>
              </a:rPr>
              <a:t> and T</a:t>
            </a:r>
            <a:r>
              <a:rPr lang="en-US" altLang="zh-TW" baseline="-25000" dirty="0">
                <a:latin typeface="Arial" panose="020B0604020202020204" pitchFamily="34" charset="0"/>
              </a:rPr>
              <a:t>22</a:t>
            </a:r>
            <a:r>
              <a:rPr lang="en-US" altLang="zh-TW" dirty="0">
                <a:latin typeface="Arial" panose="020B0604020202020204" pitchFamily="34" charset="0"/>
              </a:rPr>
              <a:t>, which access objects at servers M, N and P.  In the nested case, </a:t>
            </a:r>
            <a:r>
              <a:rPr lang="en-US" altLang="zh-TW" dirty="0" err="1">
                <a:latin typeface="Arial" panose="020B0604020202020204" pitchFamily="34" charset="0"/>
              </a:rPr>
              <a:t>subtransactions</a:t>
            </a:r>
            <a:r>
              <a:rPr lang="en-US" altLang="zh-TW" dirty="0">
                <a:latin typeface="Arial" panose="020B0604020202020204" pitchFamily="34" charset="0"/>
              </a:rPr>
              <a:t> at the same level can run concurrently.  That is T</a:t>
            </a:r>
            <a:r>
              <a:rPr lang="en-US" altLang="zh-TW" baseline="-25000" dirty="0">
                <a:latin typeface="Arial" panose="020B0604020202020204" pitchFamily="34" charset="0"/>
              </a:rPr>
              <a:t>1</a:t>
            </a:r>
            <a:r>
              <a:rPr lang="en-US" altLang="zh-TW" dirty="0">
                <a:latin typeface="Arial" panose="020B0604020202020204" pitchFamily="34" charset="0"/>
              </a:rPr>
              <a:t> || T</a:t>
            </a:r>
            <a:r>
              <a:rPr lang="en-US" altLang="zh-TW" baseline="-25000" dirty="0">
                <a:latin typeface="Arial" panose="020B0604020202020204" pitchFamily="34" charset="0"/>
              </a:rPr>
              <a:t>2</a:t>
            </a:r>
            <a:r>
              <a:rPr lang="en-US" altLang="zh-TW" dirty="0">
                <a:latin typeface="Arial" panose="020B0604020202020204" pitchFamily="34" charset="0"/>
              </a:rPr>
              <a:t>, T</a:t>
            </a:r>
            <a:r>
              <a:rPr lang="en-US" altLang="zh-TW" baseline="-25000" dirty="0">
                <a:latin typeface="Arial" panose="020B0604020202020204" pitchFamily="34" charset="0"/>
              </a:rPr>
              <a:t>11</a:t>
            </a:r>
            <a:r>
              <a:rPr lang="en-US" altLang="zh-TW" dirty="0">
                <a:latin typeface="Arial" panose="020B0604020202020204" pitchFamily="34" charset="0"/>
              </a:rPr>
              <a:t> || T</a:t>
            </a:r>
            <a:r>
              <a:rPr lang="en-US" altLang="zh-TW" baseline="-25000" dirty="0">
                <a:latin typeface="Arial" panose="020B0604020202020204" pitchFamily="34" charset="0"/>
              </a:rPr>
              <a:t>12</a:t>
            </a:r>
            <a:r>
              <a:rPr lang="en-US" altLang="zh-TW" dirty="0">
                <a:latin typeface="Arial" panose="020B0604020202020204" pitchFamily="34" charset="0"/>
              </a:rPr>
              <a:t> || T</a:t>
            </a:r>
            <a:r>
              <a:rPr lang="en-US" altLang="zh-TW" baseline="-25000" dirty="0">
                <a:latin typeface="Arial" panose="020B0604020202020204" pitchFamily="34" charset="0"/>
              </a:rPr>
              <a:t>21</a:t>
            </a:r>
            <a:r>
              <a:rPr lang="en-US" altLang="zh-TW" dirty="0">
                <a:latin typeface="Arial" panose="020B0604020202020204" pitchFamily="34" charset="0"/>
              </a:rPr>
              <a:t> || T</a:t>
            </a:r>
            <a:r>
              <a:rPr lang="en-US" altLang="zh-TW" baseline="-25000" dirty="0">
                <a:latin typeface="Arial" panose="020B0604020202020204" pitchFamily="34" charset="0"/>
              </a:rPr>
              <a:t>22</a:t>
            </a:r>
            <a:r>
              <a:rPr lang="en-US" altLang="zh-TW" dirty="0">
                <a:latin typeface="Arial" panose="020B0604020202020204" pitchFamily="34" charset="0"/>
              </a:rPr>
              <a:t>.  Note T</a:t>
            </a:r>
            <a:r>
              <a:rPr lang="en-US" altLang="zh-TW" baseline="-25000" dirty="0">
                <a:latin typeface="Arial" panose="020B0604020202020204" pitchFamily="34" charset="0"/>
              </a:rPr>
              <a:t>12</a:t>
            </a:r>
            <a:r>
              <a:rPr lang="en-US" altLang="zh-TW" dirty="0">
                <a:latin typeface="Arial" panose="020B0604020202020204" pitchFamily="34" charset="0"/>
              </a:rPr>
              <a:t> and T</a:t>
            </a:r>
            <a:r>
              <a:rPr lang="en-US" altLang="zh-TW" baseline="-25000" dirty="0">
                <a:latin typeface="Arial" panose="020B0604020202020204" pitchFamily="34" charset="0"/>
              </a:rPr>
              <a:t>21</a:t>
            </a:r>
            <a:r>
              <a:rPr lang="en-US" altLang="zh-TW" dirty="0">
                <a:latin typeface="Arial" panose="020B0604020202020204" pitchFamily="34" charset="0"/>
              </a:rPr>
              <a:t> share the same server N.</a:t>
            </a:r>
          </a:p>
          <a:p>
            <a:r>
              <a:rPr lang="en-GB" altLang="zh-TW" dirty="0">
                <a:latin typeface="Arial" panose="020B0604020202020204" pitchFamily="34" charset="0"/>
              </a:rPr>
              <a:t>Example: Funds Transfer can either be in flat transaction, or in nested transactions for concurrency purpose.</a:t>
            </a:r>
          </a:p>
          <a:p>
            <a:endParaRPr lang="en-US" altLang="zh-TW" dirty="0">
              <a:latin typeface="Arial" panose="020B0604020202020204" pitchFamily="34" charset="0"/>
            </a:endParaRP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18</a:t>
            </a:fld>
            <a:endParaRPr kumimoji="1" lang="zh-CN" altLang="en-US"/>
          </a:p>
        </p:txBody>
      </p:sp>
    </p:spTree>
    <p:extLst>
      <p:ext uri="{BB962C8B-B14F-4D97-AF65-F5344CB8AC3E}">
        <p14:creationId xmlns:p14="http://schemas.microsoft.com/office/powerpoint/2010/main" val="1902715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Let us consider the difference between flat and nested transactions in terms of their transaction commands.</a:t>
            </a:r>
          </a:p>
          <a:p>
            <a:r>
              <a:rPr lang="en-GB" altLang="zh-TW" dirty="0">
                <a:latin typeface="Arial" panose="020B0604020202020204" pitchFamily="34" charset="0"/>
              </a:rPr>
              <a:t>In a flat transaction a transactional client issues begin transaction, commit transaction or abort transaction commands. </a:t>
            </a:r>
          </a:p>
          <a:p>
            <a:r>
              <a:rPr lang="en-GB" altLang="zh-TW" dirty="0">
                <a:latin typeface="Arial" panose="020B0604020202020204" pitchFamily="34" charset="0"/>
              </a:rPr>
              <a:t>The transaction is successfully completed if it reaches the commit statement. </a:t>
            </a:r>
          </a:p>
          <a:p>
            <a:r>
              <a:rPr lang="en-GB" altLang="zh-TW" dirty="0">
                <a:latin typeface="Arial" panose="020B0604020202020204" pitchFamily="34" charset="0"/>
              </a:rPr>
              <a:t>The transaction is not completed if it is either explicitly aborted by the transactional client (if it encounters an inconsistency that cannot be reconciled) or it is implicitly aborted if a system failure occurs and it does not reach the commit.</a:t>
            </a:r>
          </a:p>
          <a:p>
            <a:r>
              <a:rPr lang="en-GB" altLang="zh-TW" dirty="0">
                <a:latin typeface="Arial" panose="020B0604020202020204" pitchFamily="34" charset="0"/>
              </a:rPr>
              <a:t>In a flat transaction it is not possible to start a transaction within a transaction. For a transaction to be started there must not be an ongoing transaction.</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19</a:t>
            </a:fld>
            <a:endParaRPr kumimoji="1" lang="zh-CN" altLang="en-US"/>
          </a:p>
        </p:txBody>
      </p:sp>
    </p:spTree>
    <p:extLst>
      <p:ext uri="{BB962C8B-B14F-4D97-AF65-F5344CB8AC3E}">
        <p14:creationId xmlns:p14="http://schemas.microsoft.com/office/powerpoint/2010/main" val="17718569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In nested transactions, transactions may have so called </a:t>
            </a:r>
            <a:r>
              <a:rPr lang="en-GB" altLang="zh-TW" i="1" dirty="0" err="1">
                <a:latin typeface="Arial" panose="020B0604020202020204" pitchFamily="34" charset="0"/>
              </a:rPr>
              <a:t>subtransactions</a:t>
            </a:r>
            <a:r>
              <a:rPr lang="en-GB" altLang="zh-TW" dirty="0">
                <a:latin typeface="Arial" panose="020B0604020202020204" pitchFamily="34" charset="0"/>
              </a:rPr>
              <a:t>. </a:t>
            </a:r>
          </a:p>
          <a:p>
            <a:r>
              <a:rPr lang="en-GB" altLang="zh-TW" dirty="0">
                <a:latin typeface="Arial" panose="020B0604020202020204" pitchFamily="34" charset="0"/>
              </a:rPr>
              <a:t>The objective of having </a:t>
            </a:r>
            <a:r>
              <a:rPr lang="en-GB" altLang="zh-TW" dirty="0" err="1">
                <a:latin typeface="Arial" panose="020B0604020202020204" pitchFamily="34" charset="0"/>
              </a:rPr>
              <a:t>subtransactions</a:t>
            </a:r>
            <a:r>
              <a:rPr lang="en-GB" altLang="zh-TW" dirty="0">
                <a:latin typeface="Arial" panose="020B0604020202020204" pitchFamily="34" charset="0"/>
              </a:rPr>
              <a:t> is to be able to set save points within a transaction in order to revert to these save points. If an </a:t>
            </a:r>
            <a:r>
              <a:rPr lang="en-GB" altLang="zh-TW" dirty="0" err="1">
                <a:latin typeface="Arial" panose="020B0604020202020204" pitchFamily="34" charset="0"/>
              </a:rPr>
              <a:t>unreconcileable</a:t>
            </a:r>
            <a:r>
              <a:rPr lang="en-GB" altLang="zh-TW" dirty="0">
                <a:latin typeface="Arial" panose="020B0604020202020204" pitchFamily="34" charset="0"/>
              </a:rPr>
              <a:t> inconsistency is reached, it then becomes possible to undo only a part rather than the whole transaction by aborting only the </a:t>
            </a:r>
            <a:r>
              <a:rPr lang="en-GB" altLang="zh-TW" dirty="0" err="1">
                <a:latin typeface="Arial" panose="020B0604020202020204" pitchFamily="34" charset="0"/>
              </a:rPr>
              <a:t>subtransaction</a:t>
            </a:r>
            <a:r>
              <a:rPr lang="en-GB" altLang="zh-TW" dirty="0">
                <a:latin typeface="Arial" panose="020B0604020202020204" pitchFamily="34" charset="0"/>
              </a:rPr>
              <a:t> that caused the inconsistency. The parent transaction then continuous at the point where the aborted </a:t>
            </a:r>
            <a:r>
              <a:rPr lang="en-GB" altLang="zh-TW" dirty="0" err="1">
                <a:latin typeface="Arial" panose="020B0604020202020204" pitchFamily="34" charset="0"/>
              </a:rPr>
              <a:t>subtransaction</a:t>
            </a:r>
            <a:r>
              <a:rPr lang="en-GB" altLang="zh-TW" dirty="0">
                <a:latin typeface="Arial" panose="020B0604020202020204" pitchFamily="34" charset="0"/>
              </a:rPr>
              <a:t> was started.</a:t>
            </a:r>
          </a:p>
          <a:p>
            <a:r>
              <a:rPr lang="en-GB" altLang="zh-TW" dirty="0">
                <a:latin typeface="Arial" panose="020B0604020202020204" pitchFamily="34" charset="0"/>
              </a:rPr>
              <a:t>To start a </a:t>
            </a:r>
            <a:r>
              <a:rPr lang="en-GB" altLang="zh-TW" dirty="0" err="1">
                <a:latin typeface="Arial" panose="020B0604020202020204" pitchFamily="34" charset="0"/>
              </a:rPr>
              <a:t>subtransaction</a:t>
            </a:r>
            <a:r>
              <a:rPr lang="en-GB" altLang="zh-TW" dirty="0">
                <a:latin typeface="Arial" panose="020B0604020202020204" pitchFamily="34" charset="0"/>
              </a:rPr>
              <a:t>, transactional clients invoke a begin transaction operation from the transaction coordinator during the course of a parent transaction. With nested transactions it is, therefore, permitted to have a begin transaction operation without having completed the previous transaction and such a begin will launch a </a:t>
            </a:r>
            <a:r>
              <a:rPr lang="en-GB" altLang="zh-TW" dirty="0" err="1">
                <a:latin typeface="Arial" panose="020B0604020202020204" pitchFamily="34" charset="0"/>
              </a:rPr>
              <a:t>subtransaction</a:t>
            </a:r>
            <a:r>
              <a:rPr lang="en-GB" altLang="zh-TW" dirty="0">
                <a:latin typeface="Arial" panose="020B0604020202020204" pitchFamily="34" charset="0"/>
              </a:rPr>
              <a:t>. </a:t>
            </a:r>
          </a:p>
          <a:p>
            <a:r>
              <a:rPr lang="en-GB" altLang="zh-TW" dirty="0" err="1">
                <a:latin typeface="Arial" panose="020B0604020202020204" pitchFamily="34" charset="0"/>
              </a:rPr>
              <a:t>Subtransactions</a:t>
            </a:r>
            <a:r>
              <a:rPr lang="en-GB" altLang="zh-TW" dirty="0">
                <a:latin typeface="Arial" panose="020B0604020202020204" pitchFamily="34" charset="0"/>
              </a:rPr>
              <a:t> can have </a:t>
            </a:r>
            <a:r>
              <a:rPr lang="en-GB" altLang="zh-TW" dirty="0" err="1">
                <a:latin typeface="Arial" panose="020B0604020202020204" pitchFamily="34" charset="0"/>
              </a:rPr>
              <a:t>subtransactions</a:t>
            </a:r>
            <a:r>
              <a:rPr lang="en-GB" altLang="zh-TW" dirty="0">
                <a:latin typeface="Arial" panose="020B0604020202020204" pitchFamily="34" charset="0"/>
              </a:rPr>
              <a:t> of their own, leading to an arbitrary deep nesting hierarchy.</a:t>
            </a:r>
          </a:p>
          <a:p>
            <a:r>
              <a:rPr lang="en-GB" altLang="zh-TW" dirty="0">
                <a:latin typeface="Arial" panose="020B0604020202020204" pitchFamily="34" charset="0"/>
              </a:rPr>
              <a:t>If a parent transaction is aborted, however, the effect of all its completed </a:t>
            </a:r>
            <a:r>
              <a:rPr lang="en-GB" altLang="zh-TW" dirty="0" err="1">
                <a:latin typeface="Arial" panose="020B0604020202020204" pitchFamily="34" charset="0"/>
              </a:rPr>
              <a:t>subtransactions</a:t>
            </a:r>
            <a:r>
              <a:rPr lang="en-GB" altLang="zh-TW" dirty="0">
                <a:latin typeface="Arial" panose="020B0604020202020204" pitchFamily="34" charset="0"/>
              </a:rPr>
              <a:t> is undone. Consequently, if the root transaction is aborted all </a:t>
            </a:r>
            <a:r>
              <a:rPr lang="en-GB" altLang="zh-TW" dirty="0" err="1">
                <a:latin typeface="Arial" panose="020B0604020202020204" pitchFamily="34" charset="0"/>
              </a:rPr>
              <a:t>commited</a:t>
            </a:r>
            <a:r>
              <a:rPr lang="en-GB" altLang="zh-TW" dirty="0">
                <a:latin typeface="Arial" panose="020B0604020202020204" pitchFamily="34" charset="0"/>
              </a:rPr>
              <a:t> </a:t>
            </a:r>
            <a:r>
              <a:rPr lang="en-GB" altLang="zh-TW" dirty="0" err="1">
                <a:latin typeface="Arial" panose="020B0604020202020204" pitchFamily="34" charset="0"/>
              </a:rPr>
              <a:t>subtransactions</a:t>
            </a:r>
            <a:r>
              <a:rPr lang="en-GB" altLang="zh-TW" dirty="0">
                <a:latin typeface="Arial" panose="020B0604020202020204" pitchFamily="34" charset="0"/>
              </a:rPr>
              <a:t> are undone.</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20</a:t>
            </a:fld>
            <a:endParaRPr kumimoji="1" lang="zh-CN" altLang="en-US"/>
          </a:p>
        </p:txBody>
      </p:sp>
    </p:spTree>
    <p:extLst>
      <p:ext uri="{BB962C8B-B14F-4D97-AF65-F5344CB8AC3E}">
        <p14:creationId xmlns:p14="http://schemas.microsoft.com/office/powerpoint/2010/main" val="3604216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Now we have identified the key concepts of transactions and can start focussing on the techniques used for the implementation of transactions.</a:t>
            </a:r>
          </a:p>
          <a:p>
            <a:r>
              <a:rPr lang="en-GB" altLang="zh-TW" dirty="0">
                <a:latin typeface="Arial" panose="020B0604020202020204" pitchFamily="34" charset="0"/>
              </a:rPr>
              <a:t>In the setting we assume in this module, we have multiple autonomous transactional servers that are distributed over a number of processors connected via a network. In particular there is no single point of control. To achieve the atomicity property of transactions, however, all transactional servers have to be able to commit. If a single transactional server cannot commit the changes made during the transaction and guarantee their durability, the whole transaction must not be committed. Otherwise it would not be atomic. Henceforth, if a single transactional server cannot commit the whole transaction has to be aborted.</a:t>
            </a:r>
          </a:p>
          <a:p>
            <a:r>
              <a:rPr lang="en-GB" altLang="zh-TW" dirty="0">
                <a:latin typeface="Arial" panose="020B0604020202020204" pitchFamily="34" charset="0"/>
              </a:rPr>
              <a:t>The transaction coordinator cannot achieve this by contacting all the transactional servers that participated in the transaction only once. This is because every single server may fail to be able to commit and then the servers the coordinator has contacted earlier must not commit either.</a:t>
            </a:r>
          </a:p>
          <a:p>
            <a:r>
              <a:rPr lang="en-GB" altLang="zh-TW" dirty="0">
                <a:latin typeface="Arial" panose="020B0604020202020204" pitchFamily="34" charset="0"/>
              </a:rPr>
              <a:t>Hence two phases are needed for implementing transactions with autonomous and distributed servers. Within the first phase the coordinator would ask the servers whether they are able to commit. This is the </a:t>
            </a:r>
            <a:r>
              <a:rPr lang="en-GB" altLang="zh-TW" i="1" dirty="0">
                <a:latin typeface="Arial" panose="020B0604020202020204" pitchFamily="34" charset="0"/>
              </a:rPr>
              <a:t>voting phase</a:t>
            </a:r>
            <a:r>
              <a:rPr lang="en-GB" altLang="zh-TW" dirty="0">
                <a:latin typeface="Arial" panose="020B0604020202020204" pitchFamily="34" charset="0"/>
              </a:rPr>
              <a:t>. If all servers agree to commit, the coordinator can ask them to complete the </a:t>
            </a:r>
            <a:r>
              <a:rPr lang="en-US" altLang="en-US" dirty="0">
                <a:latin typeface="Arial" panose="020B0604020202020204" pitchFamily="34" charset="0"/>
              </a:rPr>
              <a:t>transaction</a:t>
            </a:r>
            <a:r>
              <a:rPr lang="en-GB" altLang="zh-TW" dirty="0">
                <a:latin typeface="Arial" panose="020B0604020202020204" pitchFamily="34" charset="0"/>
              </a:rPr>
              <a:t> in the second phase. This is why this protocol is called two-phase commit protocol.</a:t>
            </a:r>
          </a:p>
          <a:p>
            <a:r>
              <a:rPr lang="en-GB" altLang="zh-TW" dirty="0">
                <a:latin typeface="Arial" panose="020B0604020202020204" pitchFamily="34" charset="0"/>
              </a:rPr>
              <a:t>Note that this protocol is only needed in a distributed setting and </a:t>
            </a:r>
            <a:r>
              <a:rPr lang="en-US" altLang="en-US" dirty="0">
                <a:latin typeface="Arial" panose="020B0604020202020204" pitchFamily="34" charset="0"/>
              </a:rPr>
              <a:t>centralized</a:t>
            </a:r>
            <a:r>
              <a:rPr lang="en-GB" altLang="zh-TW" dirty="0">
                <a:latin typeface="Arial" panose="020B0604020202020204" pitchFamily="34" charset="0"/>
              </a:rPr>
              <a:t> database systems, for instance, can implement transaction with a considerably simpler protocol. </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21</a:t>
            </a:fld>
            <a:endParaRPr kumimoji="1" lang="zh-CN" altLang="en-US"/>
          </a:p>
        </p:txBody>
      </p:sp>
    </p:spTree>
    <p:extLst>
      <p:ext uri="{BB962C8B-B14F-4D97-AF65-F5344CB8AC3E}">
        <p14:creationId xmlns:p14="http://schemas.microsoft.com/office/powerpoint/2010/main" val="3810872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Whatever measures are taken to avoid failures, failures still occur. Power supplies may fail, disks crash when they have been used long enough and also operating systems may be trashed with garbage and run out of resources when they are in use for long periods.</a:t>
            </a:r>
          </a:p>
          <a:p>
            <a:r>
              <a:rPr lang="en-GB" altLang="zh-TW" dirty="0">
                <a:latin typeface="Arial" panose="020B0604020202020204" pitchFamily="34" charset="0"/>
              </a:rPr>
              <a:t>Assume that such a failure occurs while a component updates resources from other components, say during the money transfer between bank accounts we discussed in the previous topic. That transfer consisted of two primitive operation invocations: a credit and a debit operation.</a:t>
            </a:r>
          </a:p>
          <a:p>
            <a:r>
              <a:rPr lang="en-GB" altLang="zh-TW" dirty="0">
                <a:latin typeface="Arial" panose="020B0604020202020204" pitchFamily="34" charset="0"/>
              </a:rPr>
              <a:t>Now if a failure occurs during the money transfer, a number of questions arise:</a:t>
            </a:r>
          </a:p>
          <a:p>
            <a:pPr lvl="1"/>
            <a:r>
              <a:rPr lang="en-GB" altLang="zh-TW" dirty="0">
                <a:latin typeface="Arial" panose="020B0604020202020204" pitchFamily="34" charset="0"/>
              </a:rPr>
              <a:t>Which operations have been completed and which have not? In case of the cash transfer, has the debit operation been completed but the credit operation not?</a:t>
            </a:r>
          </a:p>
          <a:p>
            <a:pPr lvl="1"/>
            <a:r>
              <a:rPr lang="en-GB" altLang="zh-TW" dirty="0">
                <a:latin typeface="Arial" panose="020B0604020202020204" pitchFamily="34" charset="0"/>
              </a:rPr>
              <a:t>What is the state of the resources? Are any operations necessary to restore their integrity? In the case of the cash transfer has money that was on its way from one account to the other account been lost and does it need to be recovered?</a:t>
            </a:r>
          </a:p>
          <a:p>
            <a:r>
              <a:rPr lang="en-GB" altLang="zh-TW" dirty="0">
                <a:latin typeface="Arial" panose="020B0604020202020204" pitchFamily="34" charset="0"/>
              </a:rPr>
              <a:t>The approach taken in both databases and distributed systems to deal with these problems are </a:t>
            </a:r>
            <a:r>
              <a:rPr lang="en-GB" altLang="zh-TW" i="1" dirty="0">
                <a:latin typeface="Arial" panose="020B0604020202020204" pitchFamily="34" charset="0"/>
              </a:rPr>
              <a:t>transactions</a:t>
            </a:r>
            <a:r>
              <a:rPr lang="en-GB" altLang="zh-TW" dirty="0">
                <a:latin typeface="Arial" panose="020B0604020202020204" pitchFamily="34" charset="0"/>
              </a:rPr>
              <a:t>. A transaction is a sequence operation that is either performed completely or not at all. If it is completed, the effect of a transaction is persistent and cannot be affected by failures.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4</a:t>
            </a:fld>
            <a:endParaRPr kumimoji="1" lang="zh-CN" altLang="en-US"/>
          </a:p>
        </p:txBody>
      </p:sp>
    </p:spTree>
    <p:extLst>
      <p:ext uri="{BB962C8B-B14F-4D97-AF65-F5344CB8AC3E}">
        <p14:creationId xmlns:p14="http://schemas.microsoft.com/office/powerpoint/2010/main" val="42006290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Let us now review the two phases in more detail. The first phase is called the </a:t>
            </a:r>
            <a:r>
              <a:rPr lang="en-GB" altLang="zh-TW" i="1" dirty="0">
                <a:latin typeface="Arial" panose="020B0604020202020204" pitchFamily="34" charset="0"/>
              </a:rPr>
              <a:t>voting</a:t>
            </a:r>
            <a:r>
              <a:rPr lang="en-GB" altLang="zh-TW" dirty="0">
                <a:latin typeface="Arial" panose="020B0604020202020204" pitchFamily="34" charset="0"/>
              </a:rPr>
              <a:t> phase.</a:t>
            </a:r>
          </a:p>
          <a:p>
            <a:r>
              <a:rPr lang="en-GB" altLang="zh-TW" dirty="0">
                <a:latin typeface="Arial" panose="020B0604020202020204" pitchFamily="34" charset="0"/>
              </a:rPr>
              <a:t>During this phase, the transaction coordinator contacts all the transactional servers that have registered themselves during the course of the transaction and asks them whether they are able and willing to commit.</a:t>
            </a:r>
          </a:p>
          <a:p>
            <a:r>
              <a:rPr lang="en-GB" altLang="zh-TW" dirty="0">
                <a:latin typeface="Arial" panose="020B0604020202020204" pitchFamily="34" charset="0"/>
              </a:rPr>
              <a:t>Servers reply during this phase with either yes or no. If they reply yes it means that they are able to commit and will do so if they are asked to. The server, however, does not know yet whether it is going to commit because it may happen that the coordinator receives a no from another server later. In order to be able to commit, the server will have to keep all the modified resources on persistent storage as the server may die and have to be restarted before the commit is invoked. If the server replies no to the vote, it can abort and recover to the state it had at the start of the transaction.</a:t>
            </a:r>
          </a:p>
          <a:p>
            <a:r>
              <a:rPr lang="en-GB" altLang="zh-TW" dirty="0">
                <a:latin typeface="Arial" panose="020B0604020202020204" pitchFamily="34" charset="0"/>
              </a:rPr>
              <a:t>Hence transactional servers can unilaterally abort an operation but it requires consensus among all servers involved in a transaction in order for them to commit.</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22</a:t>
            </a:fld>
            <a:endParaRPr kumimoji="1" lang="zh-CN" altLang="en-US"/>
          </a:p>
        </p:txBody>
      </p:sp>
    </p:spTree>
    <p:extLst>
      <p:ext uri="{BB962C8B-B14F-4D97-AF65-F5344CB8AC3E}">
        <p14:creationId xmlns:p14="http://schemas.microsoft.com/office/powerpoint/2010/main" val="3039147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second phase is the </a:t>
            </a:r>
            <a:r>
              <a:rPr lang="en-GB" altLang="zh-TW" i="1" dirty="0">
                <a:latin typeface="Arial" panose="020B0604020202020204" pitchFamily="34" charset="0"/>
              </a:rPr>
              <a:t>completion</a:t>
            </a:r>
            <a:r>
              <a:rPr lang="en-GB" altLang="zh-TW" dirty="0">
                <a:latin typeface="Arial" panose="020B0604020202020204" pitchFamily="34" charset="0"/>
              </a:rPr>
              <a:t> phase. During this phase, the transaction coordinator collates all the vote of the transactional servers. The transaction coordinator has a vote itself and it also includes its vote. For the transaction to be committed the vote has to be unanimous in favour of committing. If a single server votes against committing the transaction it has to be aborted.</a:t>
            </a:r>
          </a:p>
          <a:p>
            <a:r>
              <a:rPr lang="en-GB" altLang="zh-TW" dirty="0">
                <a:latin typeface="Arial" panose="020B0604020202020204" pitchFamily="34" charset="0"/>
              </a:rPr>
              <a:t>If the transaction is to be completed, all servers will receive a request to perform the commit and then the servers can make the changes persistent and globally visible. Otherwise they receive a request to abort the transaction. They acknowledge the successful commit to the server.</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23</a:t>
            </a:fld>
            <a:endParaRPr kumimoji="1" lang="zh-CN" altLang="en-US"/>
          </a:p>
        </p:txBody>
      </p:sp>
    </p:spTree>
    <p:extLst>
      <p:ext uri="{BB962C8B-B14F-4D97-AF65-F5344CB8AC3E}">
        <p14:creationId xmlns:p14="http://schemas.microsoft.com/office/powerpoint/2010/main" val="963410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From the point of view of a transactional server, there is a certain period of uncertainty after it has issued a positive vote and the invocation of the commit request. This period is referred to as </a:t>
            </a:r>
            <a:r>
              <a:rPr lang="en-GB" altLang="zh-TW" i="1" dirty="0">
                <a:latin typeface="Arial" panose="020B0604020202020204" pitchFamily="34" charset="0"/>
              </a:rPr>
              <a:t>server uncertainty</a:t>
            </a:r>
            <a:r>
              <a:rPr lang="en-GB" altLang="zh-TW" dirty="0">
                <a:latin typeface="Arial" panose="020B0604020202020204" pitchFamily="34" charset="0"/>
              </a:rPr>
              <a:t>.</a:t>
            </a:r>
          </a:p>
          <a:p>
            <a:r>
              <a:rPr lang="en-GB" altLang="zh-TW" dirty="0">
                <a:latin typeface="Arial" panose="020B0604020202020204" pitchFamily="34" charset="0"/>
              </a:rPr>
              <a:t>In general, this period is fairly short but it is still possible that failures occur during that period and provisions have to be made to cope with these failures.</a:t>
            </a:r>
          </a:p>
          <a:p>
            <a:r>
              <a:rPr lang="en-GB" altLang="zh-TW" dirty="0">
                <a:latin typeface="Arial" panose="020B0604020202020204" pitchFamily="34" charset="0"/>
              </a:rPr>
              <a:t>Once the coordinator has started to issue commit requests, the transaction has to be completed by all means. It cannot be aborted because some servers have completed already and for the transaction to be atomic all other servers must complete. </a:t>
            </a:r>
          </a:p>
          <a:p>
            <a:r>
              <a:rPr lang="en-GB" altLang="zh-TW" dirty="0">
                <a:latin typeface="Arial" panose="020B0604020202020204" pitchFamily="34" charset="0"/>
              </a:rPr>
              <a:t>Hence the transaction coordinator has to be built in a way that it can cope with these failures.</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24</a:t>
            </a:fld>
            <a:endParaRPr kumimoji="1" lang="zh-CN" altLang="en-US"/>
          </a:p>
        </p:txBody>
      </p:sp>
    </p:spTree>
    <p:extLst>
      <p:ext uri="{BB962C8B-B14F-4D97-AF65-F5344CB8AC3E}">
        <p14:creationId xmlns:p14="http://schemas.microsoft.com/office/powerpoint/2010/main" val="38894011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If a failure happens before the start of the voting, it results in an implicit abort as transactional servers have not made their changes persistent and visible.</a:t>
            </a:r>
          </a:p>
          <a:p>
            <a:r>
              <a:rPr lang="en-GB" altLang="zh-TW" dirty="0">
                <a:latin typeface="Arial" panose="020B0604020202020204" pitchFamily="34" charset="0"/>
              </a:rPr>
              <a:t>If the coordinator fails prior to transmitting the commit messages it results in an implicit abort as well, as the servers have not received commits and still have not made their changes persistent and visible.</a:t>
            </a:r>
          </a:p>
          <a:p>
            <a:r>
              <a:rPr lang="en-GB" altLang="zh-TW" dirty="0">
                <a:latin typeface="Arial" panose="020B0604020202020204" pitchFamily="34" charset="0"/>
              </a:rPr>
              <a:t>However, if a failure happens during the processing of the commit requests, the coordinator is in charge to recover after the failure, to restart the servers and have them performing the outstanding commits. This is why the servers have to make provisions while giving a positive vote and store the state of modified resources on persistent storage. The coordinator then retransmits all commit messages on restart. This also requires that the coordinator keeps the information which servers participated in a transaction on persistent storage.</a:t>
            </a:r>
          </a:p>
          <a:p>
            <a:r>
              <a:rPr lang="en-GB" altLang="zh-TW" dirty="0">
                <a:latin typeface="Arial" panose="020B0604020202020204" pitchFamily="34" charset="0"/>
              </a:rPr>
              <a:t>If a transactional server fails prior to voting, it will not be reachable and the coordinator will interpret this as a negative vote and it will then abort the whole transaction.</a:t>
            </a:r>
          </a:p>
          <a:p>
            <a:r>
              <a:rPr lang="en-GB" altLang="zh-TW" dirty="0">
                <a:latin typeface="Arial" panose="020B0604020202020204" pitchFamily="34" charset="0"/>
              </a:rPr>
              <a:t>If a server fails after voting but before committing, the server will ask the coordinator after restart for the result of the ballot and act accordingly. </a:t>
            </a:r>
          </a:p>
          <a:p>
            <a:r>
              <a:rPr lang="en-GB" altLang="zh-TW" dirty="0">
                <a:latin typeface="Arial" panose="020B0604020202020204" pitchFamily="34" charset="0"/>
              </a:rPr>
              <a:t>If the server fails after having committed, the server resends the acknowledgement of the commit after restart in order to make sure that the coordinator is informed that the server has committed successfully. </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25</a:t>
            </a:fld>
            <a:endParaRPr kumimoji="1" lang="zh-CN" altLang="en-US"/>
          </a:p>
        </p:txBody>
      </p:sp>
    </p:spTree>
    <p:extLst>
      <p:ext uri="{BB962C8B-B14F-4D97-AF65-F5344CB8AC3E}">
        <p14:creationId xmlns:p14="http://schemas.microsoft.com/office/powerpoint/2010/main" val="10927603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Let us now consider the complexity of the two-phase commit protocol. When discussing complexity, one is interested in the order of magnitude with which some algorithm performs depending on some input variables.</a:t>
            </a:r>
          </a:p>
          <a:p>
            <a:r>
              <a:rPr lang="en-GB" altLang="zh-TW" dirty="0">
                <a:latin typeface="Arial" panose="020B0604020202020204" pitchFamily="34" charset="0"/>
              </a:rPr>
              <a:t>In the case of the two-phase commit protocol, the variable size is the number of participating servers. Let us therefore assume that we have a finite number of N transactional servers (including the coordinator).</a:t>
            </a:r>
          </a:p>
          <a:p>
            <a:r>
              <a:rPr lang="en-GB" altLang="zh-TW" dirty="0">
                <a:latin typeface="Arial" panose="020B0604020202020204" pitchFamily="34" charset="0"/>
              </a:rPr>
              <a:t>Then the coordinator needs to contact N-1 servers and request a vote from them (it does not need to contact itself) and it needs to send N-1 completion requests.</a:t>
            </a:r>
          </a:p>
          <a:p>
            <a:r>
              <a:rPr lang="en-GB" altLang="zh-TW" dirty="0">
                <a:latin typeface="Arial" panose="020B0604020202020204" pitchFamily="34" charset="0"/>
              </a:rPr>
              <a:t>Hence, the complexity is 4 * O(N-1) = 4 * O(N) = O(N). This means that the complexity increases linear with the number of servers (neglecting constant factors).</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26</a:t>
            </a:fld>
            <a:endParaRPr kumimoji="1" lang="zh-CN" altLang="en-US"/>
          </a:p>
        </p:txBody>
      </p:sp>
    </p:spTree>
    <p:extLst>
      <p:ext uri="{BB962C8B-B14F-4D97-AF65-F5344CB8AC3E}">
        <p14:creationId xmlns:p14="http://schemas.microsoft.com/office/powerpoint/2010/main" val="20383057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two-phase commit protocol we have discussed so far works for flat transactions that involve autonomous and distributed transactional servers. </a:t>
            </a:r>
          </a:p>
          <a:p>
            <a:r>
              <a:rPr lang="en-GB" altLang="zh-TW" dirty="0">
                <a:latin typeface="Arial" panose="020B0604020202020204" pitchFamily="34" charset="0"/>
              </a:rPr>
              <a:t>For committing nested </a:t>
            </a:r>
            <a:r>
              <a:rPr lang="en-GB" altLang="zh-TW" dirty="0" err="1">
                <a:latin typeface="Arial" panose="020B0604020202020204" pitchFamily="34" charset="0"/>
              </a:rPr>
              <a:t>subtransactions</a:t>
            </a:r>
            <a:r>
              <a:rPr lang="en-GB" altLang="zh-TW" dirty="0">
                <a:latin typeface="Arial" panose="020B0604020202020204" pitchFamily="34" charset="0"/>
              </a:rPr>
              <a:t> we cannot use the same mechanisms as for flat transactions because </a:t>
            </a:r>
            <a:r>
              <a:rPr lang="en-GB" altLang="zh-TW" dirty="0" err="1">
                <a:latin typeface="Arial" panose="020B0604020202020204" pitchFamily="34" charset="0"/>
              </a:rPr>
              <a:t>subtransactions</a:t>
            </a:r>
            <a:r>
              <a:rPr lang="en-GB" altLang="zh-TW" dirty="0">
                <a:latin typeface="Arial" panose="020B0604020202020204" pitchFamily="34" charset="0"/>
              </a:rPr>
              <a:t> can abort independently from their parent transaction. Also </a:t>
            </a:r>
            <a:r>
              <a:rPr lang="en-GB" altLang="zh-TW" dirty="0" err="1">
                <a:latin typeface="Arial" panose="020B0604020202020204" pitchFamily="34" charset="0"/>
              </a:rPr>
              <a:t>subtransactions</a:t>
            </a:r>
            <a:r>
              <a:rPr lang="en-GB" altLang="zh-TW" dirty="0">
                <a:latin typeface="Arial" panose="020B0604020202020204" pitchFamily="34" charset="0"/>
              </a:rPr>
              <a:t> must have made a decision to commit or abort before the parent transaction can decide.</a:t>
            </a:r>
          </a:p>
          <a:p>
            <a:r>
              <a:rPr lang="en-GB" altLang="zh-TW" dirty="0">
                <a:latin typeface="Arial" panose="020B0604020202020204" pitchFamily="34" charset="0"/>
              </a:rPr>
              <a:t>Moreover, the top level transaction needs to be able to communicate its decision down to all </a:t>
            </a:r>
            <a:r>
              <a:rPr lang="en-GB" altLang="zh-TW" dirty="0" err="1">
                <a:latin typeface="Arial" panose="020B0604020202020204" pitchFamily="34" charset="0"/>
              </a:rPr>
              <a:t>subtransactions</a:t>
            </a:r>
            <a:r>
              <a:rPr lang="en-GB" altLang="zh-TW" dirty="0">
                <a:latin typeface="Arial" panose="020B0604020202020204" pitchFamily="34" charset="0"/>
              </a:rPr>
              <a:t> so that they react accordingly. If the top-level transaction decides to abort, even committed </a:t>
            </a:r>
            <a:r>
              <a:rPr lang="en-GB" altLang="zh-TW" dirty="0" err="1">
                <a:latin typeface="Arial" panose="020B0604020202020204" pitchFamily="34" charset="0"/>
              </a:rPr>
              <a:t>subtransactions</a:t>
            </a:r>
            <a:r>
              <a:rPr lang="en-GB" altLang="zh-TW" dirty="0">
                <a:latin typeface="Arial" panose="020B0604020202020204" pitchFamily="34" charset="0"/>
              </a:rPr>
              <a:t> must undo modifications they have done to resources.</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27</a:t>
            </a:fld>
            <a:endParaRPr kumimoji="1" lang="zh-CN" altLang="en-US"/>
          </a:p>
        </p:txBody>
      </p:sp>
    </p:spTree>
    <p:extLst>
      <p:ext uri="{BB962C8B-B14F-4D97-AF65-F5344CB8AC3E}">
        <p14:creationId xmlns:p14="http://schemas.microsoft.com/office/powerpoint/2010/main" val="5650578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approach taken to solve this problem is to introduce another state for </a:t>
            </a:r>
            <a:r>
              <a:rPr lang="en-GB" altLang="zh-TW" dirty="0" err="1">
                <a:latin typeface="Arial" panose="020B0604020202020204" pitchFamily="34" charset="0"/>
              </a:rPr>
              <a:t>subtransactions</a:t>
            </a:r>
            <a:r>
              <a:rPr lang="en-GB" altLang="zh-TW" dirty="0">
                <a:latin typeface="Arial" panose="020B0604020202020204" pitchFamily="34" charset="0"/>
              </a:rPr>
              <a:t>. This state is referred to as a </a:t>
            </a:r>
            <a:r>
              <a:rPr lang="en-GB" altLang="zh-TW" i="1" dirty="0">
                <a:latin typeface="Arial" panose="020B0604020202020204" pitchFamily="34" charset="0"/>
              </a:rPr>
              <a:t>provisional commit</a:t>
            </a:r>
          </a:p>
          <a:p>
            <a:r>
              <a:rPr lang="en-GB" altLang="zh-TW" dirty="0">
                <a:latin typeface="Arial" panose="020B0604020202020204" pitchFamily="34" charset="0"/>
              </a:rPr>
              <a:t>A provisional commit means that the </a:t>
            </a:r>
            <a:r>
              <a:rPr lang="en-GB" altLang="zh-TW" dirty="0" err="1">
                <a:latin typeface="Arial" panose="020B0604020202020204" pitchFamily="34" charset="0"/>
              </a:rPr>
              <a:t>subtransaction</a:t>
            </a:r>
            <a:r>
              <a:rPr lang="en-GB" altLang="zh-TW" dirty="0">
                <a:latin typeface="Arial" panose="020B0604020202020204" pitchFamily="34" charset="0"/>
              </a:rPr>
              <a:t> has been successfully completed but has not finally committed. For the final commit it awaits a directive from its parent transaction. </a:t>
            </a:r>
          </a:p>
          <a:p>
            <a:r>
              <a:rPr lang="en-GB" altLang="zh-TW" dirty="0">
                <a:latin typeface="Arial" panose="020B0604020202020204" pitchFamily="34" charset="0"/>
              </a:rPr>
              <a:t>A provisionally committed </a:t>
            </a:r>
            <a:r>
              <a:rPr lang="en-GB" altLang="zh-TW" dirty="0" err="1">
                <a:latin typeface="Arial" panose="020B0604020202020204" pitchFamily="34" charset="0"/>
              </a:rPr>
              <a:t>subtransaction</a:t>
            </a:r>
            <a:r>
              <a:rPr lang="en-GB" altLang="zh-TW" dirty="0">
                <a:latin typeface="Arial" panose="020B0604020202020204" pitchFamily="34" charset="0"/>
              </a:rPr>
              <a:t> may still abort if its parent transaction is aborted. This means also that data managed by </a:t>
            </a:r>
            <a:r>
              <a:rPr lang="en-GB" altLang="zh-TW" dirty="0" err="1">
                <a:latin typeface="Arial" panose="020B0604020202020204" pitchFamily="34" charset="0"/>
              </a:rPr>
              <a:t>subtransaction</a:t>
            </a:r>
            <a:r>
              <a:rPr lang="en-GB" altLang="zh-TW" dirty="0">
                <a:latin typeface="Arial" panose="020B0604020202020204" pitchFamily="34" charset="0"/>
              </a:rPr>
              <a:t>-aware servers has to be kept in a way that the old state of the server can still be restored after the provisional commit.</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28</a:t>
            </a:fld>
            <a:endParaRPr kumimoji="1" lang="zh-CN" altLang="en-US"/>
          </a:p>
        </p:txBody>
      </p:sp>
    </p:spTree>
    <p:extLst>
      <p:ext uri="{BB962C8B-B14F-4D97-AF65-F5344CB8AC3E}">
        <p14:creationId xmlns:p14="http://schemas.microsoft.com/office/powerpoint/2010/main" val="37771602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This slides shows how Transaction T decides whether to commit or not, based on the nested transaction example in slide 2.4 part (b).  Each </a:t>
            </a:r>
            <a:r>
              <a:rPr lang="en-US" altLang="zh-TW" dirty="0" err="1">
                <a:latin typeface="Arial" panose="020B0604020202020204" pitchFamily="34" charset="0"/>
              </a:rPr>
              <a:t>subtransaction</a:t>
            </a:r>
            <a:r>
              <a:rPr lang="en-US" altLang="zh-TW" dirty="0">
                <a:latin typeface="Arial" panose="020B0604020202020204" pitchFamily="34" charset="0"/>
              </a:rPr>
              <a:t> has either provisionally committed or aborted.  For example, T</a:t>
            </a:r>
            <a:r>
              <a:rPr lang="en-US" altLang="zh-TW" baseline="-25000" dirty="0">
                <a:latin typeface="Arial" panose="020B0604020202020204" pitchFamily="34" charset="0"/>
              </a:rPr>
              <a:t>12</a:t>
            </a:r>
            <a:r>
              <a:rPr lang="en-US" altLang="zh-TW" dirty="0">
                <a:latin typeface="Arial" panose="020B0604020202020204" pitchFamily="34" charset="0"/>
              </a:rPr>
              <a:t> has provisionally committed and T</a:t>
            </a:r>
            <a:r>
              <a:rPr lang="en-US" altLang="zh-TW" baseline="-25000" dirty="0">
                <a:latin typeface="Arial" panose="020B0604020202020204" pitchFamily="34" charset="0"/>
              </a:rPr>
              <a:t>11</a:t>
            </a:r>
            <a:r>
              <a:rPr lang="en-US" altLang="zh-TW" dirty="0">
                <a:latin typeface="Arial" panose="020B0604020202020204" pitchFamily="34" charset="0"/>
              </a:rPr>
              <a:t> has aborted, but the fate of T</a:t>
            </a:r>
            <a:r>
              <a:rPr lang="en-US" altLang="zh-TW" baseline="-25000" dirty="0">
                <a:latin typeface="Arial" panose="020B0604020202020204" pitchFamily="34" charset="0"/>
              </a:rPr>
              <a:t>12</a:t>
            </a:r>
            <a:r>
              <a:rPr lang="en-US" altLang="zh-TW" dirty="0">
                <a:latin typeface="Arial" panose="020B0604020202020204" pitchFamily="34" charset="0"/>
              </a:rPr>
              <a:t> depends on its parent T</a:t>
            </a:r>
            <a:r>
              <a:rPr lang="en-US" altLang="zh-TW" baseline="-25000" dirty="0">
                <a:latin typeface="Arial" panose="020B0604020202020204" pitchFamily="34" charset="0"/>
              </a:rPr>
              <a:t>1</a:t>
            </a:r>
            <a:r>
              <a:rPr lang="en-US" altLang="zh-TW" dirty="0">
                <a:latin typeface="Arial" panose="020B0604020202020204" pitchFamily="34" charset="0"/>
              </a:rPr>
              <a:t> and eventually on the top-level transaction T.  Although T</a:t>
            </a:r>
            <a:r>
              <a:rPr lang="en-US" altLang="zh-TW" baseline="-25000" dirty="0">
                <a:latin typeface="Arial" panose="020B0604020202020204" pitchFamily="34" charset="0"/>
              </a:rPr>
              <a:t>21</a:t>
            </a:r>
            <a:r>
              <a:rPr lang="en-US" altLang="zh-TW" dirty="0">
                <a:latin typeface="Arial" panose="020B0604020202020204" pitchFamily="34" charset="0"/>
              </a:rPr>
              <a:t> and T</a:t>
            </a:r>
            <a:r>
              <a:rPr lang="en-US" altLang="zh-TW" baseline="-25000" dirty="0">
                <a:latin typeface="Arial" panose="020B0604020202020204" pitchFamily="34" charset="0"/>
              </a:rPr>
              <a:t>22</a:t>
            </a:r>
            <a:r>
              <a:rPr lang="en-US" altLang="zh-TW" dirty="0">
                <a:latin typeface="Arial" panose="020B0604020202020204" pitchFamily="34" charset="0"/>
              </a:rPr>
              <a:t> have both provisionally committed, T</a:t>
            </a:r>
            <a:r>
              <a:rPr lang="en-US" altLang="zh-TW" baseline="-25000" dirty="0">
                <a:latin typeface="Arial" panose="020B0604020202020204" pitchFamily="34" charset="0"/>
              </a:rPr>
              <a:t>2</a:t>
            </a:r>
            <a:r>
              <a:rPr lang="en-US" altLang="zh-TW" dirty="0">
                <a:latin typeface="Arial" panose="020B0604020202020204" pitchFamily="34" charset="0"/>
              </a:rPr>
              <a:t> has aborted and this means that T</a:t>
            </a:r>
            <a:r>
              <a:rPr lang="en-US" altLang="zh-TW" baseline="-25000" dirty="0">
                <a:latin typeface="Arial" panose="020B0604020202020204" pitchFamily="34" charset="0"/>
              </a:rPr>
              <a:t>21</a:t>
            </a:r>
            <a:r>
              <a:rPr lang="en-US" altLang="zh-TW" dirty="0">
                <a:latin typeface="Arial" panose="020B0604020202020204" pitchFamily="34" charset="0"/>
              </a:rPr>
              <a:t> and T</a:t>
            </a:r>
            <a:r>
              <a:rPr lang="en-US" altLang="zh-TW" baseline="-25000" dirty="0">
                <a:latin typeface="Arial" panose="020B0604020202020204" pitchFamily="34" charset="0"/>
              </a:rPr>
              <a:t>22</a:t>
            </a:r>
            <a:r>
              <a:rPr lang="en-US" altLang="zh-TW" dirty="0">
                <a:latin typeface="Arial" panose="020B0604020202020204" pitchFamily="34" charset="0"/>
              </a:rPr>
              <a:t> must also abort.  Suppose that T decides to commit in spite of the fact that T</a:t>
            </a:r>
            <a:r>
              <a:rPr lang="en-US" altLang="zh-TW" baseline="-25000" dirty="0">
                <a:latin typeface="Arial" panose="020B0604020202020204" pitchFamily="34" charset="0"/>
              </a:rPr>
              <a:t>2</a:t>
            </a:r>
            <a:r>
              <a:rPr lang="en-US" altLang="zh-TW" dirty="0">
                <a:latin typeface="Arial" panose="020B0604020202020204" pitchFamily="34" charset="0"/>
              </a:rPr>
              <a:t> has aborted, also that T</a:t>
            </a:r>
            <a:r>
              <a:rPr lang="en-US" altLang="zh-TW" baseline="-25000" dirty="0">
                <a:latin typeface="Arial" panose="020B0604020202020204" pitchFamily="34" charset="0"/>
              </a:rPr>
              <a:t>1</a:t>
            </a:r>
            <a:r>
              <a:rPr lang="en-US" altLang="zh-TW" dirty="0">
                <a:latin typeface="Arial" panose="020B0604020202020204" pitchFamily="34" charset="0"/>
              </a:rPr>
              <a:t> decides to commit in spite of the fact that T</a:t>
            </a:r>
            <a:r>
              <a:rPr lang="en-US" altLang="zh-TW" baseline="-25000" dirty="0">
                <a:latin typeface="Arial" panose="020B0604020202020204" pitchFamily="34" charset="0"/>
              </a:rPr>
              <a:t>11</a:t>
            </a:r>
            <a:r>
              <a:rPr lang="en-US" altLang="zh-TW" dirty="0">
                <a:latin typeface="Arial" panose="020B0604020202020204" pitchFamily="34" charset="0"/>
              </a:rPr>
              <a:t> has aborted.</a:t>
            </a:r>
          </a:p>
          <a:p>
            <a:r>
              <a:rPr lang="en-US" altLang="zh-TW" dirty="0">
                <a:latin typeface="Arial" panose="020B0604020202020204" pitchFamily="34" charset="0"/>
              </a:rPr>
              <a:t>When a top-level transaction completes, its coordinator carries out a two-phase commit protocol.  When each </a:t>
            </a:r>
            <a:r>
              <a:rPr lang="en-US" altLang="zh-TW" dirty="0" err="1">
                <a:latin typeface="Arial" panose="020B0604020202020204" pitchFamily="34" charset="0"/>
              </a:rPr>
              <a:t>subtransaction</a:t>
            </a:r>
            <a:r>
              <a:rPr lang="en-US" altLang="zh-TW" dirty="0">
                <a:latin typeface="Arial" panose="020B0604020202020204" pitchFamily="34" charset="0"/>
              </a:rPr>
              <a:t> was created, it joined its parent transaction.  It can report status when provisionally commits or aborts. Eventually the top-level transaction receives a list of all </a:t>
            </a:r>
            <a:r>
              <a:rPr lang="en-US" altLang="zh-TW" dirty="0" err="1">
                <a:latin typeface="Arial" panose="020B0604020202020204" pitchFamily="34" charset="0"/>
              </a:rPr>
              <a:t>subtransactions</a:t>
            </a:r>
            <a:r>
              <a:rPr lang="en-US" altLang="zh-TW" dirty="0">
                <a:latin typeface="Arial" panose="020B0604020202020204" pitchFamily="34" charset="0"/>
              </a:rPr>
              <a:t> in the tree, together with the status of each.  Descendants of aborted </a:t>
            </a:r>
            <a:r>
              <a:rPr lang="en-US" altLang="zh-TW" dirty="0" err="1">
                <a:latin typeface="Arial" panose="020B0604020202020204" pitchFamily="34" charset="0"/>
              </a:rPr>
              <a:t>subtransactions</a:t>
            </a:r>
            <a:r>
              <a:rPr lang="en-US" altLang="zh-TW" dirty="0">
                <a:latin typeface="Arial" panose="020B0604020202020204" pitchFamily="34" charset="0"/>
              </a:rPr>
              <a:t> are actually omitted from this list.</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29</a:t>
            </a:fld>
            <a:endParaRPr kumimoji="1" lang="zh-CN" altLang="en-US"/>
          </a:p>
        </p:txBody>
      </p:sp>
    </p:spTree>
    <p:extLst>
      <p:ext uri="{BB962C8B-B14F-4D97-AF65-F5344CB8AC3E}">
        <p14:creationId xmlns:p14="http://schemas.microsoft.com/office/powerpoint/2010/main" val="28798097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This slide shows the information held by coordinators of nested transactions.  Note that T</a:t>
            </a:r>
            <a:r>
              <a:rPr lang="en-US" altLang="zh-TW" sz="1000" baseline="-25000" dirty="0">
                <a:latin typeface="Arial" panose="020B0604020202020204" pitchFamily="34" charset="0"/>
              </a:rPr>
              <a:t>12</a:t>
            </a:r>
            <a:r>
              <a:rPr lang="en-US" altLang="zh-TW" dirty="0">
                <a:latin typeface="Arial" panose="020B0604020202020204" pitchFamily="34" charset="0"/>
              </a:rPr>
              <a:t> and T</a:t>
            </a:r>
            <a:r>
              <a:rPr lang="en-US" altLang="zh-TW" sz="1000" baseline="-25000" dirty="0">
                <a:latin typeface="Arial" panose="020B0604020202020204" pitchFamily="34" charset="0"/>
              </a:rPr>
              <a:t>21</a:t>
            </a:r>
            <a:r>
              <a:rPr lang="en-US" altLang="zh-TW" dirty="0">
                <a:latin typeface="Arial" panose="020B0604020202020204" pitchFamily="34" charset="0"/>
              </a:rPr>
              <a:t> share a coordinator as they both run at server N.  When </a:t>
            </a:r>
            <a:r>
              <a:rPr lang="en-US" altLang="zh-TW" dirty="0" err="1">
                <a:latin typeface="Arial" panose="020B0604020202020204" pitchFamily="34" charset="0"/>
              </a:rPr>
              <a:t>subtransaction</a:t>
            </a:r>
            <a:r>
              <a:rPr lang="en-US" altLang="zh-TW" dirty="0">
                <a:latin typeface="Arial" panose="020B0604020202020204" pitchFamily="34" charset="0"/>
              </a:rPr>
              <a:t> T</a:t>
            </a:r>
            <a:r>
              <a:rPr lang="en-US" altLang="zh-TW" sz="1000" baseline="-25000" dirty="0">
                <a:latin typeface="Arial" panose="020B0604020202020204" pitchFamily="34" charset="0"/>
              </a:rPr>
              <a:t>2</a:t>
            </a:r>
            <a:r>
              <a:rPr lang="en-US" altLang="zh-TW" dirty="0">
                <a:latin typeface="Arial" panose="020B0604020202020204" pitchFamily="34" charset="0"/>
              </a:rPr>
              <a:t> aborted, it reported the fact to its parent T without passing on any information about T</a:t>
            </a:r>
            <a:r>
              <a:rPr lang="en-US" altLang="zh-TW" baseline="-25000" dirty="0">
                <a:latin typeface="Arial" panose="020B0604020202020204" pitchFamily="34" charset="0"/>
              </a:rPr>
              <a:t>21</a:t>
            </a:r>
            <a:r>
              <a:rPr lang="en-US" altLang="zh-TW" dirty="0">
                <a:latin typeface="Arial" panose="020B0604020202020204" pitchFamily="34" charset="0"/>
              </a:rPr>
              <a:t> and T</a:t>
            </a:r>
            <a:r>
              <a:rPr lang="en-US" altLang="zh-TW" baseline="-25000" dirty="0">
                <a:latin typeface="Arial" panose="020B0604020202020204" pitchFamily="34" charset="0"/>
              </a:rPr>
              <a:t>22</a:t>
            </a:r>
            <a:r>
              <a:rPr lang="en-US" altLang="zh-TW" dirty="0">
                <a:latin typeface="Arial" panose="020B0604020202020204" pitchFamily="34" charset="0"/>
              </a:rPr>
              <a:t>.  A </a:t>
            </a:r>
            <a:r>
              <a:rPr lang="en-US" altLang="zh-TW" dirty="0" err="1">
                <a:latin typeface="Arial" panose="020B0604020202020204" pitchFamily="34" charset="0"/>
              </a:rPr>
              <a:t>subtransaction</a:t>
            </a:r>
            <a:r>
              <a:rPr lang="en-US" altLang="zh-TW" dirty="0">
                <a:latin typeface="Arial" panose="020B0604020202020204" pitchFamily="34" charset="0"/>
              </a:rPr>
              <a:t> is an orphan if one of its ancestors aborts, either explicitly or because its coordinator crashed.</a:t>
            </a:r>
          </a:p>
          <a:p>
            <a:r>
              <a:rPr lang="en-US" altLang="zh-TW" dirty="0" err="1">
                <a:latin typeface="Arial" panose="020B0604020202020204" pitchFamily="34" charset="0"/>
              </a:rPr>
              <a:t>Subtransactions</a:t>
            </a:r>
            <a:r>
              <a:rPr lang="en-US" altLang="zh-TW" dirty="0">
                <a:latin typeface="Arial" panose="020B0604020202020204" pitchFamily="34" charset="0"/>
              </a:rPr>
              <a:t> T</a:t>
            </a:r>
            <a:r>
              <a:rPr lang="en-US" altLang="zh-TW" sz="1000" baseline="-25000" dirty="0">
                <a:latin typeface="Arial" panose="020B0604020202020204" pitchFamily="34" charset="0"/>
              </a:rPr>
              <a:t>21</a:t>
            </a:r>
            <a:r>
              <a:rPr lang="en-US" altLang="zh-TW" dirty="0">
                <a:latin typeface="Arial" panose="020B0604020202020204" pitchFamily="34" charset="0"/>
              </a:rPr>
              <a:t> and T</a:t>
            </a:r>
            <a:r>
              <a:rPr lang="en-US" altLang="zh-TW" baseline="-25000" dirty="0">
                <a:latin typeface="Arial" panose="020B0604020202020204" pitchFamily="34" charset="0"/>
              </a:rPr>
              <a:t>22</a:t>
            </a:r>
            <a:r>
              <a:rPr lang="en-US" altLang="zh-TW" dirty="0">
                <a:latin typeface="Arial" panose="020B0604020202020204" pitchFamily="34" charset="0"/>
              </a:rPr>
              <a:t> are orphans because their parent aborted without passing information about them to the top-level transaction.</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30</a:t>
            </a:fld>
            <a:endParaRPr kumimoji="1" lang="zh-CN" altLang="en-US"/>
          </a:p>
        </p:txBody>
      </p:sp>
    </p:spTree>
    <p:extLst>
      <p:ext uri="{BB962C8B-B14F-4D97-AF65-F5344CB8AC3E}">
        <p14:creationId xmlns:p14="http://schemas.microsoft.com/office/powerpoint/2010/main" val="14207615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1200" dirty="0">
                <a:latin typeface="Arial" panose="020B0604020202020204" pitchFamily="34" charset="0"/>
              </a:rPr>
              <a:t>The top-level transaction plays the role of coordinator in the two-phase commit protocol, and the participant list consists of the coordinators of all the </a:t>
            </a:r>
            <a:r>
              <a:rPr lang="en-US" altLang="zh-TW" sz="1200" dirty="0" err="1">
                <a:latin typeface="Arial" panose="020B0604020202020204" pitchFamily="34" charset="0"/>
              </a:rPr>
              <a:t>subtransactions</a:t>
            </a:r>
            <a:r>
              <a:rPr lang="en-US" altLang="zh-TW" sz="1200" dirty="0">
                <a:latin typeface="Arial" panose="020B0604020202020204" pitchFamily="34" charset="0"/>
              </a:rPr>
              <a:t> in the three that have provisionally committed but do not have aborted ancestors.</a:t>
            </a:r>
          </a:p>
          <a:p>
            <a:r>
              <a:rPr lang="en-US" altLang="zh-TW" sz="1200" dirty="0">
                <a:latin typeface="Arial" panose="020B0604020202020204" pitchFamily="34" charset="0"/>
              </a:rPr>
              <a:t>By this stage, the logic of the program has determined that the top-level transaction should try to commit whatever is left, in spite of some aborted </a:t>
            </a:r>
            <a:r>
              <a:rPr lang="en-US" altLang="zh-TW" sz="1200" dirty="0" err="1">
                <a:latin typeface="Arial" panose="020B0604020202020204" pitchFamily="34" charset="0"/>
              </a:rPr>
              <a:t>subtransactions</a:t>
            </a:r>
            <a:r>
              <a:rPr lang="en-US" altLang="zh-TW" sz="1200" dirty="0">
                <a:latin typeface="Arial" panose="020B0604020202020204" pitchFamily="34" charset="0"/>
              </a:rPr>
              <a:t>.</a:t>
            </a:r>
          </a:p>
          <a:p>
            <a:r>
              <a:rPr lang="en-US" altLang="zh-TW" sz="1200" dirty="0">
                <a:latin typeface="Arial" panose="020B0604020202020204" pitchFamily="34" charset="0"/>
              </a:rPr>
              <a:t>The coordinators of T, T</a:t>
            </a:r>
            <a:r>
              <a:rPr lang="en-US" altLang="zh-TW" sz="1200" baseline="-25000" dirty="0">
                <a:latin typeface="Arial" panose="020B0604020202020204" pitchFamily="34" charset="0"/>
              </a:rPr>
              <a:t>1</a:t>
            </a:r>
            <a:r>
              <a:rPr lang="en-US" altLang="zh-TW" sz="1200" dirty="0">
                <a:latin typeface="Arial" panose="020B0604020202020204" pitchFamily="34" charset="0"/>
              </a:rPr>
              <a:t> and T</a:t>
            </a:r>
            <a:r>
              <a:rPr lang="en-US" altLang="zh-TW" sz="1200" baseline="-25000" dirty="0">
                <a:latin typeface="Arial" panose="020B0604020202020204" pitchFamily="34" charset="0"/>
              </a:rPr>
              <a:t>12</a:t>
            </a:r>
            <a:r>
              <a:rPr lang="en-US" altLang="zh-TW" sz="1200" dirty="0">
                <a:latin typeface="Arial" panose="020B0604020202020204" pitchFamily="34" charset="0"/>
              </a:rPr>
              <a:t> are participants and will be asked to vote on the outcome.  If they vote to commit, then they must prepare their transactions by saving the state of the objects in permanent storage.  This state is recorded as belonging to the top-level transaction of which it will form a part.</a:t>
            </a:r>
          </a:p>
          <a:p>
            <a:r>
              <a:rPr lang="en-US" altLang="zh-TW" sz="1200" dirty="0">
                <a:latin typeface="Arial" panose="020B0604020202020204" pitchFamily="34" charset="0"/>
              </a:rPr>
              <a:t>The two-phase commit protocol here may be performed in either a hierarchic manner or in a flat manner.</a:t>
            </a:r>
          </a:p>
          <a:p>
            <a:r>
              <a:rPr lang="en-US" altLang="zh-TW" sz="1200" dirty="0">
                <a:latin typeface="Arial" panose="020B0604020202020204" pitchFamily="34" charset="0"/>
              </a:rPr>
              <a:t>In the hierarchic two-phase commit protocol, the two-phase commit protocol becomes a multi-level nested protocol.  The coordinator of the top-level transaction communicates with the coordinators of the </a:t>
            </a:r>
            <a:r>
              <a:rPr lang="en-US" altLang="zh-TW" sz="1200" dirty="0" err="1">
                <a:latin typeface="Arial" panose="020B0604020202020204" pitchFamily="34" charset="0"/>
              </a:rPr>
              <a:t>subtransactions</a:t>
            </a:r>
            <a:r>
              <a:rPr lang="en-US" altLang="zh-TW" sz="1200" dirty="0">
                <a:latin typeface="Arial" panose="020B0604020202020204" pitchFamily="34" charset="0"/>
              </a:rPr>
              <a:t> for which it is the immediate parent.  It sends request for commit messages to each of the latter, which in turn pass them on to the coordinators of their child transactions.  Each participant collects the replies from its descendants before replying to its parent.  In our example, T sends commit request messages to the coordinator of T</a:t>
            </a:r>
            <a:r>
              <a:rPr lang="en-US" altLang="zh-TW" sz="1200" baseline="-25000" dirty="0">
                <a:latin typeface="Arial" panose="020B0604020202020204" pitchFamily="34" charset="0"/>
              </a:rPr>
              <a:t>1</a:t>
            </a:r>
            <a:r>
              <a:rPr lang="en-US" altLang="zh-TW" sz="1200" dirty="0">
                <a:latin typeface="Arial" panose="020B0604020202020204" pitchFamily="34" charset="0"/>
              </a:rPr>
              <a:t> and then T</a:t>
            </a:r>
            <a:r>
              <a:rPr lang="en-US" altLang="zh-TW" sz="1200" baseline="-25000" dirty="0">
                <a:latin typeface="Arial" panose="020B0604020202020204" pitchFamily="34" charset="0"/>
              </a:rPr>
              <a:t>1</a:t>
            </a:r>
            <a:r>
              <a:rPr lang="en-US" altLang="zh-TW" sz="1200" dirty="0">
                <a:latin typeface="Arial" panose="020B0604020202020204" pitchFamily="34" charset="0"/>
              </a:rPr>
              <a:t> sends the commit request messages to T</a:t>
            </a:r>
            <a:r>
              <a:rPr lang="en-US" altLang="zh-TW" sz="1200" baseline="-25000" dirty="0">
                <a:latin typeface="Arial" panose="020B0604020202020204" pitchFamily="34" charset="0"/>
              </a:rPr>
              <a:t>12</a:t>
            </a:r>
            <a:r>
              <a:rPr lang="en-US" altLang="zh-TW" sz="1200" dirty="0">
                <a:latin typeface="Arial" panose="020B0604020202020204" pitchFamily="34" charset="0"/>
              </a:rPr>
              <a:t> asking about descendants of T</a:t>
            </a:r>
            <a:r>
              <a:rPr lang="en-US" altLang="zh-TW" sz="1200" baseline="-25000" dirty="0">
                <a:latin typeface="Arial" panose="020B0604020202020204" pitchFamily="34" charset="0"/>
              </a:rPr>
              <a:t>1</a:t>
            </a:r>
            <a:r>
              <a:rPr lang="en-US" altLang="zh-TW" sz="1200" dirty="0">
                <a:latin typeface="Arial" panose="020B0604020202020204" pitchFamily="34" charset="0"/>
              </a:rPr>
              <a:t>.  The protocol does not include the coordinators of transactions such as T</a:t>
            </a:r>
            <a:r>
              <a:rPr lang="en-US" altLang="zh-TW" sz="1200" baseline="-25000" dirty="0">
                <a:latin typeface="Arial" panose="020B0604020202020204" pitchFamily="34" charset="0"/>
              </a:rPr>
              <a:t>2</a:t>
            </a:r>
            <a:r>
              <a:rPr lang="en-US" altLang="zh-TW" sz="1200" dirty="0">
                <a:latin typeface="Arial" panose="020B0604020202020204" pitchFamily="34" charset="0"/>
              </a:rPr>
              <a:t>, which has aborted.</a:t>
            </a:r>
          </a:p>
          <a:p>
            <a:r>
              <a:rPr lang="en-US" altLang="zh-TW" sz="1200" dirty="0">
                <a:latin typeface="Arial" panose="020B0604020202020204" pitchFamily="34" charset="0"/>
              </a:rPr>
              <a:t>In the flat two-phase commit protocol, the coordinator of the top-level transaction sends commit request messages to the coordinators of all of the </a:t>
            </a:r>
            <a:r>
              <a:rPr lang="en-US" altLang="zh-TW" sz="1200" dirty="0" err="1">
                <a:latin typeface="Arial" panose="020B0604020202020204" pitchFamily="34" charset="0"/>
              </a:rPr>
              <a:t>subtransactions</a:t>
            </a:r>
            <a:r>
              <a:rPr lang="en-US" altLang="zh-TW" sz="1200" dirty="0">
                <a:latin typeface="Arial" panose="020B0604020202020204" pitchFamily="34" charset="0"/>
              </a:rPr>
              <a:t> in the provisional commit list.  In our example, to the coordinators of T</a:t>
            </a:r>
            <a:r>
              <a:rPr lang="en-US" altLang="zh-TW" sz="1200" baseline="-25000" dirty="0">
                <a:latin typeface="Arial" panose="020B0604020202020204" pitchFamily="34" charset="0"/>
              </a:rPr>
              <a:t>1</a:t>
            </a:r>
            <a:r>
              <a:rPr lang="en-US" altLang="zh-TW" sz="1200" dirty="0">
                <a:latin typeface="Arial" panose="020B0604020202020204" pitchFamily="34" charset="0"/>
              </a:rPr>
              <a:t> and T</a:t>
            </a:r>
            <a:r>
              <a:rPr lang="en-US" altLang="zh-TW" sz="1200" baseline="-25000" dirty="0">
                <a:latin typeface="Arial" panose="020B0604020202020204" pitchFamily="34" charset="0"/>
              </a:rPr>
              <a:t>12</a:t>
            </a:r>
            <a:r>
              <a:rPr lang="en-US" altLang="zh-TW" sz="1200" dirty="0">
                <a:latin typeface="Arial" panose="020B0604020202020204" pitchFamily="34" charset="0"/>
              </a:rPr>
              <a:t>.</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31</a:t>
            </a:fld>
            <a:endParaRPr kumimoji="1" lang="zh-CN" altLang="en-US"/>
          </a:p>
        </p:txBody>
      </p:sp>
    </p:spTree>
    <p:extLst>
      <p:ext uri="{BB962C8B-B14F-4D97-AF65-F5344CB8AC3E}">
        <p14:creationId xmlns:p14="http://schemas.microsoft.com/office/powerpoint/2010/main" val="212718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TW" dirty="0">
                <a:latin typeface="Arial" panose="020B0604020202020204" pitchFamily="34" charset="0"/>
              </a:rPr>
              <a:t>This slide revisits the fund transfer example we discussed in our last lecture.  We assume that at the beginning of the scenario, the balance of account </a:t>
            </a:r>
            <a:r>
              <a:rPr lang="en-US" altLang="zh-TW" sz="1000" dirty="0">
                <a:latin typeface="Courier New" panose="02070309020205020404" pitchFamily="49" charset="0"/>
              </a:rPr>
              <a:t>Acc1</a:t>
            </a:r>
            <a:r>
              <a:rPr lang="en-US" altLang="zh-TW" dirty="0">
                <a:latin typeface="Arial" panose="020B0604020202020204" pitchFamily="34" charset="0"/>
              </a:rPr>
              <a:t> is $7500, while the other account </a:t>
            </a:r>
            <a:r>
              <a:rPr lang="en-US" altLang="zh-TW" sz="1000" dirty="0">
                <a:latin typeface="Courier New" panose="02070309020205020404" pitchFamily="49" charset="0"/>
              </a:rPr>
              <a:t>Acc2</a:t>
            </a:r>
            <a:r>
              <a:rPr lang="en-US" altLang="zh-TW" dirty="0">
                <a:latin typeface="Arial" panose="020B0604020202020204" pitchFamily="34" charset="0"/>
              </a:rPr>
              <a:t> does not contain any money. The scenario assumes that there is a funds transfer process that transfers the sum of $7500 from </a:t>
            </a:r>
            <a:r>
              <a:rPr lang="en-US" altLang="zh-TW" sz="1000" dirty="0">
                <a:latin typeface="Courier New" panose="02070309020205020404" pitchFamily="49" charset="0"/>
              </a:rPr>
              <a:t>Acc1</a:t>
            </a:r>
            <a:r>
              <a:rPr lang="en-US" altLang="zh-TW" dirty="0">
                <a:latin typeface="Arial" panose="020B0604020202020204" pitchFamily="34" charset="0"/>
              </a:rPr>
              <a:t> to </a:t>
            </a:r>
            <a:r>
              <a:rPr lang="en-US" altLang="zh-TW" sz="1000" dirty="0">
                <a:latin typeface="Courier New" panose="02070309020205020404" pitchFamily="49" charset="0"/>
              </a:rPr>
              <a:t>Acc2</a:t>
            </a:r>
            <a:r>
              <a:rPr lang="en-US" altLang="zh-TW" dirty="0">
                <a:latin typeface="Arial" panose="020B0604020202020204" pitchFamily="34" charset="0"/>
              </a:rPr>
              <a:t>. The transfer is implemented by invoking the </a:t>
            </a:r>
            <a:r>
              <a:rPr lang="en-US" altLang="zh-TW" sz="1000" dirty="0">
                <a:latin typeface="Courier New" panose="02070309020205020404" pitchFamily="49" charset="0"/>
              </a:rPr>
              <a:t>debit</a:t>
            </a:r>
            <a:r>
              <a:rPr lang="en-US" altLang="zh-TW" dirty="0">
                <a:latin typeface="Arial" panose="020B0604020202020204" pitchFamily="34" charset="0"/>
              </a:rPr>
              <a:t> operation on </a:t>
            </a:r>
            <a:r>
              <a:rPr lang="en-US" altLang="zh-TW" sz="1000" dirty="0">
                <a:latin typeface="Courier New" panose="02070309020205020404" pitchFamily="49" charset="0"/>
              </a:rPr>
              <a:t>Acc1</a:t>
            </a:r>
            <a:r>
              <a:rPr lang="en-US" altLang="zh-TW" dirty="0">
                <a:latin typeface="Arial" panose="020B0604020202020204" pitchFamily="34" charset="0"/>
              </a:rPr>
              <a:t> and the credit operation on </a:t>
            </a:r>
            <a:r>
              <a:rPr lang="en-US" altLang="zh-TW" sz="1000" dirty="0">
                <a:latin typeface="Courier New" panose="02070309020205020404" pitchFamily="49" charset="0"/>
              </a:rPr>
              <a:t>Acc2</a:t>
            </a:r>
            <a:r>
              <a:rPr lang="en-US" altLang="zh-TW" dirty="0">
                <a:latin typeface="Arial" panose="020B0604020202020204" pitchFamily="34" charset="0"/>
              </a:rPr>
              <a:t>.  The corresponding locking mechanism is in place to assure concurrency control.</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5</a:t>
            </a:fld>
            <a:endParaRPr kumimoji="1" lang="zh-CN" altLang="en-US"/>
          </a:p>
        </p:txBody>
      </p:sp>
    </p:spTree>
    <p:extLst>
      <p:ext uri="{BB962C8B-B14F-4D97-AF65-F5344CB8AC3E}">
        <p14:creationId xmlns:p14="http://schemas.microsoft.com/office/powerpoint/2010/main" val="22539651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Locks must be treated differently during a provisional commit in a </a:t>
            </a:r>
            <a:r>
              <a:rPr lang="en-GB" altLang="zh-TW" dirty="0" err="1">
                <a:latin typeface="Arial" panose="020B0604020202020204" pitchFamily="34" charset="0"/>
              </a:rPr>
              <a:t>subtransaction</a:t>
            </a:r>
            <a:r>
              <a:rPr lang="en-GB" altLang="zh-TW" dirty="0">
                <a:latin typeface="Arial" panose="020B0604020202020204" pitchFamily="34" charset="0"/>
              </a:rPr>
              <a:t> and the final commit issued by the root transaction. Locks cannot be released during a provisional commit because the whole transaction can still be aborted and intermediate states must not be exposed to concurrent transactions.</a:t>
            </a:r>
          </a:p>
          <a:p>
            <a:r>
              <a:rPr lang="en-GB" altLang="zh-TW" dirty="0">
                <a:latin typeface="Arial" panose="020B0604020202020204" pitchFamily="34" charset="0"/>
              </a:rPr>
              <a:t>Therefore data items and resources of transactional servers must remain locked until the top-level transaction commits. </a:t>
            </a:r>
          </a:p>
          <a:p>
            <a:r>
              <a:rPr lang="en-GB" altLang="zh-TW" dirty="0">
                <a:latin typeface="Arial" panose="020B0604020202020204" pitchFamily="34" charset="0"/>
              </a:rPr>
              <a:t>This reduces concurrency for obvious reasons (concurrent transactions cannot access the locked resources and may have to wait if they need them).</a:t>
            </a:r>
          </a:p>
          <a:p>
            <a:r>
              <a:rPr lang="en-GB" altLang="zh-TW" dirty="0">
                <a:latin typeface="Arial" panose="020B0604020202020204" pitchFamily="34" charset="0"/>
              </a:rPr>
              <a:t>It is a matter of design of the transaction monitor, whether sibling </a:t>
            </a:r>
            <a:r>
              <a:rPr lang="en-GB" altLang="zh-TW" dirty="0" err="1">
                <a:latin typeface="Arial" panose="020B0604020202020204" pitchFamily="34" charset="0"/>
              </a:rPr>
              <a:t>subtransactions</a:t>
            </a:r>
            <a:r>
              <a:rPr lang="en-GB" altLang="zh-TW" dirty="0">
                <a:latin typeface="Arial" panose="020B0604020202020204" pitchFamily="34" charset="0"/>
              </a:rPr>
              <a:t> can access resources that a </a:t>
            </a:r>
            <a:r>
              <a:rPr lang="en-GB" altLang="zh-TW" dirty="0" err="1">
                <a:latin typeface="Arial" panose="020B0604020202020204" pitchFamily="34" charset="0"/>
              </a:rPr>
              <a:t>subtransaction</a:t>
            </a:r>
            <a:r>
              <a:rPr lang="en-GB" altLang="zh-TW" dirty="0">
                <a:latin typeface="Arial" panose="020B0604020202020204" pitchFamily="34" charset="0"/>
              </a:rPr>
              <a:t> has locked. The advantage would be that there are no 'unreal' concurrency control conflicts between sibling </a:t>
            </a:r>
            <a:r>
              <a:rPr lang="en-GB" altLang="zh-TW" dirty="0" err="1">
                <a:latin typeface="Arial" panose="020B0604020202020204" pitchFamily="34" charset="0"/>
              </a:rPr>
              <a:t>subtransactions</a:t>
            </a:r>
            <a:r>
              <a:rPr lang="en-GB" altLang="zh-TW" dirty="0">
                <a:latin typeface="Arial" panose="020B0604020202020204" pitchFamily="34" charset="0"/>
              </a:rPr>
              <a:t>, because they should be independent from each other and there is no reason to restrict access after a </a:t>
            </a:r>
            <a:r>
              <a:rPr lang="en-GB" altLang="zh-TW" dirty="0" err="1">
                <a:latin typeface="Arial" panose="020B0604020202020204" pitchFamily="34" charset="0"/>
              </a:rPr>
              <a:t>subtransaction</a:t>
            </a:r>
            <a:r>
              <a:rPr lang="en-GB" altLang="zh-TW" dirty="0">
                <a:latin typeface="Arial" panose="020B0604020202020204" pitchFamily="34" charset="0"/>
              </a:rPr>
              <a:t> has provisionally committed. </a:t>
            </a:r>
          </a:p>
          <a:p>
            <a:r>
              <a:rPr lang="en-GB" altLang="zh-TW" dirty="0">
                <a:latin typeface="Arial" panose="020B0604020202020204" pitchFamily="34" charset="0"/>
              </a:rPr>
              <a:t>If interactions between sibling </a:t>
            </a:r>
            <a:r>
              <a:rPr lang="en-GB" altLang="zh-TW" dirty="0" err="1">
                <a:latin typeface="Arial" panose="020B0604020202020204" pitchFamily="34" charset="0"/>
              </a:rPr>
              <a:t>subtransactions</a:t>
            </a:r>
            <a:r>
              <a:rPr lang="en-GB" altLang="zh-TW" dirty="0">
                <a:latin typeface="Arial" panose="020B0604020202020204" pitchFamily="34" charset="0"/>
              </a:rPr>
              <a:t> are supported, however, different locking modes have to be defined and the whole concurrency control scheme has to be adjusted to nested transactions.</a:t>
            </a:r>
          </a:p>
          <a:p>
            <a:r>
              <a:rPr lang="en-GB" altLang="zh-TW" dirty="0">
                <a:latin typeface="Arial" panose="020B0604020202020204" pitchFamily="34" charset="0"/>
              </a:rPr>
              <a:t>This is in general very complicated, which is why these types of interactions are not permitted in general.</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32</a:t>
            </a:fld>
            <a:endParaRPr kumimoji="1" lang="zh-CN" altLang="en-US"/>
          </a:p>
        </p:txBody>
      </p:sp>
    </p:spTree>
    <p:extLst>
      <p:ext uri="{BB962C8B-B14F-4D97-AF65-F5344CB8AC3E}">
        <p14:creationId xmlns:p14="http://schemas.microsoft.com/office/powerpoint/2010/main" val="40958290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Each server manages a set of objects and is responsible for ensuring that they remain consistent when accessed by concurrent transactions.  Therefore, each server is responsible for applying concurrency control to its own objects.  The members of a collection of servers of distributed transactions are jointly responsible for ensuring that they are performed in a serially equivalent manner.</a:t>
            </a:r>
          </a:p>
          <a:p>
            <a:r>
              <a:rPr lang="en-US" altLang="zh-TW" dirty="0">
                <a:latin typeface="Arial" panose="020B0604020202020204" pitchFamily="34" charset="0"/>
              </a:rPr>
              <a:t>This implies that if transaction T is before transaction U in their conflicting access to objects at one of the servers then they must be in that order at all of the servers whose objects are accessed in a conflicting manner by both T and U.</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33</a:t>
            </a:fld>
            <a:endParaRPr kumimoji="1" lang="zh-CN" altLang="en-US"/>
          </a:p>
        </p:txBody>
      </p:sp>
    </p:spTree>
    <p:extLst>
      <p:ext uri="{BB962C8B-B14F-4D97-AF65-F5344CB8AC3E}">
        <p14:creationId xmlns:p14="http://schemas.microsoft.com/office/powerpoint/2010/main" val="19572670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This slide shows an example where two transactions are not serial equivalent globally. Transaction T is before Transaction U in their conflicting access to Object A at Server X, but Transaction U is before Transaction T in their conflicting access to Object B at Server Y.</a:t>
            </a:r>
          </a:p>
          <a:p>
            <a:r>
              <a:rPr lang="en-US" altLang="zh-TW" dirty="0">
                <a:latin typeface="Arial" panose="020B0604020202020204" pitchFamily="34" charset="0"/>
              </a:rPr>
              <a:t>In this situation, deadlocks will occur as Transaction X will hold the lock for Object A at Server X, while Transaction U will hold the lock for Object B at Server Y, and they are waiting for each other to release the lock.</a:t>
            </a:r>
          </a:p>
          <a:p>
            <a:endParaRPr lang="en-US" altLang="en-US" dirty="0">
              <a:latin typeface="Arial" panose="020B0604020202020204" pitchFamily="34" charset="0"/>
            </a:endParaRP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34</a:t>
            </a:fld>
            <a:endParaRPr kumimoji="1" lang="zh-CN" altLang="en-US"/>
          </a:p>
        </p:txBody>
      </p:sp>
    </p:spTree>
    <p:extLst>
      <p:ext uri="{BB962C8B-B14F-4D97-AF65-F5344CB8AC3E}">
        <p14:creationId xmlns:p14="http://schemas.microsoft.com/office/powerpoint/2010/main" val="2690448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This figure shows another more complicated example regarding the </a:t>
            </a:r>
            <a:r>
              <a:rPr lang="en-US" altLang="zh-TW" dirty="0" err="1">
                <a:latin typeface="Arial" panose="020B0604020202020204" pitchFamily="34" charset="0"/>
              </a:rPr>
              <a:t>interleavings</a:t>
            </a:r>
            <a:r>
              <a:rPr lang="en-US" altLang="zh-TW" dirty="0">
                <a:latin typeface="Arial" panose="020B0604020202020204" pitchFamily="34" charset="0"/>
              </a:rPr>
              <a:t> of the transactions U, V and W involving the objects A and B managed by servers X and Y and objects C and D managed by server Z.</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35</a:t>
            </a:fld>
            <a:endParaRPr kumimoji="1" lang="zh-CN" altLang="en-US"/>
          </a:p>
        </p:txBody>
      </p:sp>
    </p:spTree>
    <p:extLst>
      <p:ext uri="{BB962C8B-B14F-4D97-AF65-F5344CB8AC3E}">
        <p14:creationId xmlns:p14="http://schemas.microsoft.com/office/powerpoint/2010/main" val="19948249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The complete wait-for graph in (a) shows that a deadlock cycle object held by a transaction.  As any transaction can only be waiting for one object at a time, objects can be left out wait-for graphs, as shown in (b).</a:t>
            </a:r>
          </a:p>
          <a:p>
            <a:r>
              <a:rPr lang="en-US" altLang="zh-TW" dirty="0">
                <a:latin typeface="Arial" panose="020B0604020202020204" pitchFamily="34" charset="0"/>
              </a:rPr>
              <a:t>Detection of a distributed deadlock requires a cycle to be found in the global transaction wait-for graph that is distributed among the servers that were involved in the transactions.  Local wait-for graphs can be built by the lock manager at each server, while the global wait-for graph is held in part by each of the several servers involved.  Communication between these servers is required to find cycles in the graph.</a:t>
            </a:r>
          </a:p>
          <a:p>
            <a:r>
              <a:rPr lang="en-US" altLang="zh-TW" dirty="0">
                <a:latin typeface="Arial" panose="020B0604020202020204" pitchFamily="34" charset="0"/>
              </a:rPr>
              <a:t>A simple solution is to use centralized deadlock detection, in which one server takes on the role of global deadlock detector.  Each server sends the latest copy of its local wait-for graph to the global deadlock detector which checks for cycles in the global wait for graph.</a:t>
            </a:r>
          </a:p>
          <a:p>
            <a:r>
              <a:rPr lang="en-US" altLang="zh-TW" dirty="0">
                <a:latin typeface="Arial" panose="020B0604020202020204" pitchFamily="34" charset="0"/>
              </a:rPr>
              <a:t>Centralized deadlock detection suffers from the usual drawbacks on centralized systems: poor availability, lack of fault tolerance and no ability to scale.</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36</a:t>
            </a:fld>
            <a:endParaRPr kumimoji="1" lang="zh-CN" altLang="en-US"/>
          </a:p>
        </p:txBody>
      </p:sp>
    </p:spTree>
    <p:extLst>
      <p:ext uri="{BB962C8B-B14F-4D97-AF65-F5344CB8AC3E}">
        <p14:creationId xmlns:p14="http://schemas.microsoft.com/office/powerpoint/2010/main" val="29788237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A deadlock that is “detected” but is not really a deadlock is called a phantom deadlock.  In distributed deadlock detection, information about wait-for relationships between transactions is transmitted from one server to another.  If there is a deadlock, the necessary information will eventually be collected in one place and a cycle will be detected.  As this procedure takes time, there is a chance that one of the transactions that holds a lock will meanwhile have released it, in which case the deadlock will no longer exist.</a:t>
            </a:r>
          </a:p>
          <a:p>
            <a:r>
              <a:rPr lang="en-US" altLang="zh-TW" dirty="0">
                <a:latin typeface="Arial" panose="020B0604020202020204" pitchFamily="34" charset="0"/>
              </a:rPr>
              <a:t>Consider the case of a global deadlock detector that receives local wait-for graphs fro servers X and Y.  Suppose that transaction U the releases an object at server X and requests the one held by V at server Y.  Suppose also that the global detector receives server Y’s local graph before server X’s. In this case, it would detect a cycle T </a:t>
            </a:r>
            <a:r>
              <a:rPr lang="en-US" altLang="zh-TW" dirty="0">
                <a:latin typeface="Arial" panose="020B0604020202020204" pitchFamily="34" charset="0"/>
                <a:sym typeface="Symbol" panose="05050102010706020507" pitchFamily="18" charset="2"/>
              </a:rPr>
              <a:t></a:t>
            </a:r>
            <a:r>
              <a:rPr lang="en-US" altLang="zh-TW" dirty="0">
                <a:latin typeface="Arial" panose="020B0604020202020204" pitchFamily="34" charset="0"/>
              </a:rPr>
              <a:t> U </a:t>
            </a:r>
            <a:r>
              <a:rPr lang="en-US" altLang="zh-TW" dirty="0">
                <a:latin typeface="Arial" panose="020B0604020202020204" pitchFamily="34" charset="0"/>
                <a:sym typeface="Symbol" panose="05050102010706020507" pitchFamily="18" charset="2"/>
              </a:rPr>
              <a:t></a:t>
            </a:r>
            <a:r>
              <a:rPr lang="en-US" altLang="zh-TW" dirty="0">
                <a:latin typeface="Arial" panose="020B0604020202020204" pitchFamily="34" charset="0"/>
              </a:rPr>
              <a:t> V </a:t>
            </a:r>
            <a:r>
              <a:rPr lang="en-US" altLang="zh-TW" dirty="0">
                <a:latin typeface="Arial" panose="020B0604020202020204" pitchFamily="34" charset="0"/>
                <a:sym typeface="Symbol" panose="05050102010706020507" pitchFamily="18" charset="2"/>
              </a:rPr>
              <a:t></a:t>
            </a:r>
            <a:r>
              <a:rPr lang="en-US" altLang="zh-TW" dirty="0">
                <a:latin typeface="Arial" panose="020B0604020202020204" pitchFamily="34" charset="0"/>
              </a:rPr>
              <a:t> T, although the edge T </a:t>
            </a:r>
            <a:r>
              <a:rPr lang="en-US" altLang="zh-TW" dirty="0">
                <a:latin typeface="Arial" panose="020B0604020202020204" pitchFamily="34" charset="0"/>
                <a:sym typeface="Symbol" panose="05050102010706020507" pitchFamily="18" charset="2"/>
              </a:rPr>
              <a:t></a:t>
            </a:r>
            <a:r>
              <a:rPr lang="en-US" altLang="zh-TW" dirty="0">
                <a:latin typeface="Arial" panose="020B0604020202020204" pitchFamily="34" charset="0"/>
              </a:rPr>
              <a:t> U no longer exists.  This is an example of a phantom deadlock.</a:t>
            </a:r>
          </a:p>
          <a:p>
            <a:r>
              <a:rPr lang="en-US" altLang="zh-TW" dirty="0">
                <a:latin typeface="Arial" panose="020B0604020202020204" pitchFamily="34" charset="0"/>
              </a:rPr>
              <a:t>If transactions are using two-phase locking, they cannot release objects and then obtain more objects, and phantom deadlock cycle cannot occur.</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37</a:t>
            </a:fld>
            <a:endParaRPr kumimoji="1" lang="zh-CN" altLang="en-US"/>
          </a:p>
        </p:txBody>
      </p:sp>
    </p:spTree>
    <p:extLst>
      <p:ext uri="{BB962C8B-B14F-4D97-AF65-F5344CB8AC3E}">
        <p14:creationId xmlns:p14="http://schemas.microsoft.com/office/powerpoint/2010/main" val="229395768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A distributed approach to deadlock detection uses a technique called edge chasing or path pushing.  In this approach, each of the servers involved has knowledge about some of its edges.  The servers attempt to find cycles by forwarding messages called probes, which follow the edges of the graph throughout the distributed system.  A probe message consists of transaction wait-for relationships representing a path in the global wait-for graph.</a:t>
            </a:r>
          </a:p>
          <a:p>
            <a:r>
              <a:rPr lang="en-US" altLang="zh-TW" dirty="0">
                <a:latin typeface="Arial" panose="020B0604020202020204" pitchFamily="34" charset="0"/>
              </a:rPr>
              <a:t>Each distributed transaction starts at a server (called the coordinator of the transaction) and moves to several other servers (called participants in the transaction), which can communicate with the coordinator.</a:t>
            </a:r>
          </a:p>
          <a:p>
            <a:r>
              <a:rPr lang="en-US" altLang="zh-TW" dirty="0">
                <a:latin typeface="Arial" panose="020B0604020202020204" pitchFamily="34" charset="0"/>
              </a:rPr>
              <a:t>Edge-chasing algorithms have three steps – initiation, detection and resolution.</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38</a:t>
            </a:fld>
            <a:endParaRPr kumimoji="1" lang="zh-CN" altLang="en-US"/>
          </a:p>
        </p:txBody>
      </p:sp>
    </p:spTree>
    <p:extLst>
      <p:ext uri="{BB962C8B-B14F-4D97-AF65-F5344CB8AC3E}">
        <p14:creationId xmlns:p14="http://schemas.microsoft.com/office/powerpoint/2010/main" val="31985632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a:latin typeface="Arial" panose="020B0604020202020204" pitchFamily="34" charset="0"/>
              </a:rPr>
              <a:t>In the above algorithm, every transaction involved in a deadlock cycle can cause deadlock detection to be initiated.  The effect of several transactions in a cycle initiating deadlock detection is that detection may happen at several different servers in the cycle with the result that more than on transaction in the cycle is aborted.</a:t>
            </a:r>
          </a:p>
          <a:p>
            <a:r>
              <a:rPr lang="en-US" altLang="zh-TW" dirty="0">
                <a:latin typeface="Arial" panose="020B0604020202020204" pitchFamily="34" charset="0"/>
              </a:rPr>
              <a:t>In order to ensure that only one transaction in a cycle is aborted, transactions are given priorities in such a way that all transactions are totally ordered.  Timestamps for example, may be used as priorities.  When a deadlock cycle is found, the transaction with the lowest priority is aborted.  Even if several different servers detect the same cycle, they will all reach the same decision as to which transaction is to be aborted.</a:t>
            </a:r>
          </a:p>
          <a:p>
            <a:r>
              <a:rPr lang="en-US" altLang="zh-TW" dirty="0">
                <a:latin typeface="Arial" panose="020B0604020202020204" pitchFamily="34" charset="0"/>
              </a:rPr>
              <a:t>In this example, if the order is T </a:t>
            </a:r>
            <a:r>
              <a:rPr lang="en-US" altLang="zh-TW" dirty="0">
                <a:latin typeface="Arial" panose="020B0604020202020204" pitchFamily="34" charset="0"/>
                <a:cs typeface="Arial" panose="020B0604020202020204" pitchFamily="34" charset="0"/>
              </a:rPr>
              <a:t>→</a:t>
            </a:r>
            <a:r>
              <a:rPr lang="en-US" altLang="zh-TW" dirty="0">
                <a:latin typeface="Arial" panose="020B0604020202020204" pitchFamily="34" charset="0"/>
              </a:rPr>
              <a:t> U → V → W then the transaction W will be aborted when either of these two cycles in (b) and in (c) are detected</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39</a:t>
            </a:fld>
            <a:endParaRPr kumimoji="1" lang="zh-CN" altLang="en-US"/>
          </a:p>
        </p:txBody>
      </p:sp>
    </p:spTree>
    <p:extLst>
      <p:ext uri="{BB962C8B-B14F-4D97-AF65-F5344CB8AC3E}">
        <p14:creationId xmlns:p14="http://schemas.microsoft.com/office/powerpoint/2010/main" val="2791221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sz="1200" dirty="0">
                <a:latin typeface="Arial" panose="020B0604020202020204" pitchFamily="34" charset="0"/>
              </a:rPr>
              <a:t>In this topic, we have looked at transactions by means of which changes to shared resources can be made in a way that resources are protected against failures and integrity violations through concurrent updates.</a:t>
            </a:r>
          </a:p>
          <a:p>
            <a:r>
              <a:rPr lang="en-GB" altLang="zh-TW" sz="1200" dirty="0">
                <a:latin typeface="Arial" panose="020B0604020202020204" pitchFamily="34" charset="0"/>
              </a:rPr>
              <a:t>We have explained the most important transaction concepts, which are the ACID properties (atomicity, consistency, isolation and durability), transaction commands or operations (begin, commit and abort) and the different roles that distributed components can play in transactions (transactional client, transactional server and transaction coordinator). </a:t>
            </a:r>
          </a:p>
          <a:p>
            <a:r>
              <a:rPr lang="en-GB" altLang="zh-TW" sz="1200" dirty="0">
                <a:latin typeface="Arial" panose="020B0604020202020204" pitchFamily="34" charset="0"/>
              </a:rPr>
              <a:t>We have then looked at two-phase commit, the most prominent technique that is used to implement distributed transactions. The two phases of two-phase commit are a voting phase where all transactional servers notify the transaction coordinator whether they can commit their transaction. In the second phase, the coordinator would commit the transaction only if every single server voted in favour of committing. Otherwise the coordinator would send abort requests to the transactional servers.</a:t>
            </a:r>
          </a:p>
          <a:p>
            <a:r>
              <a:rPr lang="en-GB" altLang="zh-TW" sz="1200" dirty="0">
                <a:latin typeface="Arial" panose="020B0604020202020204" pitchFamily="34" charset="0"/>
              </a:rPr>
              <a:t>We describe the operations of distributed transactions and the distributed deadlocks that may occur.  We also examine the detection procedure for the distributed deadlocks. Read Textbook Chapter 16.2, 16.3, and 17 (except 17.6 which will be covered in the next lecture).</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40</a:t>
            </a:fld>
            <a:endParaRPr kumimoji="1" lang="zh-CN" altLang="en-US"/>
          </a:p>
        </p:txBody>
      </p:sp>
    </p:spTree>
    <p:extLst>
      <p:ext uri="{BB962C8B-B14F-4D97-AF65-F5344CB8AC3E}">
        <p14:creationId xmlns:p14="http://schemas.microsoft.com/office/powerpoint/2010/main" val="8732285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41</a:t>
            </a:fld>
            <a:endParaRPr kumimoji="1" lang="zh-CN" altLang="en-US"/>
          </a:p>
        </p:txBody>
      </p:sp>
    </p:spTree>
    <p:extLst>
      <p:ext uri="{BB962C8B-B14F-4D97-AF65-F5344CB8AC3E}">
        <p14:creationId xmlns:p14="http://schemas.microsoft.com/office/powerpoint/2010/main" val="3416654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01600" indent="-101600"/>
            <a:r>
              <a:rPr lang="en-US" altLang="zh-TW" dirty="0">
                <a:latin typeface="Arial" panose="020B0604020202020204" pitchFamily="34" charset="0"/>
              </a:rPr>
              <a:t>In the funds transfer example since there is no conflict of locks between Acc1 and Acc2, the debit operation in Acc1 can occur concurrently with the credit operation in Acc2.  In fact, as Acc1 and Acc2 are often two separate accounts in two remotely located banks, it is most likely that the will execute in parallel.</a:t>
            </a:r>
          </a:p>
          <a:p>
            <a:pPr marL="101600" indent="-101600"/>
            <a:r>
              <a:rPr lang="en-US" altLang="zh-TW" dirty="0">
                <a:latin typeface="Arial" panose="020B0604020202020204" pitchFamily="34" charset="0"/>
              </a:rPr>
              <a:t>In normal operations, there would be no problem as there is no lock conflict in the concurrency control.  But what if a failure occur to either side of the process?  If the left-side operation aborts due to a failure to the server which handles Acc1 operations, and right-side operation is successful as there is no failure to the server which handles Acc2 operations, then both account will contain 7500 dollars.  This would not be acceptable operations.</a:t>
            </a:r>
          </a:p>
          <a:p>
            <a:pPr marL="101600" indent="-101600"/>
            <a:r>
              <a:rPr lang="en-US" altLang="zh-TW" dirty="0">
                <a:latin typeface="Arial" panose="020B0604020202020204" pitchFamily="34" charset="0"/>
              </a:rPr>
              <a:t>In order to assure the correct operations of two dependent operations occurring in two distributed components, we need to introduce the concept of transactions.</a:t>
            </a: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6</a:t>
            </a:fld>
            <a:endParaRPr kumimoji="1" lang="zh-CN" altLang="en-US"/>
          </a:p>
        </p:txBody>
      </p:sp>
    </p:spTree>
    <p:extLst>
      <p:ext uri="{BB962C8B-B14F-4D97-AF65-F5344CB8AC3E}">
        <p14:creationId xmlns:p14="http://schemas.microsoft.com/office/powerpoint/2010/main" val="1350213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In this part, we are going to define a number of concepts that are related to transactions.</a:t>
            </a:r>
          </a:p>
          <a:p>
            <a:r>
              <a:rPr lang="en-GB" altLang="zh-TW" dirty="0">
                <a:latin typeface="Arial" panose="020B0604020202020204" pitchFamily="34" charset="0"/>
              </a:rPr>
              <a:t>The first set of concepts are the properties transactions have. These properties are commonly referred to as ACID properties.</a:t>
            </a:r>
          </a:p>
          <a:p>
            <a:r>
              <a:rPr lang="en-GB" altLang="zh-TW" dirty="0">
                <a:latin typeface="Arial" panose="020B0604020202020204" pitchFamily="34" charset="0"/>
              </a:rPr>
              <a:t>We are then going to review typical transaction commands by means of which a component can start and end a transaction.</a:t>
            </a:r>
          </a:p>
          <a:p>
            <a:r>
              <a:rPr lang="en-GB" altLang="zh-TW" dirty="0">
                <a:latin typeface="Arial" panose="020B0604020202020204" pitchFamily="34" charset="0"/>
              </a:rPr>
              <a:t>After that we are going to identify different roles that distributed components can play in the execution of a distributed transaction. We will see that there are transactional clients that request a transaction to be started and transactional servers that manage resources that are accessed and modified during a transaction. A transaction coordinator manages the overall processing of a transaction.</a:t>
            </a:r>
          </a:p>
          <a:p>
            <a:r>
              <a:rPr lang="en-GB" altLang="zh-TW" dirty="0">
                <a:latin typeface="Arial" panose="020B0604020202020204" pitchFamily="34" charset="0"/>
              </a:rPr>
              <a:t>Finally, we are going to introduce nested transactions which are transactions that are not started by a transactional client, but that are started within a transaction.</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7</a:t>
            </a:fld>
            <a:endParaRPr kumimoji="1" lang="zh-CN" altLang="en-US"/>
          </a:p>
        </p:txBody>
      </p:sp>
    </p:spTree>
    <p:extLst>
      <p:ext uri="{BB962C8B-B14F-4D97-AF65-F5344CB8AC3E}">
        <p14:creationId xmlns:p14="http://schemas.microsoft.com/office/powerpoint/2010/main" val="281783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Transactions are sequences of operations that are clustered together.</a:t>
            </a:r>
          </a:p>
          <a:p>
            <a:r>
              <a:rPr lang="en-GB" altLang="zh-TW" dirty="0">
                <a:latin typeface="Arial" panose="020B0604020202020204" pitchFamily="34" charset="0"/>
              </a:rPr>
              <a:t>The atomicity property of a transaction requires that this cluster is either performed completely, i.e. every single operation belonging to the transaction is successfully executed, or not at all. There is not a partial execution of the transaction.</a:t>
            </a:r>
          </a:p>
          <a:p>
            <a:r>
              <a:rPr lang="en-GB" altLang="zh-TW" dirty="0">
                <a:latin typeface="Arial" panose="020B0604020202020204" pitchFamily="34" charset="0"/>
              </a:rPr>
              <a:t>Let us consider the example of the cash transfer and assume that we perform it as a transaction. Atomicity then achieves that either both the debit and the credit operation are executed together (meaning that the money is being successfully transferred to the target account) or none of the operation is done (meaning that the money is left where it was). A state where money is lost cannot occur.</a:t>
            </a:r>
          </a:p>
          <a:p>
            <a:r>
              <a:rPr lang="en-GB" altLang="zh-TW" dirty="0">
                <a:latin typeface="Arial" panose="020B0604020202020204" pitchFamily="34" charset="0"/>
              </a:rPr>
              <a:t>The start of a transaction is a continuation point to which the transaction rolls back if a single of its operations fails.</a:t>
            </a:r>
          </a:p>
          <a:p>
            <a:r>
              <a:rPr lang="en-GB" altLang="zh-TW" dirty="0">
                <a:latin typeface="Arial" panose="020B0604020202020204" pitchFamily="34" charset="0"/>
              </a:rPr>
              <a:t>If the transaction is completed successfully, the end of the transaction (which is usually the start of the next transaction) marks the next continuation point.</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8</a:t>
            </a:fld>
            <a:endParaRPr kumimoji="1" lang="zh-CN" altLang="en-US"/>
          </a:p>
        </p:txBody>
      </p:sp>
    </p:spTree>
    <p:extLst>
      <p:ext uri="{BB962C8B-B14F-4D97-AF65-F5344CB8AC3E}">
        <p14:creationId xmlns:p14="http://schemas.microsoft.com/office/powerpoint/2010/main" val="39520556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consistency property of a transaction requires that the sequence of operations leaves the set of shared resources in a consistent state at the end of the transaction.</a:t>
            </a:r>
          </a:p>
          <a:p>
            <a:r>
              <a:rPr lang="en-GB" altLang="zh-TW" dirty="0">
                <a:latin typeface="Arial" panose="020B0604020202020204" pitchFamily="34" charset="0"/>
              </a:rPr>
              <a:t>This does not exclude that states of inconsistency occur at all, but their occurrence is confined to within a transaction. As such inconsistent states are hidden for concurrent transactions and they are to be resolved before the transaction is completed.</a:t>
            </a:r>
          </a:p>
          <a:p>
            <a:r>
              <a:rPr lang="en-GB" altLang="zh-TW" dirty="0">
                <a:latin typeface="Arial" panose="020B0604020202020204" pitchFamily="34" charset="0"/>
              </a:rPr>
              <a:t>Revisiting the example of the cash transfer, a consistency constraint would be that money is not lost. This is true at the end of the transaction when the money that has been debited to one account has been credit to the other. Within the transaction, after the debit has been completed but before the credit has been executed, the set of account objects are in an inconsistent state as the money is on neither accounts.</a:t>
            </a:r>
          </a:p>
          <a:p>
            <a:r>
              <a:rPr lang="en-GB" altLang="zh-TW" dirty="0">
                <a:latin typeface="Arial" panose="020B0604020202020204" pitchFamily="34" charset="0"/>
              </a:rPr>
              <a:t>Hence it is the application that defines the notion of consistency and it is also the application that is in charge of ensuring consistency maintenance.</a:t>
            </a:r>
          </a:p>
          <a:p>
            <a:r>
              <a:rPr lang="en-GB" altLang="zh-TW" dirty="0">
                <a:latin typeface="Arial" panose="020B0604020202020204" pitchFamily="34" charset="0"/>
              </a:rPr>
              <a:t>If the transaction has reached a certain state of inconsistency that cannot be resolved, it can abort itself and recover to the consistent state when it started. Considering our cash transfer example again, if the money has been debited to one account but the other account is not reachable, the transaction can abort and the transaction mechanism will recover the first account object to the state where the money is still on it.</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9</a:t>
            </a:fld>
            <a:endParaRPr kumimoji="1" lang="zh-CN" altLang="en-US"/>
          </a:p>
        </p:txBody>
      </p:sp>
    </p:spTree>
    <p:extLst>
      <p:ext uri="{BB962C8B-B14F-4D97-AF65-F5344CB8AC3E}">
        <p14:creationId xmlns:p14="http://schemas.microsoft.com/office/powerpoint/2010/main" val="3387669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isolation property of a transaction requires that the sequence of operation is performed in isolation to any concurrent transaction or unprotected activity. </a:t>
            </a:r>
          </a:p>
          <a:p>
            <a:r>
              <a:rPr lang="en-GB" altLang="zh-TW" dirty="0">
                <a:latin typeface="Arial" panose="020B0604020202020204" pitchFamily="34" charset="0"/>
              </a:rPr>
              <a:t>This means also, that any modifications that a transaction does are not visible to other resources before the end of the transaction. In that way other transactions or unprotected activities can never see an inconsistent state that may arise within a transaction.</a:t>
            </a:r>
          </a:p>
          <a:p>
            <a:r>
              <a:rPr lang="en-GB" altLang="zh-TW" dirty="0">
                <a:latin typeface="Arial" panose="020B0604020202020204" pitchFamily="34" charset="0"/>
              </a:rPr>
              <a:t>Likewise, it means that operations performed as a transaction can never access modifications of other concurrent transactions.</a:t>
            </a:r>
          </a:p>
          <a:p>
            <a:r>
              <a:rPr lang="en-GB" altLang="zh-TW" dirty="0">
                <a:latin typeface="Arial" panose="020B0604020202020204" pitchFamily="34" charset="0"/>
              </a:rPr>
              <a:t>It is also worthwhile to note that isolation of transactions is usually implemented with exactly those techniques for concurrency control that we have introduced in the last topic, namely two phase locking or optimistic concurrency control.</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10</a:t>
            </a:fld>
            <a:endParaRPr kumimoji="1" lang="zh-CN" altLang="en-US"/>
          </a:p>
        </p:txBody>
      </p:sp>
    </p:spTree>
    <p:extLst>
      <p:ext uri="{BB962C8B-B14F-4D97-AF65-F5344CB8AC3E}">
        <p14:creationId xmlns:p14="http://schemas.microsoft.com/office/powerpoint/2010/main" val="503360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TW" dirty="0">
                <a:latin typeface="Arial" panose="020B0604020202020204" pitchFamily="34" charset="0"/>
              </a:rPr>
              <a:t>The durability property requires the effect of a transaction to be persistent so that it cannot be affected by failures.</a:t>
            </a:r>
          </a:p>
          <a:p>
            <a:r>
              <a:rPr lang="en-GB" altLang="zh-TW" dirty="0">
                <a:latin typeface="Arial" panose="020B0604020202020204" pitchFamily="34" charset="0"/>
              </a:rPr>
              <a:t>This requires to keep a copy of all modified resources or a representation of the modifications (a so called log) on persistent storage. Then this persistent representation can be used after a failure to recover to the state of the last completed transaction.</a:t>
            </a:r>
          </a:p>
          <a:p>
            <a:r>
              <a:rPr lang="en-GB" altLang="zh-TW" dirty="0">
                <a:latin typeface="Arial" panose="020B0604020202020204" pitchFamily="34" charset="0"/>
              </a:rPr>
              <a:t>In case of the transaction between the two account object a transaction manager would either update a persistent representation of the two account objects during the end of the transaction, or it would add representations of the operation executions, i.e. the debit and the credit operation with the actual parameter values, to a persistent log.</a:t>
            </a:r>
          </a:p>
          <a:p>
            <a:r>
              <a:rPr lang="en-GB" altLang="zh-TW" dirty="0">
                <a:latin typeface="Arial" panose="020B0604020202020204" pitchFamily="34" charset="0"/>
              </a:rPr>
              <a:t>Although hard disks are most commonly used to achieve persistent storage, this need not necessarily be the case. It could also be a RAM that is battery backed up or an erasable PROM.</a:t>
            </a:r>
          </a:p>
          <a:p>
            <a:endParaRPr lang="en-GB" altLang="zh-TW" dirty="0">
              <a:latin typeface="Arial" panose="020B0604020202020204" pitchFamily="34" charset="0"/>
            </a:endParaRPr>
          </a:p>
        </p:txBody>
      </p:sp>
      <p:sp>
        <p:nvSpPr>
          <p:cNvPr id="4" name="灯片编号占位符 3"/>
          <p:cNvSpPr>
            <a:spLocks noGrp="1"/>
          </p:cNvSpPr>
          <p:nvPr>
            <p:ph type="sldNum" sz="quarter" idx="10"/>
          </p:nvPr>
        </p:nvSpPr>
        <p:spPr/>
        <p:txBody>
          <a:bodyPr/>
          <a:lstStyle/>
          <a:p>
            <a:fld id="{A610C5FB-B562-F94E-8BBD-815D463A8A5D}" type="slidenum">
              <a:rPr kumimoji="1" lang="zh-CN" altLang="en-US" smtClean="0"/>
              <a:t>11</a:t>
            </a:fld>
            <a:endParaRPr kumimoji="1" lang="zh-CN" altLang="en-US"/>
          </a:p>
        </p:txBody>
      </p:sp>
    </p:spTree>
    <p:extLst>
      <p:ext uri="{BB962C8B-B14F-4D97-AF65-F5344CB8AC3E}">
        <p14:creationId xmlns:p14="http://schemas.microsoft.com/office/powerpoint/2010/main" val="4225010875"/>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oleObject" Target="../embeddings/oleObject1.bin"/><Relationship Id="rId7"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6.png"/><Relationship Id="rId5" Type="http://schemas.openxmlformats.org/officeDocument/2006/relationships/oleObject" Target="../embeddings/oleObject2.bin"/><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FFFFFF"/>
        </a:solidFill>
        <a:effectLst/>
      </p:bgPr>
    </p:bg>
    <p:spTree>
      <p:nvGrpSpPr>
        <p:cNvPr id="1" name=""/>
        <p:cNvGrpSpPr/>
        <p:nvPr/>
      </p:nvGrpSpPr>
      <p:grpSpPr>
        <a:xfrm>
          <a:off x="0" y="0"/>
          <a:ext cx="0" cy="0"/>
          <a:chOff x="0" y="0"/>
          <a:chExt cx="0" cy="0"/>
        </a:xfrm>
      </p:grpSpPr>
      <p:sp>
        <p:nvSpPr>
          <p:cNvPr id="3137" name="Rectangle 65"/>
          <p:cNvSpPr>
            <a:spLocks noChangeArrowheads="1"/>
          </p:cNvSpPr>
          <p:nvPr userDrawn="1"/>
        </p:nvSpPr>
        <p:spPr bwMode="gray">
          <a:xfrm>
            <a:off x="0" y="0"/>
            <a:ext cx="2209800" cy="3124200"/>
          </a:xfrm>
          <a:prstGeom prst="rect">
            <a:avLst/>
          </a:prstGeom>
          <a:solidFill>
            <a:schemeClr val="accent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38" name="Rectangle 66"/>
          <p:cNvSpPr>
            <a:spLocks noChangeArrowheads="1"/>
          </p:cNvSpPr>
          <p:nvPr userDrawn="1"/>
        </p:nvSpPr>
        <p:spPr bwMode="gray">
          <a:xfrm>
            <a:off x="2286000" y="3124200"/>
            <a:ext cx="6858000" cy="10668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b="1" dirty="0"/>
          </a:p>
        </p:txBody>
      </p:sp>
      <p:sp>
        <p:nvSpPr>
          <p:cNvPr id="3139" name="Rectangle 67"/>
          <p:cNvSpPr>
            <a:spLocks noChangeArrowheads="1"/>
          </p:cNvSpPr>
          <p:nvPr userDrawn="1"/>
        </p:nvSpPr>
        <p:spPr bwMode="gray">
          <a:xfrm>
            <a:off x="0" y="3124200"/>
            <a:ext cx="9144000" cy="1524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aphicFrame>
        <p:nvGraphicFramePr>
          <p:cNvPr id="3140" name="Object 68"/>
          <p:cNvGraphicFramePr>
            <a:graphicFrameLocks noChangeAspect="1"/>
          </p:cNvGraphicFramePr>
          <p:nvPr userDrawn="1"/>
        </p:nvGraphicFramePr>
        <p:xfrm>
          <a:off x="4640263" y="-9525"/>
          <a:ext cx="2216150" cy="3133725"/>
        </p:xfrm>
        <a:graphic>
          <a:graphicData uri="http://schemas.openxmlformats.org/presentationml/2006/ole">
            <mc:AlternateContent xmlns:mc="http://schemas.openxmlformats.org/markup-compatibility/2006">
              <mc:Choice xmlns:v="urn:schemas-microsoft-com:vml" Requires="v">
                <p:oleObj spid="_x0000_s12701" name="Image" r:id="rId3" imgW="4330159" imgH="6146032" progId="Photoshop.Image.6">
                  <p:embed/>
                </p:oleObj>
              </mc:Choice>
              <mc:Fallback>
                <p:oleObj name="Image" r:id="rId3" imgW="4330159" imgH="6146032" progId="Photoshop.Image.6">
                  <p:embed/>
                  <p:pic>
                    <p:nvPicPr>
                      <p:cNvPr id="0" name="Object 6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0263" y="-9525"/>
                        <a:ext cx="2216150" cy="3133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graphicFrame>
        <p:nvGraphicFramePr>
          <p:cNvPr id="3141" name="Object 69"/>
          <p:cNvGraphicFramePr>
            <a:graphicFrameLocks noChangeAspect="1"/>
          </p:cNvGraphicFramePr>
          <p:nvPr userDrawn="1"/>
        </p:nvGraphicFramePr>
        <p:xfrm>
          <a:off x="2286000" y="0"/>
          <a:ext cx="2293938" cy="3136900"/>
        </p:xfrm>
        <a:graphic>
          <a:graphicData uri="http://schemas.openxmlformats.org/presentationml/2006/ole">
            <mc:AlternateContent xmlns:mc="http://schemas.openxmlformats.org/markup-compatibility/2006">
              <mc:Choice xmlns:v="urn:schemas-microsoft-com:vml" Requires="v">
                <p:oleObj spid="_x0000_s12702" name="Image" r:id="rId5" imgW="2526984" imgH="3428571" progId="Photoshop.Image.6">
                  <p:embed/>
                </p:oleObj>
              </mc:Choice>
              <mc:Fallback>
                <p:oleObj name="Image" r:id="rId5" imgW="2526984" imgH="3428571" progId="Photoshop.Image.6">
                  <p:embed/>
                  <p:pic>
                    <p:nvPicPr>
                      <p:cNvPr id="0" name="Object 6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0"/>
                        <a:ext cx="2293938" cy="3136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pic>
        <p:nvPicPr>
          <p:cNvPr id="3142" name="Picture 70"/>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6908800" y="0"/>
            <a:ext cx="2235200" cy="3127375"/>
          </a:xfrm>
          <a:prstGeom prst="rect">
            <a:avLst/>
          </a:prstGeom>
          <a:noFill/>
          <a:extLst>
            <a:ext uri="{909E8E84-426E-40dd-AFC4-6F175D3DCCD1}">
              <a14:hiddenFill xmlns="" xmlns:a14="http://schemas.microsoft.com/office/drawing/2010/main">
                <a:solidFill>
                  <a:srgbClr val="FFFFFF"/>
                </a:solidFill>
              </a14:hiddenFill>
            </a:ext>
          </a:extLst>
        </p:spPr>
      </p:pic>
      <p:sp>
        <p:nvSpPr>
          <p:cNvPr id="3146" name="Rectangle 74"/>
          <p:cNvSpPr>
            <a:spLocks noGrp="1" noChangeArrowheads="1"/>
          </p:cNvSpPr>
          <p:nvPr>
            <p:ph type="dt" sz="half" idx="2"/>
          </p:nvPr>
        </p:nvSpPr>
        <p:spPr>
          <a:xfrm>
            <a:off x="457200" y="6564313"/>
            <a:ext cx="2133600" cy="157162"/>
          </a:xfrm>
          <a:prstGeom prst="rect">
            <a:avLst/>
          </a:prstGeom>
        </p:spPr>
        <p:txBody>
          <a:bodyPr/>
          <a:lstStyle>
            <a:lvl1pPr>
              <a:defRPr sz="1400">
                <a:latin typeface="Times New Roman" charset="0"/>
              </a:defRPr>
            </a:lvl1pPr>
          </a:lstStyle>
          <a:p>
            <a:endParaRPr lang="en-US" altLang="en-US" dirty="0"/>
          </a:p>
        </p:txBody>
      </p:sp>
      <p:sp>
        <p:nvSpPr>
          <p:cNvPr id="3147" name="Rectangle 75"/>
          <p:cNvSpPr>
            <a:spLocks noGrp="1" noChangeArrowheads="1"/>
          </p:cNvSpPr>
          <p:nvPr>
            <p:ph type="ftr" sz="quarter" idx="3"/>
          </p:nvPr>
        </p:nvSpPr>
        <p:spPr>
          <a:xfrm>
            <a:off x="3124200" y="6550025"/>
            <a:ext cx="2895600" cy="171450"/>
          </a:xfrm>
          <a:prstGeom prst="rect">
            <a:avLst/>
          </a:prstGeom>
        </p:spPr>
        <p:txBody>
          <a:bodyPr/>
          <a:lstStyle>
            <a:lvl1pPr algn="ctr">
              <a:defRPr sz="1400">
                <a:latin typeface="Times New Roman" charset="0"/>
              </a:defRPr>
            </a:lvl1pPr>
          </a:lstStyle>
          <a:p>
            <a:endParaRPr lang="en-US" altLang="en-US"/>
          </a:p>
        </p:txBody>
      </p:sp>
      <p:sp>
        <p:nvSpPr>
          <p:cNvPr id="3148" name="Rectangle 76"/>
          <p:cNvSpPr>
            <a:spLocks noGrp="1" noChangeArrowheads="1"/>
          </p:cNvSpPr>
          <p:nvPr>
            <p:ph type="sldNum" sz="quarter" idx="4"/>
          </p:nvPr>
        </p:nvSpPr>
        <p:spPr>
          <a:xfrm>
            <a:off x="6553200" y="6535738"/>
            <a:ext cx="2133600" cy="185737"/>
          </a:xfrm>
        </p:spPr>
        <p:txBody>
          <a:bodyPr/>
          <a:lstStyle>
            <a:lvl1pPr algn="r">
              <a:defRPr>
                <a:latin typeface="Times New Roman" charset="0"/>
              </a:defRPr>
            </a:lvl1pPr>
          </a:lstStyle>
          <a:p>
            <a:fld id="{03558B56-0B79-7D43-B358-DBD0426B793E}" type="slidenum">
              <a:rPr lang="en-US" altLang="en-US"/>
              <a:pPr/>
              <a:t>‹#›</a:t>
            </a:fld>
            <a:endParaRPr lang="en-US" altLang="en-US"/>
          </a:p>
        </p:txBody>
      </p:sp>
      <p:pic>
        <p:nvPicPr>
          <p:cNvPr id="3152" name="Picture 80" descr="https://gss3.bdstatic.com/7Po3dSag_xI4khGkpoWK1HF6hhy/baike/c0%3Dbaike92%2C5%2C5%2C92%2C30/sign=e0c646358926cffc7d27b7e0d86821f5/b3119313b07eca8032bb094b9a2397dda04483db.jpg"/>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9050" y="506413"/>
            <a:ext cx="2160587" cy="2160587"/>
          </a:xfrm>
          <a:prstGeom prst="rect">
            <a:avLst/>
          </a:prstGeom>
          <a:noFill/>
          <a:extLst>
            <a:ext uri="{909E8E84-426E-40dd-AFC4-6F175D3DCCD1}">
              <a14:hiddenFill xmlns="" xmlns:a14="http://schemas.microsoft.com/office/drawing/2010/main">
                <a:solidFill>
                  <a:srgbClr val="FFFFFF"/>
                </a:solidFill>
              </a14:hiddenFill>
            </a:ext>
          </a:extLst>
        </p:spPr>
      </p:pic>
      <p:sp>
        <p:nvSpPr>
          <p:cNvPr id="2" name="Rectangle 1"/>
          <p:cNvSpPr/>
          <p:nvPr userDrawn="1"/>
        </p:nvSpPr>
        <p:spPr>
          <a:xfrm>
            <a:off x="2309812" y="3807380"/>
            <a:ext cx="3801041" cy="369332"/>
          </a:xfrm>
          <a:prstGeom prst="rect">
            <a:avLst/>
          </a:prstGeom>
        </p:spPr>
        <p:txBody>
          <a:bodyPr wrap="none">
            <a:spAutoFit/>
          </a:bodyPr>
          <a:lstStyle/>
          <a:p>
            <a:r>
              <a:rPr lang="en-US" altLang="zh-CN" b="1" noProof="0" dirty="0">
                <a:solidFill>
                  <a:srgbClr val="FFFFFF"/>
                </a:solidFill>
                <a:effectLst>
                  <a:outerShdw blurRad="38100" dist="38100" dir="2700000" algn="tl">
                    <a:srgbClr val="000000">
                      <a:alpha val="43137"/>
                    </a:srgbClr>
                  </a:outerShdw>
                </a:effectLst>
              </a:rPr>
              <a:t>Parallel &amp; Distributed Computing</a:t>
            </a:r>
            <a:endParaRPr lang="en-US" b="1" dirty="0">
              <a:solidFill>
                <a:srgbClr val="FFFFFF"/>
              </a:solidFill>
              <a:effectLst>
                <a:outerShdw blurRad="38100" dist="38100" dir="2700000" algn="tl">
                  <a:srgbClr val="000000">
                    <a:alpha val="43137"/>
                  </a:srgbClr>
                </a:outerShdw>
              </a:effectLst>
            </a:endParaRPr>
          </a:p>
        </p:txBody>
      </p:sp>
      <p:sp>
        <p:nvSpPr>
          <p:cNvPr id="19" name="Rectangle 18"/>
          <p:cNvSpPr/>
          <p:nvPr userDrawn="1"/>
        </p:nvSpPr>
        <p:spPr>
          <a:xfrm>
            <a:off x="2272288" y="3357324"/>
            <a:ext cx="3467616" cy="584775"/>
          </a:xfrm>
          <a:prstGeom prst="rect">
            <a:avLst/>
          </a:prstGeom>
        </p:spPr>
        <p:txBody>
          <a:bodyPr wrap="none">
            <a:spAutoFit/>
          </a:bodyPr>
          <a:lstStyle/>
          <a:p>
            <a:r>
              <a:rPr lang="zh-CN" altLang="en-US" sz="3200" b="1" u="sng" dirty="0">
                <a:solidFill>
                  <a:srgbClr val="FFFFFF"/>
                </a:solidFill>
                <a:effectLst/>
              </a:rPr>
              <a:t>并行</a:t>
            </a:r>
            <a:r>
              <a:rPr lang="zh-CN" altLang="en-US" sz="3200" b="1" u="sng">
                <a:solidFill>
                  <a:srgbClr val="FFFFFF"/>
                </a:solidFill>
                <a:effectLst/>
              </a:rPr>
              <a:t>与分布式计算</a:t>
            </a:r>
            <a:endParaRPr lang="en-US" sz="3200" b="1" u="sng" dirty="0">
              <a:solidFill>
                <a:srgbClr val="FFFFFF"/>
              </a:solidFill>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371600"/>
            <a:ext cx="8229600" cy="49530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3DAA3C50-B271-C54B-86D3-567BD116EAFD}"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675893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731838"/>
            <a:ext cx="2095500" cy="55927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731838"/>
            <a:ext cx="6134100" cy="55927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2E91021F-9C58-3B49-A0E9-CDC78002B2F9}"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69287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731838"/>
            <a:ext cx="8153400" cy="563562"/>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457200" y="1371600"/>
            <a:ext cx="8229600" cy="4953000"/>
          </a:xfrm>
          <a:prstGeom prst="rect">
            <a:avLst/>
          </a:prstGeom>
        </p:spPr>
        <p:txBody>
          <a:bodyPr/>
          <a:lstStyle/>
          <a:p>
            <a:r>
              <a:rPr lang="en-US"/>
              <a:t>Click icon to add table</a:t>
            </a:r>
          </a:p>
        </p:txBody>
      </p:sp>
      <p:sp>
        <p:nvSpPr>
          <p:cNvPr id="4" name="Footer Placeholder 3"/>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5" name="Slide Number Placeholder 4"/>
          <p:cNvSpPr>
            <a:spLocks noGrp="1"/>
          </p:cNvSpPr>
          <p:nvPr>
            <p:ph type="sldNum" sz="quarter" idx="11"/>
          </p:nvPr>
        </p:nvSpPr>
        <p:spPr>
          <a:xfrm>
            <a:off x="3429000" y="6508750"/>
            <a:ext cx="2133600" cy="307975"/>
          </a:xfrm>
        </p:spPr>
        <p:txBody>
          <a:bodyPr/>
          <a:lstStyle>
            <a:lvl1pPr>
              <a:defRPr/>
            </a:lvl1pPr>
          </a:lstStyle>
          <a:p>
            <a:fld id="{F50D0396-1F6D-A840-80A9-DA0D6E69D1AD}" type="slidenum">
              <a:rPr lang="en-US" altLang="en-US"/>
              <a:pPr/>
              <a:t>‹#›</a:t>
            </a:fld>
            <a:endParaRPr lang="en-US" altLang="en-US"/>
          </a:p>
        </p:txBody>
      </p:sp>
      <p:sp>
        <p:nvSpPr>
          <p:cNvPr id="6" name="Date Placeholder 5"/>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78194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8229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11"/>
          </p:nvPr>
        </p:nvSpPr>
        <p:spPr/>
        <p:txBody>
          <a:bodyPr/>
          <a:lstStyle>
            <a:lvl1pPr>
              <a:defRPr/>
            </a:lvl1pPr>
          </a:lstStyle>
          <a:p>
            <a:fld id="{81527B9D-8B53-C542-B4A4-B7AE274C943D}" type="slidenum">
              <a:rPr lang="en-US" altLang="en-US"/>
              <a:pPr/>
              <a:t>‹#›</a:t>
            </a:fld>
            <a:endParaRPr lang="en-US" altLang="en-US"/>
          </a:p>
        </p:txBody>
      </p:sp>
    </p:spTree>
    <p:extLst>
      <p:ext uri="{BB962C8B-B14F-4D97-AF65-F5344CB8AC3E}">
        <p14:creationId xmlns:p14="http://schemas.microsoft.com/office/powerpoint/2010/main" val="33829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5" name="Slide Number Placeholder 4"/>
          <p:cNvSpPr>
            <a:spLocks noGrp="1"/>
          </p:cNvSpPr>
          <p:nvPr>
            <p:ph type="sldNum" sz="quarter" idx="11"/>
          </p:nvPr>
        </p:nvSpPr>
        <p:spPr/>
        <p:txBody>
          <a:bodyPr/>
          <a:lstStyle>
            <a:lvl1pPr>
              <a:defRPr/>
            </a:lvl1pPr>
          </a:lstStyle>
          <a:p>
            <a:fld id="{CBB34147-9FDE-7C41-B020-64F2575EF648}" type="slidenum">
              <a:rPr lang="en-US" altLang="en-US"/>
              <a:pPr/>
              <a:t>‹#›</a:t>
            </a:fld>
            <a:endParaRPr lang="en-US" altLang="en-US"/>
          </a:p>
        </p:txBody>
      </p:sp>
    </p:spTree>
    <p:extLst>
      <p:ext uri="{BB962C8B-B14F-4D97-AF65-F5344CB8AC3E}">
        <p14:creationId xmlns:p14="http://schemas.microsoft.com/office/powerpoint/2010/main" val="1305808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371600"/>
            <a:ext cx="4038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038600" cy="49530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00C5520B-3D5D-4D49-8553-5D2469DC711F}"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594709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8" name="Slide Number Placeholder 7"/>
          <p:cNvSpPr>
            <a:spLocks noGrp="1"/>
          </p:cNvSpPr>
          <p:nvPr>
            <p:ph type="sldNum" sz="quarter" idx="11"/>
          </p:nvPr>
        </p:nvSpPr>
        <p:spPr/>
        <p:txBody>
          <a:bodyPr/>
          <a:lstStyle>
            <a:lvl1pPr>
              <a:defRPr/>
            </a:lvl1pPr>
          </a:lstStyle>
          <a:p>
            <a:fld id="{3B3CF0A8-2D3A-4C4A-B49A-1FDD56067450}" type="slidenum">
              <a:rPr lang="en-US" altLang="en-US"/>
              <a:pPr/>
              <a:t>‹#›</a:t>
            </a:fld>
            <a:endParaRPr lang="en-US" altLang="en-US"/>
          </a:p>
        </p:txBody>
      </p:sp>
      <p:sp>
        <p:nvSpPr>
          <p:cNvPr id="9" name="Date Placeholder 8"/>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687862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845467" y="2581570"/>
            <a:ext cx="8153400" cy="563562"/>
          </a:xfrm>
          <a:prstGeom prst="rect">
            <a:avLst/>
          </a:prstGeom>
        </p:spPr>
        <p:txBody>
          <a:bodyPr/>
          <a:lstStyle/>
          <a:p>
            <a:r>
              <a:rPr lang="en-US"/>
              <a:t>Click to edit Master title style</a:t>
            </a:r>
          </a:p>
        </p:txBody>
      </p:sp>
      <p:sp>
        <p:nvSpPr>
          <p:cNvPr id="3" name="Footer Placeholder 2"/>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4" name="Slide Number Placeholder 3"/>
          <p:cNvSpPr>
            <a:spLocks noGrp="1"/>
          </p:cNvSpPr>
          <p:nvPr>
            <p:ph type="sldNum" sz="quarter" idx="11"/>
          </p:nvPr>
        </p:nvSpPr>
        <p:spPr/>
        <p:txBody>
          <a:bodyPr/>
          <a:lstStyle>
            <a:lvl1pPr>
              <a:defRPr/>
            </a:lvl1pPr>
          </a:lstStyle>
          <a:p>
            <a:fld id="{2C3F1366-7D9F-624B-9D7B-C2843D7EEEB8}" type="slidenum">
              <a:rPr lang="en-US" altLang="en-US"/>
              <a:pPr/>
              <a:t>‹#›</a:t>
            </a:fld>
            <a:endParaRPr lang="en-US" altLang="en-US"/>
          </a:p>
        </p:txBody>
      </p:sp>
      <p:sp>
        <p:nvSpPr>
          <p:cNvPr id="5" name="Date Placeholder 4"/>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785880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3" name="Slide Number Placeholder 2"/>
          <p:cNvSpPr>
            <a:spLocks noGrp="1"/>
          </p:cNvSpPr>
          <p:nvPr>
            <p:ph type="sldNum" sz="quarter" idx="11"/>
          </p:nvPr>
        </p:nvSpPr>
        <p:spPr/>
        <p:txBody>
          <a:bodyPr/>
          <a:lstStyle>
            <a:lvl1pPr>
              <a:defRPr/>
            </a:lvl1pPr>
          </a:lstStyle>
          <a:p>
            <a:fld id="{ACF95BC7-B595-424D-AC38-35A2CFCEC1D3}" type="slidenum">
              <a:rPr lang="en-US" altLang="en-US"/>
              <a:pPr/>
              <a:t>‹#›</a:t>
            </a:fld>
            <a:endParaRPr lang="en-US" altLang="en-US"/>
          </a:p>
        </p:txBody>
      </p:sp>
      <p:sp>
        <p:nvSpPr>
          <p:cNvPr id="4" name="Date Placeholder 3"/>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2058499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7FFE9FC8-E419-F049-8482-6C3AB274B235}"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1239929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a:xfrm>
            <a:off x="6705600" y="6508750"/>
            <a:ext cx="2057400" cy="30480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FDBC9AF1-8311-FF44-BB94-F1A661EEFEC4}" type="slidenum">
              <a:rPr lang="en-US" altLang="en-US"/>
              <a:pPr/>
              <a:t>‹#›</a:t>
            </a:fld>
            <a:endParaRPr lang="en-US" altLang="en-US"/>
          </a:p>
        </p:txBody>
      </p:sp>
      <p:sp>
        <p:nvSpPr>
          <p:cNvPr id="7" name="Date Placeholder 6"/>
          <p:cNvSpPr>
            <a:spLocks noGrp="1"/>
          </p:cNvSpPr>
          <p:nvPr>
            <p:ph type="dt" sz="half" idx="12"/>
          </p:nvPr>
        </p:nvSpPr>
        <p:spPr>
          <a:xfrm>
            <a:off x="457200" y="6521450"/>
            <a:ext cx="2286000" cy="320675"/>
          </a:xfrm>
          <a:prstGeom prst="rect">
            <a:avLst/>
          </a:prstGeom>
        </p:spPr>
        <p:txBody>
          <a:bodyPr/>
          <a:lstStyle>
            <a:lvl1pPr>
              <a:defRPr/>
            </a:lvl1pPr>
          </a:lstStyle>
          <a:p>
            <a:endParaRPr lang="en-US" altLang="en-US"/>
          </a:p>
        </p:txBody>
      </p:sp>
    </p:spTree>
    <p:extLst>
      <p:ext uri="{BB962C8B-B14F-4D97-AF65-F5344CB8AC3E}">
        <p14:creationId xmlns:p14="http://schemas.microsoft.com/office/powerpoint/2010/main" val="320367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tiff"/><Relationship Id="rId2" Type="http://schemas.openxmlformats.org/officeDocument/2006/relationships/slideLayout" Target="../slideLayouts/slideLayout2.xml"/><Relationship Id="rId16" Type="http://schemas.openxmlformats.org/officeDocument/2006/relationships/image" Target="../media/image3.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14"/>
          <a:stretch>
            <a:fillRect/>
          </a:stretch>
        </p:blipFill>
        <p:spPr>
          <a:xfrm>
            <a:off x="7696199" y="40394"/>
            <a:ext cx="1419225" cy="680332"/>
          </a:xfrm>
          <a:prstGeom prst="rect">
            <a:avLst/>
          </a:prstGeom>
        </p:spPr>
      </p:pic>
      <p:sp>
        <p:nvSpPr>
          <p:cNvPr id="1093" name="Rectangle 69"/>
          <p:cNvSpPr>
            <a:spLocks noChangeArrowheads="1"/>
          </p:cNvSpPr>
          <p:nvPr userDrawn="1"/>
        </p:nvSpPr>
        <p:spPr bwMode="gray">
          <a:xfrm>
            <a:off x="0" y="685800"/>
            <a:ext cx="9144000" cy="1524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1096" name="Picture 72"/>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4800600" y="47126"/>
            <a:ext cx="1447800" cy="673599"/>
          </a:xfrm>
          <a:prstGeom prst="rect">
            <a:avLst/>
          </a:prstGeom>
          <a:noFill/>
          <a:extLst>
            <a:ext uri="{909E8E84-426E-40dd-AFC4-6F175D3DCCD1}">
              <a14:hiddenFill xmlns="" xmlns:a14="http://schemas.microsoft.com/office/drawing/2010/main">
                <a:solidFill>
                  <a:srgbClr val="FFFFFF"/>
                </a:solidFill>
              </a14:hiddenFill>
            </a:ext>
          </a:extLst>
        </p:spPr>
      </p:pic>
      <p:sp>
        <p:nvSpPr>
          <p:cNvPr id="1030" name="Rectangle 6"/>
          <p:cNvSpPr>
            <a:spLocks noGrp="1" noChangeArrowheads="1"/>
          </p:cNvSpPr>
          <p:nvPr>
            <p:ph type="sldNum" sz="quarter" idx="4"/>
          </p:nvPr>
        </p:nvSpPr>
        <p:spPr bwMode="auto">
          <a:xfrm>
            <a:off x="3429000" y="6508750"/>
            <a:ext cx="2133600" cy="307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ctr">
              <a:defRPr sz="1400"/>
            </a:lvl1pPr>
          </a:lstStyle>
          <a:p>
            <a:fld id="{A56109C0-27C1-7349-BA92-9D0D6A8CE8F1}" type="slidenum">
              <a:rPr lang="en-US" altLang="en-US"/>
              <a:pPr/>
              <a:t>‹#›</a:t>
            </a:fld>
            <a:endParaRPr lang="en-US" altLang="en-US"/>
          </a:p>
        </p:txBody>
      </p:sp>
      <p:pic>
        <p:nvPicPr>
          <p:cNvPr id="3" name="Picture 2"/>
          <p:cNvPicPr>
            <a:picLocks noChangeAspect="1"/>
          </p:cNvPicPr>
          <p:nvPr userDrawn="1"/>
        </p:nvPicPr>
        <p:blipFill>
          <a:blip r:embed="rId16"/>
          <a:stretch>
            <a:fillRect/>
          </a:stretch>
        </p:blipFill>
        <p:spPr>
          <a:xfrm>
            <a:off x="6248401" y="47126"/>
            <a:ext cx="1447799" cy="673599"/>
          </a:xfrm>
          <a:prstGeom prst="rect">
            <a:avLst/>
          </a:prstGeom>
        </p:spPr>
      </p:pic>
      <p:pic>
        <p:nvPicPr>
          <p:cNvPr id="5" name="Picture 4"/>
          <p:cNvPicPr>
            <a:picLocks noChangeAspect="1"/>
          </p:cNvPicPr>
          <p:nvPr userDrawn="1"/>
        </p:nvPicPr>
        <p:blipFill>
          <a:blip r:embed="rId17"/>
          <a:stretch>
            <a:fillRect/>
          </a:stretch>
        </p:blipFill>
        <p:spPr>
          <a:xfrm>
            <a:off x="38101" y="40393"/>
            <a:ext cx="4762499" cy="68033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rtl="0" eaLnBrk="1" fontAlgn="base" hangingPunct="1">
        <a:spcBef>
          <a:spcPct val="0"/>
        </a:spcBef>
        <a:spcAft>
          <a:spcPct val="0"/>
        </a:spcAft>
        <a:defRPr sz="3200" b="1" kern="1200">
          <a:solidFill>
            <a:schemeClr val="bg1"/>
          </a:solidFill>
          <a:latin typeface="+mj-lt"/>
          <a:ea typeface="+mj-ea"/>
          <a:cs typeface="+mj-cs"/>
        </a:defRPr>
      </a:lvl1pPr>
      <a:lvl2pPr algn="l" rtl="0" eaLnBrk="1" fontAlgn="base" hangingPunct="1">
        <a:spcBef>
          <a:spcPct val="0"/>
        </a:spcBef>
        <a:spcAft>
          <a:spcPct val="0"/>
        </a:spcAft>
        <a:defRPr sz="3200" b="1">
          <a:solidFill>
            <a:schemeClr val="bg1"/>
          </a:solidFill>
          <a:latin typeface="Verdana" charset="0"/>
        </a:defRPr>
      </a:lvl2pPr>
      <a:lvl3pPr algn="l" rtl="0" eaLnBrk="1" fontAlgn="base" hangingPunct="1">
        <a:spcBef>
          <a:spcPct val="0"/>
        </a:spcBef>
        <a:spcAft>
          <a:spcPct val="0"/>
        </a:spcAft>
        <a:defRPr sz="3200" b="1">
          <a:solidFill>
            <a:schemeClr val="bg1"/>
          </a:solidFill>
          <a:latin typeface="Verdana" charset="0"/>
        </a:defRPr>
      </a:lvl3pPr>
      <a:lvl4pPr algn="l" rtl="0" eaLnBrk="1" fontAlgn="base" hangingPunct="1">
        <a:spcBef>
          <a:spcPct val="0"/>
        </a:spcBef>
        <a:spcAft>
          <a:spcPct val="0"/>
        </a:spcAft>
        <a:defRPr sz="3200" b="1">
          <a:solidFill>
            <a:schemeClr val="bg1"/>
          </a:solidFill>
          <a:latin typeface="Verdana" charset="0"/>
        </a:defRPr>
      </a:lvl4pPr>
      <a:lvl5pPr algn="l" rtl="0" eaLnBrk="1" fontAlgn="base" hangingPunct="1">
        <a:spcBef>
          <a:spcPct val="0"/>
        </a:spcBef>
        <a:spcAft>
          <a:spcPct val="0"/>
        </a:spcAft>
        <a:defRPr sz="3200" b="1">
          <a:solidFill>
            <a:schemeClr val="bg1"/>
          </a:solidFill>
          <a:latin typeface="Verdana" charset="0"/>
        </a:defRPr>
      </a:lvl5pPr>
      <a:lvl6pPr marL="457200" algn="l" rtl="0" eaLnBrk="1" fontAlgn="base" hangingPunct="1">
        <a:spcBef>
          <a:spcPct val="0"/>
        </a:spcBef>
        <a:spcAft>
          <a:spcPct val="0"/>
        </a:spcAft>
        <a:defRPr sz="3200" b="1">
          <a:solidFill>
            <a:schemeClr val="bg1"/>
          </a:solidFill>
          <a:latin typeface="Verdana" charset="0"/>
        </a:defRPr>
      </a:lvl6pPr>
      <a:lvl7pPr marL="914400" algn="l" rtl="0" eaLnBrk="1" fontAlgn="base" hangingPunct="1">
        <a:spcBef>
          <a:spcPct val="0"/>
        </a:spcBef>
        <a:spcAft>
          <a:spcPct val="0"/>
        </a:spcAft>
        <a:defRPr sz="3200" b="1">
          <a:solidFill>
            <a:schemeClr val="bg1"/>
          </a:solidFill>
          <a:latin typeface="Verdana" charset="0"/>
        </a:defRPr>
      </a:lvl7pPr>
      <a:lvl8pPr marL="1371600" algn="l" rtl="0" eaLnBrk="1" fontAlgn="base" hangingPunct="1">
        <a:spcBef>
          <a:spcPct val="0"/>
        </a:spcBef>
        <a:spcAft>
          <a:spcPct val="0"/>
        </a:spcAft>
        <a:defRPr sz="3200" b="1">
          <a:solidFill>
            <a:schemeClr val="bg1"/>
          </a:solidFill>
          <a:latin typeface="Verdana" charset="0"/>
        </a:defRPr>
      </a:lvl8pPr>
      <a:lvl9pPr marL="1828800" algn="l" rtl="0" eaLnBrk="1" fontAlgn="base" hangingPunct="1">
        <a:spcBef>
          <a:spcPct val="0"/>
        </a:spcBef>
        <a:spcAft>
          <a:spcPct val="0"/>
        </a:spcAft>
        <a:defRPr sz="3200" b="1">
          <a:solidFill>
            <a:schemeClr val="bg1"/>
          </a:solidFill>
          <a:latin typeface="Verdana" charset="0"/>
        </a:defRPr>
      </a:lvl9pPr>
    </p:titleStyle>
    <p:bodyStyle>
      <a:lvl1pPr marL="342900" indent="-342900" algn="l" rtl="0" eaLnBrk="1" fontAlgn="base" hangingPunct="1">
        <a:spcBef>
          <a:spcPct val="20000"/>
        </a:spcBef>
        <a:spcAft>
          <a:spcPct val="0"/>
        </a:spcAft>
        <a:buClr>
          <a:schemeClr val="hlink"/>
        </a:buClr>
        <a:buFont typeface="Wingdings" charset="2"/>
        <a:buChar char="v"/>
        <a:defRPr sz="2800" b="1" kern="12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charset="2"/>
        <a:buChar char="§"/>
        <a:defRPr sz="2400" kern="1200">
          <a:solidFill>
            <a:schemeClr val="tx1"/>
          </a:solidFill>
          <a:latin typeface="Arial" charset="0"/>
          <a:ea typeface="+mn-ea"/>
          <a:cs typeface="+mn-cs"/>
        </a:defRPr>
      </a:lvl2pPr>
      <a:lvl3pPr marL="1143000" indent="-228600" algn="l" rtl="0" eaLnBrk="1" fontAlgn="base" hangingPunct="1">
        <a:spcBef>
          <a:spcPct val="20000"/>
        </a:spcBef>
        <a:spcAft>
          <a:spcPct val="0"/>
        </a:spcAft>
        <a:buClr>
          <a:schemeClr val="tx1"/>
        </a:buClr>
        <a:buChar char="•"/>
        <a:defRPr sz="2200" kern="1200">
          <a:solidFill>
            <a:schemeClr val="tx1"/>
          </a:solidFill>
          <a:latin typeface="Arial" charset="0"/>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Arial" charset="0"/>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4572000"/>
            <a:ext cx="4953000" cy="1323439"/>
          </a:xfrm>
          <a:prstGeom prst="rect">
            <a:avLst/>
          </a:prstGeom>
          <a:noFill/>
        </p:spPr>
        <p:txBody>
          <a:bodyPr wrap="square" rtlCol="0">
            <a:spAutoFit/>
          </a:bodyPr>
          <a:lstStyle/>
          <a:p>
            <a:pPr algn="ctr"/>
            <a:r>
              <a:rPr lang="zh-CN" altLang="en-US" sz="2000" b="1" dirty="0">
                <a:solidFill>
                  <a:srgbClr val="000000"/>
                </a:solidFill>
              </a:rPr>
              <a:t>陈鹏飞</a:t>
            </a:r>
            <a:endParaRPr lang="en-US" altLang="zh-CN" sz="2000" b="1" dirty="0">
              <a:solidFill>
                <a:srgbClr val="000000"/>
              </a:solidFill>
            </a:endParaRPr>
          </a:p>
          <a:p>
            <a:pPr algn="ctr"/>
            <a:r>
              <a:rPr lang="zh-CN" altLang="en-US" sz="2000" b="1" dirty="0">
                <a:solidFill>
                  <a:srgbClr val="000000"/>
                </a:solidFill>
              </a:rPr>
              <a:t>数据科学与计算机学院</a:t>
            </a:r>
            <a:endParaRPr lang="en-US" altLang="zh-CN" sz="2000" b="1" dirty="0">
              <a:solidFill>
                <a:srgbClr val="000000"/>
              </a:solidFill>
            </a:endParaRPr>
          </a:p>
          <a:p>
            <a:pPr algn="ctr"/>
            <a:r>
              <a:rPr lang="en-US" sz="2000" b="1" dirty="0">
                <a:solidFill>
                  <a:srgbClr val="000000"/>
                </a:solidFill>
              </a:rPr>
              <a:t>2018-06</a:t>
            </a:r>
            <a:r>
              <a:rPr lang="en-US" altLang="zh-CN" sz="2000" b="1" dirty="0">
                <a:solidFill>
                  <a:srgbClr val="000000"/>
                </a:solidFill>
              </a:rPr>
              <a:t>-15</a:t>
            </a:r>
            <a:endParaRPr lang="en-US" sz="2000" b="1" dirty="0">
              <a:solidFill>
                <a:srgbClr val="000000"/>
              </a:solidFill>
            </a:endParaRPr>
          </a:p>
          <a:p>
            <a:pPr algn="ctr"/>
            <a:r>
              <a:rPr lang="en-US" sz="2000" b="1" dirty="0">
                <a:solidFill>
                  <a:srgbClr val="000000"/>
                </a:solidFill>
              </a:rPr>
              <a:t>chenpf7@mail.sysu.edu.cn</a:t>
            </a:r>
          </a:p>
        </p:txBody>
      </p:sp>
      <p:sp>
        <p:nvSpPr>
          <p:cNvPr id="3" name="幻灯片编号占位符 2"/>
          <p:cNvSpPr>
            <a:spLocks noGrp="1"/>
          </p:cNvSpPr>
          <p:nvPr>
            <p:ph type="sldNum" sz="quarter" idx="4"/>
          </p:nvPr>
        </p:nvSpPr>
        <p:spPr>
          <a:xfrm>
            <a:off x="2514600" y="6477000"/>
            <a:ext cx="2133600" cy="185737"/>
          </a:xfrm>
        </p:spPr>
        <p:txBody>
          <a:bodyPr/>
          <a:lstStyle/>
          <a:p>
            <a:fld id="{03558B56-0B79-7D43-B358-DBD0426B793E}" type="slidenum">
              <a:rPr lang="en-US" altLang="en-US" smtClean="0"/>
              <a:pPr/>
              <a:t>1</a:t>
            </a:fld>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10</a:t>
            </a:fld>
            <a:endParaRPr lang="en-US" altLang="en-US"/>
          </a:p>
        </p:txBody>
      </p:sp>
      <p:sp>
        <p:nvSpPr>
          <p:cNvPr id="4" name="矩形 3"/>
          <p:cNvSpPr/>
          <p:nvPr/>
        </p:nvSpPr>
        <p:spPr>
          <a:xfrm>
            <a:off x="0" y="838200"/>
            <a:ext cx="166263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Isolation</a:t>
            </a:r>
            <a:endParaRPr lang="zh-CN" altLang="en-US" sz="2800" b="1" i="1" dirty="0">
              <a:solidFill>
                <a:srgbClr val="000000"/>
              </a:solidFill>
            </a:endParaRPr>
          </a:p>
        </p:txBody>
      </p:sp>
      <p:sp>
        <p:nvSpPr>
          <p:cNvPr id="5" name="矩形 4"/>
          <p:cNvSpPr/>
          <p:nvPr/>
        </p:nvSpPr>
        <p:spPr>
          <a:xfrm>
            <a:off x="798660" y="1828800"/>
            <a:ext cx="7315200" cy="3831818"/>
          </a:xfrm>
          <a:prstGeom prst="rect">
            <a:avLst/>
          </a:prstGeom>
        </p:spPr>
        <p:txBody>
          <a:bodyPr wrap="square">
            <a:spAutoFit/>
          </a:bodyPr>
          <a:lstStyle/>
          <a:p>
            <a:pPr marL="285750" indent="-285750">
              <a:lnSpc>
                <a:spcPct val="150000"/>
              </a:lnSpc>
              <a:buFont typeface="Wingdings" panose="05000000000000000000" pitchFamily="2" charset="2"/>
              <a:buChar char="Ø"/>
            </a:pPr>
            <a:r>
              <a:rPr lang="en-GB" altLang="zh-TW" dirty="0">
                <a:solidFill>
                  <a:srgbClr val="000000"/>
                </a:solidFill>
                <a:ea typeface="PMingLiU" panose="02020500000000000000" pitchFamily="18" charset="-120"/>
              </a:rPr>
              <a:t>Each transaction accesses resources as if there were no other concurrent transactions.</a:t>
            </a:r>
          </a:p>
          <a:p>
            <a:pPr marL="285750" indent="-285750">
              <a:lnSpc>
                <a:spcPct val="150000"/>
              </a:lnSpc>
              <a:buFont typeface="Wingdings" panose="05000000000000000000" pitchFamily="2" charset="2"/>
              <a:buChar char="Ø"/>
            </a:pPr>
            <a:r>
              <a:rPr lang="en-GB" altLang="zh-TW" dirty="0">
                <a:solidFill>
                  <a:srgbClr val="000000"/>
                </a:solidFill>
                <a:ea typeface="PMingLiU" panose="02020500000000000000" pitchFamily="18" charset="-120"/>
              </a:rPr>
              <a:t>Modifications of the transaction are not visible to other resources before it finishes.</a:t>
            </a:r>
          </a:p>
          <a:p>
            <a:pPr marL="285750" indent="-285750">
              <a:lnSpc>
                <a:spcPct val="150000"/>
              </a:lnSpc>
              <a:buFont typeface="Wingdings" panose="05000000000000000000" pitchFamily="2" charset="2"/>
              <a:buChar char="Ø"/>
            </a:pPr>
            <a:r>
              <a:rPr lang="en-GB" altLang="zh-TW" dirty="0">
                <a:solidFill>
                  <a:srgbClr val="000000"/>
                </a:solidFill>
                <a:ea typeface="PMingLiU" panose="02020500000000000000" pitchFamily="18" charset="-120"/>
              </a:rPr>
              <a:t>Modifications of other transactions are not visible during the transaction at all.</a:t>
            </a:r>
          </a:p>
          <a:p>
            <a:pPr marL="285750" indent="-285750">
              <a:lnSpc>
                <a:spcPct val="150000"/>
              </a:lnSpc>
              <a:buFont typeface="Wingdings" panose="05000000000000000000" pitchFamily="2" charset="2"/>
              <a:buChar char="Ø"/>
            </a:pPr>
            <a:r>
              <a:rPr lang="en-GB" altLang="zh-TW" dirty="0">
                <a:solidFill>
                  <a:srgbClr val="000000"/>
                </a:solidFill>
                <a:ea typeface="PMingLiU" panose="02020500000000000000" pitchFamily="18" charset="-120"/>
              </a:rPr>
              <a:t>Implemented through:</a:t>
            </a:r>
          </a:p>
          <a:p>
            <a:pPr marL="742950" lvl="1" indent="-285750">
              <a:lnSpc>
                <a:spcPct val="150000"/>
              </a:lnSpc>
              <a:buFont typeface="Wingdings" panose="05000000000000000000" pitchFamily="2" charset="2"/>
              <a:buChar char="p"/>
            </a:pPr>
            <a:r>
              <a:rPr lang="en-GB" altLang="zh-TW" dirty="0">
                <a:solidFill>
                  <a:srgbClr val="000000"/>
                </a:solidFill>
                <a:ea typeface="PMingLiU" panose="02020500000000000000" pitchFamily="18" charset="-120"/>
              </a:rPr>
              <a:t>two-phase locking or</a:t>
            </a:r>
          </a:p>
          <a:p>
            <a:pPr marL="742950" lvl="1" indent="-285750">
              <a:lnSpc>
                <a:spcPct val="150000"/>
              </a:lnSpc>
              <a:buFont typeface="Wingdings" panose="05000000000000000000" pitchFamily="2" charset="2"/>
              <a:buChar char="p"/>
            </a:pPr>
            <a:r>
              <a:rPr lang="en-GB" altLang="zh-TW" dirty="0">
                <a:solidFill>
                  <a:srgbClr val="000000"/>
                </a:solidFill>
                <a:ea typeface="PMingLiU" panose="02020500000000000000" pitchFamily="18" charset="-120"/>
              </a:rPr>
              <a:t>optimistic concurrency control.</a:t>
            </a:r>
          </a:p>
        </p:txBody>
      </p:sp>
    </p:spTree>
    <p:extLst>
      <p:ext uri="{BB962C8B-B14F-4D97-AF65-F5344CB8AC3E}">
        <p14:creationId xmlns:p14="http://schemas.microsoft.com/office/powerpoint/2010/main" val="2709936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11</a:t>
            </a:fld>
            <a:endParaRPr lang="en-US" altLang="en-US"/>
          </a:p>
        </p:txBody>
      </p:sp>
      <p:sp>
        <p:nvSpPr>
          <p:cNvPr id="4" name="矩形 3"/>
          <p:cNvSpPr/>
          <p:nvPr/>
        </p:nvSpPr>
        <p:spPr>
          <a:xfrm>
            <a:off x="0" y="838200"/>
            <a:ext cx="1842171"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Durability</a:t>
            </a:r>
            <a:endParaRPr lang="zh-CN" altLang="en-US" sz="2800" b="1" i="1" dirty="0">
              <a:solidFill>
                <a:srgbClr val="000000"/>
              </a:solidFill>
            </a:endParaRPr>
          </a:p>
        </p:txBody>
      </p:sp>
      <p:sp>
        <p:nvSpPr>
          <p:cNvPr id="2" name="矩形 1"/>
          <p:cNvSpPr/>
          <p:nvPr/>
        </p:nvSpPr>
        <p:spPr>
          <a:xfrm>
            <a:off x="931971" y="2362200"/>
            <a:ext cx="7543800" cy="31700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A completed transaction is always persistent (though values may be changed by later transactions).</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Modified resources must be held on persistent storage before transaction can complete.</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Wide use of hard disks.</a:t>
            </a:r>
          </a:p>
        </p:txBody>
      </p:sp>
    </p:spTree>
    <p:extLst>
      <p:ext uri="{BB962C8B-B14F-4D97-AF65-F5344CB8AC3E}">
        <p14:creationId xmlns:p14="http://schemas.microsoft.com/office/powerpoint/2010/main" val="2247235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12</a:t>
            </a:fld>
            <a:endParaRPr lang="en-US" altLang="en-US"/>
          </a:p>
        </p:txBody>
      </p:sp>
      <p:sp>
        <p:nvSpPr>
          <p:cNvPr id="4" name="矩形 3"/>
          <p:cNvSpPr/>
          <p:nvPr/>
        </p:nvSpPr>
        <p:spPr>
          <a:xfrm>
            <a:off x="0" y="838200"/>
            <a:ext cx="4273862"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Transaction Commands</a:t>
            </a:r>
            <a:endParaRPr lang="zh-CN" altLang="en-US" sz="2800" b="1" i="1" dirty="0">
              <a:solidFill>
                <a:srgbClr val="000000"/>
              </a:solidFill>
            </a:endParaRPr>
          </a:p>
        </p:txBody>
      </p:sp>
      <p:sp>
        <p:nvSpPr>
          <p:cNvPr id="5" name="矩形 4"/>
          <p:cNvSpPr/>
          <p:nvPr/>
        </p:nvSpPr>
        <p:spPr>
          <a:xfrm>
            <a:off x="914400" y="1361420"/>
            <a:ext cx="70104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Begin: </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Start a new transaction.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Commit: </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End a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Store changes made during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Make changes accessible to other transactions.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Abort: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End a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Undo all changes made during the transaction.</a:t>
            </a:r>
          </a:p>
        </p:txBody>
      </p:sp>
    </p:spTree>
    <p:extLst>
      <p:ext uri="{BB962C8B-B14F-4D97-AF65-F5344CB8AC3E}">
        <p14:creationId xmlns:p14="http://schemas.microsoft.com/office/powerpoint/2010/main" val="4025674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13</a:t>
            </a:fld>
            <a:endParaRPr lang="en-US" altLang="en-US"/>
          </a:p>
        </p:txBody>
      </p:sp>
      <p:sp>
        <p:nvSpPr>
          <p:cNvPr id="4" name="矩形 3"/>
          <p:cNvSpPr/>
          <p:nvPr/>
        </p:nvSpPr>
        <p:spPr>
          <a:xfrm>
            <a:off x="0" y="838200"/>
            <a:ext cx="4273862"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Transaction Commands</a:t>
            </a:r>
            <a:endParaRPr lang="zh-CN" altLang="en-US" sz="2800" b="1" i="1" dirty="0">
              <a:solidFill>
                <a:srgbClr val="000000"/>
              </a:solidFill>
            </a:endParaRPr>
          </a:p>
        </p:txBody>
      </p:sp>
      <p:sp>
        <p:nvSpPr>
          <p:cNvPr id="5" name="矩形 4"/>
          <p:cNvSpPr/>
          <p:nvPr/>
        </p:nvSpPr>
        <p:spPr>
          <a:xfrm>
            <a:off x="914400" y="1361420"/>
            <a:ext cx="7010400" cy="4992392"/>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Begin: </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Start a new transaction.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Commit: </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End a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Store changes made during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Make changes accessible to other transactions.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Abort: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End a transaction.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Undo all changes made during the transaction.</a:t>
            </a:r>
          </a:p>
        </p:txBody>
      </p:sp>
    </p:spTree>
    <p:extLst>
      <p:ext uri="{BB962C8B-B14F-4D97-AF65-F5344CB8AC3E}">
        <p14:creationId xmlns:p14="http://schemas.microsoft.com/office/powerpoint/2010/main" val="1213938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14</a:t>
            </a:fld>
            <a:endParaRPr lang="en-US" altLang="en-US"/>
          </a:p>
        </p:txBody>
      </p:sp>
      <p:sp>
        <p:nvSpPr>
          <p:cNvPr id="4" name="矩形 3"/>
          <p:cNvSpPr/>
          <p:nvPr/>
        </p:nvSpPr>
        <p:spPr>
          <a:xfrm>
            <a:off x="0" y="838200"/>
            <a:ext cx="3900427"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Roles of Components</a:t>
            </a:r>
            <a:endParaRPr lang="zh-CN" altLang="en-US" sz="2800" b="1" i="1" dirty="0">
              <a:solidFill>
                <a:srgbClr val="000000"/>
              </a:solidFill>
            </a:endParaRPr>
          </a:p>
        </p:txBody>
      </p:sp>
      <p:sp>
        <p:nvSpPr>
          <p:cNvPr id="2" name="矩形 1"/>
          <p:cNvSpPr/>
          <p:nvPr/>
        </p:nvSpPr>
        <p:spPr>
          <a:xfrm>
            <a:off x="990600" y="2438400"/>
            <a:ext cx="6477000" cy="2862322"/>
          </a:xfrm>
          <a:prstGeom prst="rect">
            <a:avLst/>
          </a:prstGeom>
        </p:spPr>
        <p:txBody>
          <a:bodyPr wrap="square">
            <a:spAutoFit/>
          </a:bodyPr>
          <a:lstStyle/>
          <a:p>
            <a:pPr>
              <a:lnSpc>
                <a:spcPct val="200000"/>
              </a:lnSpc>
            </a:pPr>
            <a:r>
              <a:rPr lang="en-GB" altLang="zh-TW" dirty="0">
                <a:solidFill>
                  <a:srgbClr val="000000"/>
                </a:solidFill>
                <a:ea typeface="PMingLiU" panose="02020500000000000000" pitchFamily="18" charset="-120"/>
              </a:rPr>
              <a:t>Distributed system components involved in transactions can take role of:</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Transactional Client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Transactional Server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a:t>
            </a:r>
          </a:p>
        </p:txBody>
      </p:sp>
    </p:spTree>
    <p:extLst>
      <p:ext uri="{BB962C8B-B14F-4D97-AF65-F5344CB8AC3E}">
        <p14:creationId xmlns:p14="http://schemas.microsoft.com/office/powerpoint/2010/main" val="2763368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15</a:t>
            </a:fld>
            <a:endParaRPr lang="en-US" altLang="en-US"/>
          </a:p>
        </p:txBody>
      </p:sp>
      <p:sp>
        <p:nvSpPr>
          <p:cNvPr id="4" name="矩形 3"/>
          <p:cNvSpPr/>
          <p:nvPr/>
        </p:nvSpPr>
        <p:spPr>
          <a:xfrm>
            <a:off x="0" y="838200"/>
            <a:ext cx="2241319"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Coordinator</a:t>
            </a:r>
            <a:endParaRPr lang="zh-CN" altLang="en-US" sz="2800" b="1" i="1" dirty="0">
              <a:solidFill>
                <a:srgbClr val="000000"/>
              </a:solidFill>
            </a:endParaRPr>
          </a:p>
        </p:txBody>
      </p:sp>
      <p:sp>
        <p:nvSpPr>
          <p:cNvPr id="5" name="矩形 4"/>
          <p:cNvSpPr/>
          <p:nvPr/>
        </p:nvSpPr>
        <p:spPr>
          <a:xfrm>
            <a:off x="914400" y="2286000"/>
            <a:ext cx="7162800" cy="2862322"/>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plays key role in managing transaction.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is the component that handles begin / commit / abort transaction calls.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allocates system-wide unique transaction identifier.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Different transactions may have different coordinators.</a:t>
            </a:r>
          </a:p>
        </p:txBody>
      </p:sp>
    </p:spTree>
    <p:extLst>
      <p:ext uri="{BB962C8B-B14F-4D97-AF65-F5344CB8AC3E}">
        <p14:creationId xmlns:p14="http://schemas.microsoft.com/office/powerpoint/2010/main" val="2074771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16</a:t>
            </a:fld>
            <a:endParaRPr lang="en-US" altLang="en-US"/>
          </a:p>
        </p:txBody>
      </p:sp>
      <p:sp>
        <p:nvSpPr>
          <p:cNvPr id="4" name="矩形 3"/>
          <p:cNvSpPr/>
          <p:nvPr/>
        </p:nvSpPr>
        <p:spPr>
          <a:xfrm>
            <a:off x="0" y="838200"/>
            <a:ext cx="3735253"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Transactional Server</a:t>
            </a:r>
            <a:endParaRPr lang="zh-CN" altLang="en-US" sz="2800" b="1" i="1" dirty="0">
              <a:solidFill>
                <a:srgbClr val="000000"/>
              </a:solidFill>
            </a:endParaRPr>
          </a:p>
        </p:txBody>
      </p:sp>
      <p:sp>
        <p:nvSpPr>
          <p:cNvPr id="2" name="矩形 1"/>
          <p:cNvSpPr/>
          <p:nvPr/>
        </p:nvSpPr>
        <p:spPr>
          <a:xfrm>
            <a:off x="609600" y="1905000"/>
            <a:ext cx="7924800" cy="3970318"/>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Every component with a resource accessed or modified under transaction control.</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Transactional server has to know coordinator.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Transactional server registers its participation in a transaction with the coordinator.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Transactional server has to implement a transaction protocol (two-phase commit).</a:t>
            </a:r>
          </a:p>
        </p:txBody>
      </p:sp>
    </p:spTree>
    <p:extLst>
      <p:ext uri="{BB962C8B-B14F-4D97-AF65-F5344CB8AC3E}">
        <p14:creationId xmlns:p14="http://schemas.microsoft.com/office/powerpoint/2010/main" val="441506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17</a:t>
            </a:fld>
            <a:endParaRPr lang="en-US" altLang="en-US"/>
          </a:p>
        </p:txBody>
      </p:sp>
      <p:sp>
        <p:nvSpPr>
          <p:cNvPr id="4" name="矩形 3"/>
          <p:cNvSpPr/>
          <p:nvPr/>
        </p:nvSpPr>
        <p:spPr>
          <a:xfrm>
            <a:off x="0" y="838200"/>
            <a:ext cx="3615029"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Transactional Client</a:t>
            </a:r>
            <a:endParaRPr lang="zh-CN" altLang="en-US" sz="2800" b="1" i="1" dirty="0">
              <a:solidFill>
                <a:srgbClr val="000000"/>
              </a:solidFill>
            </a:endParaRPr>
          </a:p>
        </p:txBody>
      </p:sp>
      <p:sp>
        <p:nvSpPr>
          <p:cNvPr id="2" name="矩形 1"/>
          <p:cNvSpPr/>
          <p:nvPr/>
        </p:nvSpPr>
        <p:spPr>
          <a:xfrm>
            <a:off x="533400" y="2209800"/>
            <a:ext cx="7924800" cy="31700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Only sees transactions through the transaction coordinator.</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Invokes services from the coordinator to begin, commit and abort transactions.</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Implementation of transactions are transparent for the client.</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Cannot tell difference between server and transactional server. </a:t>
            </a:r>
          </a:p>
        </p:txBody>
      </p:sp>
    </p:spTree>
    <p:extLst>
      <p:ext uri="{BB962C8B-B14F-4D97-AF65-F5344CB8AC3E}">
        <p14:creationId xmlns:p14="http://schemas.microsoft.com/office/powerpoint/2010/main" val="4263096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18</a:t>
            </a:fld>
            <a:endParaRPr lang="en-US" altLang="en-US"/>
          </a:p>
        </p:txBody>
      </p:sp>
      <p:sp>
        <p:nvSpPr>
          <p:cNvPr id="4" name="矩形 3"/>
          <p:cNvSpPr/>
          <p:nvPr/>
        </p:nvSpPr>
        <p:spPr>
          <a:xfrm>
            <a:off x="0" y="838200"/>
            <a:ext cx="4414927"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Distributed Transactions</a:t>
            </a:r>
            <a:endParaRPr lang="zh-CN" altLang="en-US" sz="2800" b="1" i="1" dirty="0">
              <a:solidFill>
                <a:srgbClr val="000000"/>
              </a:solidFill>
            </a:endParaRPr>
          </a:p>
        </p:txBody>
      </p:sp>
      <p:sp>
        <p:nvSpPr>
          <p:cNvPr id="5" name="Rectangle 3"/>
          <p:cNvSpPr>
            <a:spLocks noChangeArrowheads="1"/>
          </p:cNvSpPr>
          <p:nvPr/>
        </p:nvSpPr>
        <p:spPr bwMode="auto">
          <a:xfrm>
            <a:off x="4725988" y="3638562"/>
            <a:ext cx="809625" cy="90011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 name="Rectangle 4"/>
          <p:cNvSpPr>
            <a:spLocks noChangeArrowheads="1"/>
          </p:cNvSpPr>
          <p:nvPr/>
        </p:nvSpPr>
        <p:spPr bwMode="auto">
          <a:xfrm>
            <a:off x="4725988" y="3638562"/>
            <a:ext cx="833437" cy="922338"/>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 name="Rectangle 5"/>
          <p:cNvSpPr>
            <a:spLocks noChangeArrowheads="1"/>
          </p:cNvSpPr>
          <p:nvPr/>
        </p:nvSpPr>
        <p:spPr bwMode="auto">
          <a:xfrm>
            <a:off x="4892675" y="3919550"/>
            <a:ext cx="465138" cy="376237"/>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 name="Rectangle 6"/>
          <p:cNvSpPr>
            <a:spLocks noChangeArrowheads="1"/>
          </p:cNvSpPr>
          <p:nvPr/>
        </p:nvSpPr>
        <p:spPr bwMode="auto">
          <a:xfrm>
            <a:off x="7596188" y="2274900"/>
            <a:ext cx="809625" cy="900112"/>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 name="Rectangle 7"/>
          <p:cNvSpPr>
            <a:spLocks noChangeArrowheads="1"/>
          </p:cNvSpPr>
          <p:nvPr/>
        </p:nvSpPr>
        <p:spPr bwMode="auto">
          <a:xfrm>
            <a:off x="7596188" y="5260987"/>
            <a:ext cx="809625" cy="90011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 name="Rectangle 8"/>
          <p:cNvSpPr>
            <a:spLocks noChangeArrowheads="1"/>
          </p:cNvSpPr>
          <p:nvPr/>
        </p:nvSpPr>
        <p:spPr bwMode="auto">
          <a:xfrm>
            <a:off x="7596188" y="3724287"/>
            <a:ext cx="809625" cy="923925"/>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 name="Rectangle 9"/>
          <p:cNvSpPr>
            <a:spLocks noChangeArrowheads="1"/>
          </p:cNvSpPr>
          <p:nvPr/>
        </p:nvSpPr>
        <p:spPr bwMode="auto">
          <a:xfrm>
            <a:off x="6116638" y="4268800"/>
            <a:ext cx="809625" cy="92233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 name="Rectangle 10"/>
          <p:cNvSpPr>
            <a:spLocks noChangeArrowheads="1"/>
          </p:cNvSpPr>
          <p:nvPr/>
        </p:nvSpPr>
        <p:spPr bwMode="auto">
          <a:xfrm>
            <a:off x="6135688" y="3111512"/>
            <a:ext cx="809625" cy="922338"/>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 name="Rectangle 11"/>
          <p:cNvSpPr>
            <a:spLocks noChangeArrowheads="1"/>
          </p:cNvSpPr>
          <p:nvPr/>
        </p:nvSpPr>
        <p:spPr bwMode="auto">
          <a:xfrm>
            <a:off x="7221538" y="3721112"/>
            <a:ext cx="465137" cy="376238"/>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 name="Rectangle 12"/>
          <p:cNvSpPr>
            <a:spLocks noChangeArrowheads="1"/>
          </p:cNvSpPr>
          <p:nvPr/>
        </p:nvSpPr>
        <p:spPr bwMode="auto">
          <a:xfrm>
            <a:off x="7221538" y="5562612"/>
            <a:ext cx="465137" cy="376238"/>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 name="Rectangle 13"/>
          <p:cNvSpPr>
            <a:spLocks noChangeArrowheads="1"/>
          </p:cNvSpPr>
          <p:nvPr/>
        </p:nvSpPr>
        <p:spPr bwMode="auto">
          <a:xfrm>
            <a:off x="7221538" y="2540012"/>
            <a:ext cx="465137" cy="376238"/>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6" name="Rectangle 14"/>
          <p:cNvSpPr>
            <a:spLocks noChangeArrowheads="1"/>
          </p:cNvSpPr>
          <p:nvPr/>
        </p:nvSpPr>
        <p:spPr bwMode="auto">
          <a:xfrm>
            <a:off x="7221538" y="4275150"/>
            <a:ext cx="465137" cy="376237"/>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7" name="Rectangle 15"/>
          <p:cNvSpPr>
            <a:spLocks noChangeArrowheads="1"/>
          </p:cNvSpPr>
          <p:nvPr/>
        </p:nvSpPr>
        <p:spPr bwMode="auto">
          <a:xfrm>
            <a:off x="5700713" y="3382975"/>
            <a:ext cx="465137" cy="376237"/>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8" name="Rectangle 16"/>
          <p:cNvSpPr>
            <a:spLocks noChangeArrowheads="1"/>
          </p:cNvSpPr>
          <p:nvPr/>
        </p:nvSpPr>
        <p:spPr bwMode="auto">
          <a:xfrm>
            <a:off x="5700713" y="4492637"/>
            <a:ext cx="465137" cy="376238"/>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9" name="Rectangle 17"/>
          <p:cNvSpPr>
            <a:spLocks noChangeArrowheads="1"/>
          </p:cNvSpPr>
          <p:nvPr/>
        </p:nvSpPr>
        <p:spPr bwMode="auto">
          <a:xfrm>
            <a:off x="1706563" y="3781437"/>
            <a:ext cx="808037" cy="896938"/>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0" name="Rectangle 18"/>
          <p:cNvSpPr>
            <a:spLocks noChangeArrowheads="1"/>
          </p:cNvSpPr>
          <p:nvPr/>
        </p:nvSpPr>
        <p:spPr bwMode="auto">
          <a:xfrm>
            <a:off x="1693863" y="3768737"/>
            <a:ext cx="830262" cy="919163"/>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1" name="Rectangle 19"/>
          <p:cNvSpPr>
            <a:spLocks noChangeArrowheads="1"/>
          </p:cNvSpPr>
          <p:nvPr/>
        </p:nvSpPr>
        <p:spPr bwMode="auto">
          <a:xfrm>
            <a:off x="2895600" y="5260987"/>
            <a:ext cx="808038" cy="92075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2" name="Rectangle 20"/>
          <p:cNvSpPr>
            <a:spLocks noChangeArrowheads="1"/>
          </p:cNvSpPr>
          <p:nvPr/>
        </p:nvSpPr>
        <p:spPr bwMode="auto">
          <a:xfrm>
            <a:off x="2882900" y="5248287"/>
            <a:ext cx="830263" cy="942975"/>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 name="AutoShape 21"/>
          <p:cNvSpPr>
            <a:spLocks noChangeArrowheads="1"/>
          </p:cNvSpPr>
          <p:nvPr/>
        </p:nvSpPr>
        <p:spPr bwMode="auto">
          <a:xfrm>
            <a:off x="3219450" y="5630875"/>
            <a:ext cx="201613" cy="290512"/>
          </a:xfrm>
          <a:prstGeom prst="roundRect">
            <a:avLst>
              <a:gd name="adj" fmla="val 4724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4" name="AutoShape 22"/>
          <p:cNvSpPr>
            <a:spLocks noChangeArrowheads="1"/>
          </p:cNvSpPr>
          <p:nvPr/>
        </p:nvSpPr>
        <p:spPr bwMode="auto">
          <a:xfrm>
            <a:off x="3219450" y="5630875"/>
            <a:ext cx="223838" cy="314325"/>
          </a:xfrm>
          <a:prstGeom prst="roundRect">
            <a:avLst>
              <a:gd name="adj" fmla="val 42551"/>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5" name="Rectangle 23"/>
          <p:cNvSpPr>
            <a:spLocks noChangeArrowheads="1"/>
          </p:cNvSpPr>
          <p:nvPr/>
        </p:nvSpPr>
        <p:spPr bwMode="auto">
          <a:xfrm>
            <a:off x="3219450" y="5788037"/>
            <a:ext cx="201613" cy="13335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6" name="Rectangle 24"/>
          <p:cNvSpPr>
            <a:spLocks noChangeArrowheads="1"/>
          </p:cNvSpPr>
          <p:nvPr/>
        </p:nvSpPr>
        <p:spPr bwMode="auto">
          <a:xfrm>
            <a:off x="3219450" y="5788037"/>
            <a:ext cx="223838" cy="157163"/>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7" name="AutoShape 25"/>
          <p:cNvSpPr>
            <a:spLocks noChangeArrowheads="1"/>
          </p:cNvSpPr>
          <p:nvPr/>
        </p:nvSpPr>
        <p:spPr bwMode="auto">
          <a:xfrm>
            <a:off x="3219450" y="5630875"/>
            <a:ext cx="223838" cy="314325"/>
          </a:xfrm>
          <a:prstGeom prst="roundRect">
            <a:avLst>
              <a:gd name="adj" fmla="val 42551"/>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8" name="Line 26"/>
          <p:cNvSpPr>
            <a:spLocks noChangeShapeType="1"/>
          </p:cNvSpPr>
          <p:nvPr/>
        </p:nvSpPr>
        <p:spPr bwMode="auto">
          <a:xfrm>
            <a:off x="3219450" y="5764225"/>
            <a:ext cx="201613" cy="1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Rectangle 27"/>
          <p:cNvSpPr>
            <a:spLocks noChangeArrowheads="1"/>
          </p:cNvSpPr>
          <p:nvPr/>
        </p:nvSpPr>
        <p:spPr bwMode="auto">
          <a:xfrm>
            <a:off x="2895600" y="3803662"/>
            <a:ext cx="808038" cy="896938"/>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0" name="Rectangle 28"/>
          <p:cNvSpPr>
            <a:spLocks noChangeArrowheads="1"/>
          </p:cNvSpPr>
          <p:nvPr/>
        </p:nvSpPr>
        <p:spPr bwMode="auto">
          <a:xfrm>
            <a:off x="2882900" y="3790962"/>
            <a:ext cx="830263" cy="919163"/>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1" name="AutoShape 29"/>
          <p:cNvSpPr>
            <a:spLocks noChangeArrowheads="1"/>
          </p:cNvSpPr>
          <p:nvPr/>
        </p:nvSpPr>
        <p:spPr bwMode="auto">
          <a:xfrm>
            <a:off x="3241675" y="4059250"/>
            <a:ext cx="201613" cy="292100"/>
          </a:xfrm>
          <a:prstGeom prst="roundRect">
            <a:avLst>
              <a:gd name="adj" fmla="val 4724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2" name="AutoShape 30"/>
          <p:cNvSpPr>
            <a:spLocks noChangeArrowheads="1"/>
          </p:cNvSpPr>
          <p:nvPr/>
        </p:nvSpPr>
        <p:spPr bwMode="auto">
          <a:xfrm>
            <a:off x="3241675" y="4059250"/>
            <a:ext cx="225425" cy="314325"/>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3" name="Rectangle 31"/>
          <p:cNvSpPr>
            <a:spLocks noChangeArrowheads="1"/>
          </p:cNvSpPr>
          <p:nvPr/>
        </p:nvSpPr>
        <p:spPr bwMode="auto">
          <a:xfrm>
            <a:off x="3241675" y="4216412"/>
            <a:ext cx="201613" cy="134938"/>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4" name="Rectangle 32"/>
          <p:cNvSpPr>
            <a:spLocks noChangeArrowheads="1"/>
          </p:cNvSpPr>
          <p:nvPr/>
        </p:nvSpPr>
        <p:spPr bwMode="auto">
          <a:xfrm>
            <a:off x="3241675" y="4216412"/>
            <a:ext cx="225425" cy="157163"/>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5" name="AutoShape 33"/>
          <p:cNvSpPr>
            <a:spLocks noChangeArrowheads="1"/>
          </p:cNvSpPr>
          <p:nvPr/>
        </p:nvSpPr>
        <p:spPr bwMode="auto">
          <a:xfrm>
            <a:off x="3241675" y="4059250"/>
            <a:ext cx="225425" cy="314325"/>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6" name="Line 34"/>
          <p:cNvSpPr>
            <a:spLocks noChangeShapeType="1"/>
          </p:cNvSpPr>
          <p:nvPr/>
        </p:nvSpPr>
        <p:spPr bwMode="auto">
          <a:xfrm>
            <a:off x="3241675" y="4194187"/>
            <a:ext cx="201613"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Rectangle 35"/>
          <p:cNvSpPr>
            <a:spLocks noChangeArrowheads="1"/>
          </p:cNvSpPr>
          <p:nvPr/>
        </p:nvSpPr>
        <p:spPr bwMode="auto">
          <a:xfrm>
            <a:off x="2895600" y="2322525"/>
            <a:ext cx="808038" cy="89693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8" name="Rectangle 36"/>
          <p:cNvSpPr>
            <a:spLocks noChangeArrowheads="1"/>
          </p:cNvSpPr>
          <p:nvPr/>
        </p:nvSpPr>
        <p:spPr bwMode="auto">
          <a:xfrm>
            <a:off x="2882900" y="2309825"/>
            <a:ext cx="830263" cy="919162"/>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9" name="AutoShape 37"/>
          <p:cNvSpPr>
            <a:spLocks noChangeArrowheads="1"/>
          </p:cNvSpPr>
          <p:nvPr/>
        </p:nvSpPr>
        <p:spPr bwMode="auto">
          <a:xfrm>
            <a:off x="3241675" y="2601925"/>
            <a:ext cx="201613" cy="314325"/>
          </a:xfrm>
          <a:prstGeom prst="roundRect">
            <a:avLst>
              <a:gd name="adj" fmla="val 4724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0" name="AutoShape 38"/>
          <p:cNvSpPr>
            <a:spLocks noChangeArrowheads="1"/>
          </p:cNvSpPr>
          <p:nvPr/>
        </p:nvSpPr>
        <p:spPr bwMode="auto">
          <a:xfrm>
            <a:off x="3241675" y="2601925"/>
            <a:ext cx="225425" cy="336550"/>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1" name="Rectangle 39"/>
          <p:cNvSpPr>
            <a:spLocks noChangeArrowheads="1"/>
          </p:cNvSpPr>
          <p:nvPr/>
        </p:nvSpPr>
        <p:spPr bwMode="auto">
          <a:xfrm>
            <a:off x="3241675" y="2759087"/>
            <a:ext cx="201613" cy="15716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2" name="Rectangle 40"/>
          <p:cNvSpPr>
            <a:spLocks noChangeArrowheads="1"/>
          </p:cNvSpPr>
          <p:nvPr/>
        </p:nvSpPr>
        <p:spPr bwMode="auto">
          <a:xfrm>
            <a:off x="3241675" y="2759087"/>
            <a:ext cx="225425" cy="179388"/>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3" name="AutoShape 41"/>
          <p:cNvSpPr>
            <a:spLocks noChangeArrowheads="1"/>
          </p:cNvSpPr>
          <p:nvPr/>
        </p:nvSpPr>
        <p:spPr bwMode="auto">
          <a:xfrm>
            <a:off x="3241675" y="2601925"/>
            <a:ext cx="225425" cy="336550"/>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4" name="Line 42"/>
          <p:cNvSpPr>
            <a:spLocks noChangeShapeType="1"/>
          </p:cNvSpPr>
          <p:nvPr/>
        </p:nvSpPr>
        <p:spPr bwMode="auto">
          <a:xfrm>
            <a:off x="3241675" y="2759087"/>
            <a:ext cx="201613"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 name="Rectangle 43"/>
          <p:cNvSpPr>
            <a:spLocks noChangeArrowheads="1"/>
          </p:cNvSpPr>
          <p:nvPr/>
        </p:nvSpPr>
        <p:spPr bwMode="auto">
          <a:xfrm>
            <a:off x="1716088" y="4721237"/>
            <a:ext cx="4889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Client</a:t>
            </a:r>
            <a:endParaRPr lang="en-GB" altLang="zh-TW">
              <a:latin typeface="Times" panose="02020603050405020304" pitchFamily="18" charset="0"/>
              <a:ea typeface="PMingLiU" panose="02020500000000000000" pitchFamily="18" charset="-120"/>
            </a:endParaRPr>
          </a:p>
        </p:txBody>
      </p:sp>
      <p:sp>
        <p:nvSpPr>
          <p:cNvPr id="46" name="Rectangle 44"/>
          <p:cNvSpPr>
            <a:spLocks noChangeArrowheads="1"/>
          </p:cNvSpPr>
          <p:nvPr/>
        </p:nvSpPr>
        <p:spPr bwMode="auto">
          <a:xfrm>
            <a:off x="3508375" y="2454287"/>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X</a:t>
            </a:r>
            <a:endParaRPr lang="en-GB" altLang="zh-TW">
              <a:latin typeface="Times" panose="02020603050405020304" pitchFamily="18" charset="0"/>
              <a:ea typeface="PMingLiU" panose="02020500000000000000" pitchFamily="18" charset="-120"/>
            </a:endParaRPr>
          </a:p>
        </p:txBody>
      </p:sp>
      <p:sp>
        <p:nvSpPr>
          <p:cNvPr id="47" name="Rectangle 45"/>
          <p:cNvSpPr>
            <a:spLocks noChangeArrowheads="1"/>
          </p:cNvSpPr>
          <p:nvPr/>
        </p:nvSpPr>
        <p:spPr bwMode="auto">
          <a:xfrm>
            <a:off x="3486150" y="3890975"/>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Y</a:t>
            </a:r>
            <a:endParaRPr lang="en-GB" altLang="zh-TW">
              <a:latin typeface="Times" panose="02020603050405020304" pitchFamily="18" charset="0"/>
              <a:ea typeface="PMingLiU" panose="02020500000000000000" pitchFamily="18" charset="-120"/>
            </a:endParaRPr>
          </a:p>
        </p:txBody>
      </p:sp>
      <p:sp>
        <p:nvSpPr>
          <p:cNvPr id="48" name="Rectangle 46"/>
          <p:cNvSpPr>
            <a:spLocks noChangeArrowheads="1"/>
          </p:cNvSpPr>
          <p:nvPr/>
        </p:nvSpPr>
        <p:spPr bwMode="auto">
          <a:xfrm>
            <a:off x="3486150" y="5394337"/>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Z</a:t>
            </a:r>
            <a:endParaRPr lang="en-GB" altLang="zh-TW">
              <a:latin typeface="Times" panose="02020603050405020304" pitchFamily="18" charset="0"/>
              <a:ea typeface="PMingLiU" panose="02020500000000000000" pitchFamily="18" charset="-120"/>
            </a:endParaRPr>
          </a:p>
        </p:txBody>
      </p:sp>
      <p:sp>
        <p:nvSpPr>
          <p:cNvPr id="49" name="Freeform 47"/>
          <p:cNvSpPr>
            <a:spLocks/>
          </p:cNvSpPr>
          <p:nvPr/>
        </p:nvSpPr>
        <p:spPr bwMode="auto">
          <a:xfrm>
            <a:off x="3130550" y="4171962"/>
            <a:ext cx="88900" cy="90488"/>
          </a:xfrm>
          <a:custGeom>
            <a:avLst/>
            <a:gdLst>
              <a:gd name="T0" fmla="*/ 0 w 56"/>
              <a:gd name="T1" fmla="*/ 2147483647 h 57"/>
              <a:gd name="T2" fmla="*/ 0 w 56"/>
              <a:gd name="T3" fmla="*/ 0 h 57"/>
              <a:gd name="T4" fmla="*/ 2147483647 w 56"/>
              <a:gd name="T5" fmla="*/ 2147483647 h 57"/>
              <a:gd name="T6" fmla="*/ 0 w 56"/>
              <a:gd name="T7" fmla="*/ 2147483647 h 57"/>
              <a:gd name="T8" fmla="*/ 0 w 56"/>
              <a:gd name="T9" fmla="*/ 2147483647 h 57"/>
              <a:gd name="T10" fmla="*/ 0 60000 65536"/>
              <a:gd name="T11" fmla="*/ 0 60000 65536"/>
              <a:gd name="T12" fmla="*/ 0 60000 65536"/>
              <a:gd name="T13" fmla="*/ 0 60000 65536"/>
              <a:gd name="T14" fmla="*/ 0 60000 65536"/>
              <a:gd name="T15" fmla="*/ 0 w 56"/>
              <a:gd name="T16" fmla="*/ 0 h 57"/>
              <a:gd name="T17" fmla="*/ 56 w 56"/>
              <a:gd name="T18" fmla="*/ 57 h 57"/>
            </a:gdLst>
            <a:ahLst/>
            <a:cxnLst>
              <a:cxn ang="T10">
                <a:pos x="T0" y="T1"/>
              </a:cxn>
              <a:cxn ang="T11">
                <a:pos x="T2" y="T3"/>
              </a:cxn>
              <a:cxn ang="T12">
                <a:pos x="T4" y="T5"/>
              </a:cxn>
              <a:cxn ang="T13">
                <a:pos x="T6" y="T7"/>
              </a:cxn>
              <a:cxn ang="T14">
                <a:pos x="T8" y="T9"/>
              </a:cxn>
            </a:cxnLst>
            <a:rect l="T15" t="T16" r="T17" b="T18"/>
            <a:pathLst>
              <a:path w="56" h="57">
                <a:moveTo>
                  <a:pt x="0" y="28"/>
                </a:moveTo>
                <a:lnTo>
                  <a:pt x="0" y="0"/>
                </a:lnTo>
                <a:lnTo>
                  <a:pt x="56" y="28"/>
                </a:lnTo>
                <a:lnTo>
                  <a:pt x="0" y="57"/>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50" name="Freeform 48"/>
          <p:cNvSpPr>
            <a:spLocks/>
          </p:cNvSpPr>
          <p:nvPr/>
        </p:nvSpPr>
        <p:spPr bwMode="auto">
          <a:xfrm>
            <a:off x="3130550" y="2781312"/>
            <a:ext cx="88900" cy="88900"/>
          </a:xfrm>
          <a:custGeom>
            <a:avLst/>
            <a:gdLst>
              <a:gd name="T0" fmla="*/ 2147483647 w 56"/>
              <a:gd name="T1" fmla="*/ 2147483647 h 56"/>
              <a:gd name="T2" fmla="*/ 0 w 56"/>
              <a:gd name="T3" fmla="*/ 2147483647 h 56"/>
              <a:gd name="T4" fmla="*/ 2147483647 w 56"/>
              <a:gd name="T5" fmla="*/ 0 h 56"/>
              <a:gd name="T6" fmla="*/ 2147483647 w 56"/>
              <a:gd name="T7" fmla="*/ 2147483647 h 56"/>
              <a:gd name="T8" fmla="*/ 2147483647 w 56"/>
              <a:gd name="T9" fmla="*/ 2147483647 h 56"/>
              <a:gd name="T10" fmla="*/ 0 60000 65536"/>
              <a:gd name="T11" fmla="*/ 0 60000 65536"/>
              <a:gd name="T12" fmla="*/ 0 60000 65536"/>
              <a:gd name="T13" fmla="*/ 0 60000 65536"/>
              <a:gd name="T14" fmla="*/ 0 60000 65536"/>
              <a:gd name="T15" fmla="*/ 0 w 56"/>
              <a:gd name="T16" fmla="*/ 0 h 56"/>
              <a:gd name="T17" fmla="*/ 56 w 56"/>
              <a:gd name="T18" fmla="*/ 56 h 56"/>
            </a:gdLst>
            <a:ahLst/>
            <a:cxnLst>
              <a:cxn ang="T10">
                <a:pos x="T0" y="T1"/>
              </a:cxn>
              <a:cxn ang="T11">
                <a:pos x="T2" y="T3"/>
              </a:cxn>
              <a:cxn ang="T12">
                <a:pos x="T4" y="T5"/>
              </a:cxn>
              <a:cxn ang="T13">
                <a:pos x="T6" y="T7"/>
              </a:cxn>
              <a:cxn ang="T14">
                <a:pos x="T8" y="T9"/>
              </a:cxn>
            </a:cxnLst>
            <a:rect l="T15" t="T16" r="T17" b="T18"/>
            <a:pathLst>
              <a:path w="56" h="56">
                <a:moveTo>
                  <a:pt x="14" y="42"/>
                </a:moveTo>
                <a:lnTo>
                  <a:pt x="0" y="14"/>
                </a:lnTo>
                <a:lnTo>
                  <a:pt x="56" y="0"/>
                </a:lnTo>
                <a:lnTo>
                  <a:pt x="42" y="56"/>
                </a:lnTo>
                <a:lnTo>
                  <a:pt x="14" y="42"/>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51" name="Freeform 49"/>
          <p:cNvSpPr>
            <a:spLocks/>
          </p:cNvSpPr>
          <p:nvPr/>
        </p:nvSpPr>
        <p:spPr bwMode="auto">
          <a:xfrm>
            <a:off x="3130550" y="5675325"/>
            <a:ext cx="88900" cy="88900"/>
          </a:xfrm>
          <a:custGeom>
            <a:avLst/>
            <a:gdLst>
              <a:gd name="T0" fmla="*/ 2147483647 w 56"/>
              <a:gd name="T1" fmla="*/ 2147483647 h 56"/>
              <a:gd name="T2" fmla="*/ 2147483647 w 56"/>
              <a:gd name="T3" fmla="*/ 0 h 56"/>
              <a:gd name="T4" fmla="*/ 2147483647 w 56"/>
              <a:gd name="T5" fmla="*/ 2147483647 h 56"/>
              <a:gd name="T6" fmla="*/ 0 w 56"/>
              <a:gd name="T7" fmla="*/ 2147483647 h 56"/>
              <a:gd name="T8" fmla="*/ 2147483647 w 56"/>
              <a:gd name="T9" fmla="*/ 2147483647 h 56"/>
              <a:gd name="T10" fmla="*/ 0 60000 65536"/>
              <a:gd name="T11" fmla="*/ 0 60000 65536"/>
              <a:gd name="T12" fmla="*/ 0 60000 65536"/>
              <a:gd name="T13" fmla="*/ 0 60000 65536"/>
              <a:gd name="T14" fmla="*/ 0 60000 65536"/>
              <a:gd name="T15" fmla="*/ 0 w 56"/>
              <a:gd name="T16" fmla="*/ 0 h 56"/>
              <a:gd name="T17" fmla="*/ 56 w 56"/>
              <a:gd name="T18" fmla="*/ 56 h 56"/>
            </a:gdLst>
            <a:ahLst/>
            <a:cxnLst>
              <a:cxn ang="T10">
                <a:pos x="T0" y="T1"/>
              </a:cxn>
              <a:cxn ang="T11">
                <a:pos x="T2" y="T3"/>
              </a:cxn>
              <a:cxn ang="T12">
                <a:pos x="T4" y="T5"/>
              </a:cxn>
              <a:cxn ang="T13">
                <a:pos x="T6" y="T7"/>
              </a:cxn>
              <a:cxn ang="T14">
                <a:pos x="T8" y="T9"/>
              </a:cxn>
            </a:cxnLst>
            <a:rect l="T15" t="T16" r="T17" b="T18"/>
            <a:pathLst>
              <a:path w="56" h="56">
                <a:moveTo>
                  <a:pt x="14" y="14"/>
                </a:moveTo>
                <a:lnTo>
                  <a:pt x="42" y="0"/>
                </a:lnTo>
                <a:lnTo>
                  <a:pt x="56" y="56"/>
                </a:lnTo>
                <a:lnTo>
                  <a:pt x="0" y="28"/>
                </a:lnTo>
                <a:lnTo>
                  <a:pt x="14" y="14"/>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52" name="AutoShape 50"/>
          <p:cNvSpPr>
            <a:spLocks noChangeArrowheads="1"/>
          </p:cNvSpPr>
          <p:nvPr/>
        </p:nvSpPr>
        <p:spPr bwMode="auto">
          <a:xfrm>
            <a:off x="8123238" y="5551500"/>
            <a:ext cx="203200" cy="292100"/>
          </a:xfrm>
          <a:prstGeom prst="roundRect">
            <a:avLst>
              <a:gd name="adj" fmla="val 4687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3" name="AutoShape 51"/>
          <p:cNvSpPr>
            <a:spLocks noChangeArrowheads="1"/>
          </p:cNvSpPr>
          <p:nvPr/>
        </p:nvSpPr>
        <p:spPr bwMode="auto">
          <a:xfrm>
            <a:off x="8123238" y="5551500"/>
            <a:ext cx="225425" cy="314325"/>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4" name="Rectangle 52"/>
          <p:cNvSpPr>
            <a:spLocks noChangeArrowheads="1"/>
          </p:cNvSpPr>
          <p:nvPr/>
        </p:nvSpPr>
        <p:spPr bwMode="auto">
          <a:xfrm>
            <a:off x="8123238" y="5708662"/>
            <a:ext cx="203200" cy="157163"/>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5" name="Rectangle 53"/>
          <p:cNvSpPr>
            <a:spLocks noChangeArrowheads="1"/>
          </p:cNvSpPr>
          <p:nvPr/>
        </p:nvSpPr>
        <p:spPr bwMode="auto">
          <a:xfrm>
            <a:off x="8123238" y="5708662"/>
            <a:ext cx="225425" cy="179388"/>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6" name="AutoShape 54"/>
          <p:cNvSpPr>
            <a:spLocks noChangeArrowheads="1"/>
          </p:cNvSpPr>
          <p:nvPr/>
        </p:nvSpPr>
        <p:spPr bwMode="auto">
          <a:xfrm>
            <a:off x="8123238" y="5551500"/>
            <a:ext cx="225425" cy="314325"/>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7" name="Line 55"/>
          <p:cNvSpPr>
            <a:spLocks noChangeShapeType="1"/>
          </p:cNvSpPr>
          <p:nvPr/>
        </p:nvSpPr>
        <p:spPr bwMode="auto">
          <a:xfrm>
            <a:off x="8123238" y="5708662"/>
            <a:ext cx="203200"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8" name="AutoShape 56"/>
          <p:cNvSpPr>
            <a:spLocks noChangeArrowheads="1"/>
          </p:cNvSpPr>
          <p:nvPr/>
        </p:nvSpPr>
        <p:spPr bwMode="auto">
          <a:xfrm>
            <a:off x="8145463" y="4268800"/>
            <a:ext cx="203200" cy="292100"/>
          </a:xfrm>
          <a:prstGeom prst="roundRect">
            <a:avLst>
              <a:gd name="adj" fmla="val 4687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9" name="AutoShape 57"/>
          <p:cNvSpPr>
            <a:spLocks noChangeArrowheads="1"/>
          </p:cNvSpPr>
          <p:nvPr/>
        </p:nvSpPr>
        <p:spPr bwMode="auto">
          <a:xfrm>
            <a:off x="8145463" y="4268800"/>
            <a:ext cx="225425" cy="314325"/>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0" name="Rectangle 58"/>
          <p:cNvSpPr>
            <a:spLocks noChangeArrowheads="1"/>
          </p:cNvSpPr>
          <p:nvPr/>
        </p:nvSpPr>
        <p:spPr bwMode="auto">
          <a:xfrm>
            <a:off x="8145463" y="4425962"/>
            <a:ext cx="203200" cy="134938"/>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1" name="Rectangle 59"/>
          <p:cNvSpPr>
            <a:spLocks noChangeArrowheads="1"/>
          </p:cNvSpPr>
          <p:nvPr/>
        </p:nvSpPr>
        <p:spPr bwMode="auto">
          <a:xfrm>
            <a:off x="8145463" y="4425962"/>
            <a:ext cx="225425" cy="157163"/>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2" name="AutoShape 60"/>
          <p:cNvSpPr>
            <a:spLocks noChangeArrowheads="1"/>
          </p:cNvSpPr>
          <p:nvPr/>
        </p:nvSpPr>
        <p:spPr bwMode="auto">
          <a:xfrm>
            <a:off x="8145463" y="4268800"/>
            <a:ext cx="225425" cy="314325"/>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3" name="Line 61"/>
          <p:cNvSpPr>
            <a:spLocks noChangeShapeType="1"/>
          </p:cNvSpPr>
          <p:nvPr/>
        </p:nvSpPr>
        <p:spPr bwMode="auto">
          <a:xfrm>
            <a:off x="8145463" y="4403737"/>
            <a:ext cx="203200"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4" name="AutoShape 62"/>
          <p:cNvSpPr>
            <a:spLocks noChangeArrowheads="1"/>
          </p:cNvSpPr>
          <p:nvPr/>
        </p:nvSpPr>
        <p:spPr bwMode="auto">
          <a:xfrm>
            <a:off x="8145463" y="3817950"/>
            <a:ext cx="203200" cy="293687"/>
          </a:xfrm>
          <a:prstGeom prst="roundRect">
            <a:avLst>
              <a:gd name="adj" fmla="val 4687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5" name="AutoShape 63"/>
          <p:cNvSpPr>
            <a:spLocks noChangeArrowheads="1"/>
          </p:cNvSpPr>
          <p:nvPr/>
        </p:nvSpPr>
        <p:spPr bwMode="auto">
          <a:xfrm>
            <a:off x="8145463" y="3817950"/>
            <a:ext cx="225425" cy="315912"/>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6" name="Rectangle 64"/>
          <p:cNvSpPr>
            <a:spLocks noChangeArrowheads="1"/>
          </p:cNvSpPr>
          <p:nvPr/>
        </p:nvSpPr>
        <p:spPr bwMode="auto">
          <a:xfrm>
            <a:off x="8145463" y="3976700"/>
            <a:ext cx="203200" cy="13493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7" name="Rectangle 65"/>
          <p:cNvSpPr>
            <a:spLocks noChangeArrowheads="1"/>
          </p:cNvSpPr>
          <p:nvPr/>
        </p:nvSpPr>
        <p:spPr bwMode="auto">
          <a:xfrm>
            <a:off x="8145463" y="3976700"/>
            <a:ext cx="225425" cy="157162"/>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8" name="AutoShape 66"/>
          <p:cNvSpPr>
            <a:spLocks noChangeArrowheads="1"/>
          </p:cNvSpPr>
          <p:nvPr/>
        </p:nvSpPr>
        <p:spPr bwMode="auto">
          <a:xfrm>
            <a:off x="8145463" y="3817950"/>
            <a:ext cx="225425" cy="315912"/>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9" name="Line 67"/>
          <p:cNvSpPr>
            <a:spLocks noChangeShapeType="1"/>
          </p:cNvSpPr>
          <p:nvPr/>
        </p:nvSpPr>
        <p:spPr bwMode="auto">
          <a:xfrm>
            <a:off x="8145463" y="3952887"/>
            <a:ext cx="203200"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0" name="AutoShape 68"/>
          <p:cNvSpPr>
            <a:spLocks noChangeArrowheads="1"/>
          </p:cNvSpPr>
          <p:nvPr/>
        </p:nvSpPr>
        <p:spPr bwMode="auto">
          <a:xfrm>
            <a:off x="8145463" y="2581287"/>
            <a:ext cx="203200" cy="292100"/>
          </a:xfrm>
          <a:prstGeom prst="roundRect">
            <a:avLst>
              <a:gd name="adj" fmla="val 4687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1" name="AutoShape 69"/>
          <p:cNvSpPr>
            <a:spLocks noChangeArrowheads="1"/>
          </p:cNvSpPr>
          <p:nvPr/>
        </p:nvSpPr>
        <p:spPr bwMode="auto">
          <a:xfrm>
            <a:off x="8145463" y="2581287"/>
            <a:ext cx="225425" cy="314325"/>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2" name="Rectangle 70"/>
          <p:cNvSpPr>
            <a:spLocks noChangeArrowheads="1"/>
          </p:cNvSpPr>
          <p:nvPr/>
        </p:nvSpPr>
        <p:spPr bwMode="auto">
          <a:xfrm>
            <a:off x="8145463" y="2738450"/>
            <a:ext cx="203200" cy="13493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3" name="Rectangle 71"/>
          <p:cNvSpPr>
            <a:spLocks noChangeArrowheads="1"/>
          </p:cNvSpPr>
          <p:nvPr/>
        </p:nvSpPr>
        <p:spPr bwMode="auto">
          <a:xfrm>
            <a:off x="8145463" y="2738450"/>
            <a:ext cx="225425" cy="157162"/>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4" name="AutoShape 72"/>
          <p:cNvSpPr>
            <a:spLocks noChangeArrowheads="1"/>
          </p:cNvSpPr>
          <p:nvPr/>
        </p:nvSpPr>
        <p:spPr bwMode="auto">
          <a:xfrm>
            <a:off x="8145463" y="2581287"/>
            <a:ext cx="225425" cy="314325"/>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5" name="Line 73"/>
          <p:cNvSpPr>
            <a:spLocks noChangeShapeType="1"/>
          </p:cNvSpPr>
          <p:nvPr/>
        </p:nvSpPr>
        <p:spPr bwMode="auto">
          <a:xfrm>
            <a:off x="8145463" y="2716225"/>
            <a:ext cx="203200" cy="1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 name="AutoShape 74"/>
          <p:cNvSpPr>
            <a:spLocks noChangeArrowheads="1"/>
          </p:cNvSpPr>
          <p:nvPr/>
        </p:nvSpPr>
        <p:spPr bwMode="auto">
          <a:xfrm>
            <a:off x="6638925" y="4583125"/>
            <a:ext cx="225425" cy="292100"/>
          </a:xfrm>
          <a:prstGeom prst="roundRect">
            <a:avLst>
              <a:gd name="adj" fmla="val 4225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7" name="AutoShape 75"/>
          <p:cNvSpPr>
            <a:spLocks noChangeArrowheads="1"/>
          </p:cNvSpPr>
          <p:nvPr/>
        </p:nvSpPr>
        <p:spPr bwMode="auto">
          <a:xfrm>
            <a:off x="6638925" y="4583125"/>
            <a:ext cx="247650" cy="315912"/>
          </a:xfrm>
          <a:prstGeom prst="roundRect">
            <a:avLst>
              <a:gd name="adj" fmla="val 38463"/>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8" name="Rectangle 76"/>
          <p:cNvSpPr>
            <a:spLocks noChangeArrowheads="1"/>
          </p:cNvSpPr>
          <p:nvPr/>
        </p:nvSpPr>
        <p:spPr bwMode="auto">
          <a:xfrm>
            <a:off x="6661150" y="4740287"/>
            <a:ext cx="203200" cy="15875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9" name="Rectangle 77"/>
          <p:cNvSpPr>
            <a:spLocks noChangeArrowheads="1"/>
          </p:cNvSpPr>
          <p:nvPr/>
        </p:nvSpPr>
        <p:spPr bwMode="auto">
          <a:xfrm>
            <a:off x="6661150" y="4740287"/>
            <a:ext cx="225425" cy="180975"/>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0" name="AutoShape 78"/>
          <p:cNvSpPr>
            <a:spLocks noChangeArrowheads="1"/>
          </p:cNvSpPr>
          <p:nvPr/>
        </p:nvSpPr>
        <p:spPr bwMode="auto">
          <a:xfrm>
            <a:off x="6638925" y="4583125"/>
            <a:ext cx="247650" cy="315912"/>
          </a:xfrm>
          <a:prstGeom prst="roundRect">
            <a:avLst>
              <a:gd name="adj" fmla="val 38463"/>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1" name="Line 79"/>
          <p:cNvSpPr>
            <a:spLocks noChangeShapeType="1"/>
          </p:cNvSpPr>
          <p:nvPr/>
        </p:nvSpPr>
        <p:spPr bwMode="auto">
          <a:xfrm>
            <a:off x="6638925" y="4740287"/>
            <a:ext cx="225425"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 name="AutoShape 80"/>
          <p:cNvSpPr>
            <a:spLocks noChangeArrowheads="1"/>
          </p:cNvSpPr>
          <p:nvPr/>
        </p:nvSpPr>
        <p:spPr bwMode="auto">
          <a:xfrm>
            <a:off x="6661150" y="3390912"/>
            <a:ext cx="203200" cy="314325"/>
          </a:xfrm>
          <a:prstGeom prst="roundRect">
            <a:avLst>
              <a:gd name="adj" fmla="val 46875"/>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3" name="AutoShape 81"/>
          <p:cNvSpPr>
            <a:spLocks noChangeArrowheads="1"/>
          </p:cNvSpPr>
          <p:nvPr/>
        </p:nvSpPr>
        <p:spPr bwMode="auto">
          <a:xfrm>
            <a:off x="6661150" y="3390912"/>
            <a:ext cx="225425" cy="338138"/>
          </a:xfrm>
          <a:prstGeom prst="roundRect">
            <a:avLst>
              <a:gd name="adj" fmla="val 42255"/>
            </a:avLst>
          </a:prstGeom>
          <a:noFill/>
          <a:ln w="33338">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4" name="Rectangle 82"/>
          <p:cNvSpPr>
            <a:spLocks noChangeArrowheads="1"/>
          </p:cNvSpPr>
          <p:nvPr/>
        </p:nvSpPr>
        <p:spPr bwMode="auto">
          <a:xfrm>
            <a:off x="6661150" y="3548075"/>
            <a:ext cx="203200" cy="157162"/>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5" name="Rectangle 83"/>
          <p:cNvSpPr>
            <a:spLocks noChangeArrowheads="1"/>
          </p:cNvSpPr>
          <p:nvPr/>
        </p:nvSpPr>
        <p:spPr bwMode="auto">
          <a:xfrm>
            <a:off x="6661150" y="3548075"/>
            <a:ext cx="225425" cy="180975"/>
          </a:xfrm>
          <a:prstGeom prst="rect">
            <a:avLst/>
          </a:prstGeom>
          <a:noFill/>
          <a:ln w="33338">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6" name="AutoShape 84"/>
          <p:cNvSpPr>
            <a:spLocks noChangeArrowheads="1"/>
          </p:cNvSpPr>
          <p:nvPr/>
        </p:nvSpPr>
        <p:spPr bwMode="auto">
          <a:xfrm>
            <a:off x="6661150" y="3390912"/>
            <a:ext cx="225425" cy="338138"/>
          </a:xfrm>
          <a:prstGeom prst="roundRect">
            <a:avLst>
              <a:gd name="adj" fmla="val 42255"/>
            </a:avLst>
          </a:prstGeom>
          <a:noFill/>
          <a:ln w="333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7" name="Line 85"/>
          <p:cNvSpPr>
            <a:spLocks noChangeShapeType="1"/>
          </p:cNvSpPr>
          <p:nvPr/>
        </p:nvSpPr>
        <p:spPr bwMode="auto">
          <a:xfrm>
            <a:off x="6661150" y="3548075"/>
            <a:ext cx="203200" cy="1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8" name="Rectangle 86"/>
          <p:cNvSpPr>
            <a:spLocks noChangeArrowheads="1"/>
          </p:cNvSpPr>
          <p:nvPr/>
        </p:nvSpPr>
        <p:spPr bwMode="auto">
          <a:xfrm>
            <a:off x="6183313" y="3132150"/>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X</a:t>
            </a:r>
            <a:endParaRPr lang="en-GB" altLang="zh-TW" i="1">
              <a:latin typeface="Times" panose="02020603050405020304" pitchFamily="18" charset="0"/>
              <a:ea typeface="PMingLiU" panose="02020500000000000000" pitchFamily="18" charset="-120"/>
            </a:endParaRPr>
          </a:p>
        </p:txBody>
      </p:sp>
      <p:sp>
        <p:nvSpPr>
          <p:cNvPr id="89" name="Rectangle 87"/>
          <p:cNvSpPr>
            <a:spLocks noChangeArrowheads="1"/>
          </p:cNvSpPr>
          <p:nvPr/>
        </p:nvSpPr>
        <p:spPr bwMode="auto">
          <a:xfrm>
            <a:off x="6167438" y="4976825"/>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Y</a:t>
            </a:r>
            <a:endParaRPr lang="en-GB" altLang="zh-TW">
              <a:latin typeface="Times" panose="02020603050405020304" pitchFamily="18" charset="0"/>
              <a:ea typeface="PMingLiU" panose="02020500000000000000" pitchFamily="18" charset="-120"/>
            </a:endParaRPr>
          </a:p>
        </p:txBody>
      </p:sp>
      <p:sp>
        <p:nvSpPr>
          <p:cNvPr id="90" name="Rectangle 88"/>
          <p:cNvSpPr>
            <a:spLocks noChangeArrowheads="1"/>
          </p:cNvSpPr>
          <p:nvPr/>
        </p:nvSpPr>
        <p:spPr bwMode="auto">
          <a:xfrm>
            <a:off x="7729538" y="2298712"/>
            <a:ext cx="1587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M</a:t>
            </a:r>
            <a:endParaRPr lang="en-GB" altLang="zh-TW" i="1">
              <a:latin typeface="Times" panose="02020603050405020304" pitchFamily="18" charset="0"/>
              <a:ea typeface="PMingLiU" panose="02020500000000000000" pitchFamily="18" charset="-120"/>
            </a:endParaRPr>
          </a:p>
        </p:txBody>
      </p:sp>
      <p:sp>
        <p:nvSpPr>
          <p:cNvPr id="91" name="Rectangle 89"/>
          <p:cNvSpPr>
            <a:spLocks noChangeArrowheads="1"/>
          </p:cNvSpPr>
          <p:nvPr/>
        </p:nvSpPr>
        <p:spPr bwMode="auto">
          <a:xfrm>
            <a:off x="8034338" y="3468700"/>
            <a:ext cx="138112"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N</a:t>
            </a:r>
            <a:endParaRPr lang="en-GB" altLang="zh-TW">
              <a:latin typeface="Times" panose="02020603050405020304" pitchFamily="18" charset="0"/>
              <a:ea typeface="PMingLiU" panose="02020500000000000000" pitchFamily="18" charset="-120"/>
            </a:endParaRPr>
          </a:p>
        </p:txBody>
      </p:sp>
      <p:sp>
        <p:nvSpPr>
          <p:cNvPr id="92" name="Rectangle 90"/>
          <p:cNvSpPr>
            <a:spLocks noChangeArrowheads="1"/>
          </p:cNvSpPr>
          <p:nvPr/>
        </p:nvSpPr>
        <p:spPr bwMode="auto">
          <a:xfrm>
            <a:off x="5832475" y="3441712"/>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3" name="Rectangle 91"/>
          <p:cNvSpPr>
            <a:spLocks noChangeArrowheads="1"/>
          </p:cNvSpPr>
          <p:nvPr/>
        </p:nvSpPr>
        <p:spPr bwMode="auto">
          <a:xfrm>
            <a:off x="5929313" y="3567125"/>
            <a:ext cx="841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94" name="Rectangle 92"/>
          <p:cNvSpPr>
            <a:spLocks noChangeArrowheads="1"/>
          </p:cNvSpPr>
          <p:nvPr/>
        </p:nvSpPr>
        <p:spPr bwMode="auto">
          <a:xfrm>
            <a:off x="5832475" y="4532325"/>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5" name="Rectangle 93"/>
          <p:cNvSpPr>
            <a:spLocks noChangeArrowheads="1"/>
          </p:cNvSpPr>
          <p:nvPr/>
        </p:nvSpPr>
        <p:spPr bwMode="auto">
          <a:xfrm>
            <a:off x="5959475" y="4656150"/>
            <a:ext cx="841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96" name="Rectangle 94"/>
          <p:cNvSpPr>
            <a:spLocks noChangeArrowheads="1"/>
          </p:cNvSpPr>
          <p:nvPr/>
        </p:nvSpPr>
        <p:spPr bwMode="auto">
          <a:xfrm>
            <a:off x="7366000" y="2614625"/>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7" name="Rectangle 95"/>
          <p:cNvSpPr>
            <a:spLocks noChangeArrowheads="1"/>
          </p:cNvSpPr>
          <p:nvPr/>
        </p:nvSpPr>
        <p:spPr bwMode="auto">
          <a:xfrm>
            <a:off x="7478713" y="2728925"/>
            <a:ext cx="168275"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98" name="Rectangle 96"/>
          <p:cNvSpPr>
            <a:spLocks noChangeArrowheads="1"/>
          </p:cNvSpPr>
          <p:nvPr/>
        </p:nvSpPr>
        <p:spPr bwMode="auto">
          <a:xfrm>
            <a:off x="4724400" y="3446475"/>
            <a:ext cx="4889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Client</a:t>
            </a:r>
            <a:endParaRPr lang="en-GB" altLang="zh-TW">
              <a:latin typeface="Times" panose="02020603050405020304" pitchFamily="18" charset="0"/>
              <a:ea typeface="PMingLiU" panose="02020500000000000000" pitchFamily="18" charset="-120"/>
            </a:endParaRPr>
          </a:p>
        </p:txBody>
      </p:sp>
      <p:sp>
        <p:nvSpPr>
          <p:cNvPr id="99" name="Rectangle 97"/>
          <p:cNvSpPr>
            <a:spLocks noChangeArrowheads="1"/>
          </p:cNvSpPr>
          <p:nvPr/>
        </p:nvSpPr>
        <p:spPr bwMode="auto">
          <a:xfrm>
            <a:off x="7710488" y="5268925"/>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P</a:t>
            </a:r>
            <a:endParaRPr lang="en-GB" altLang="zh-TW">
              <a:latin typeface="Times" panose="02020603050405020304" pitchFamily="18" charset="0"/>
              <a:ea typeface="PMingLiU" panose="02020500000000000000" pitchFamily="18" charset="-120"/>
            </a:endParaRPr>
          </a:p>
        </p:txBody>
      </p:sp>
      <p:sp>
        <p:nvSpPr>
          <p:cNvPr id="100" name="Freeform 98"/>
          <p:cNvSpPr>
            <a:spLocks/>
          </p:cNvSpPr>
          <p:nvPr/>
        </p:nvSpPr>
        <p:spPr bwMode="auto">
          <a:xfrm>
            <a:off x="5581650" y="3548075"/>
            <a:ext cx="88900" cy="68262"/>
          </a:xfrm>
          <a:custGeom>
            <a:avLst/>
            <a:gdLst>
              <a:gd name="T0" fmla="*/ 2147483647 w 56"/>
              <a:gd name="T1" fmla="*/ 2147483647 h 43"/>
              <a:gd name="T2" fmla="*/ 0 w 56"/>
              <a:gd name="T3" fmla="*/ 0 h 43"/>
              <a:gd name="T4" fmla="*/ 2147483647 w 56"/>
              <a:gd name="T5" fmla="*/ 0 h 43"/>
              <a:gd name="T6" fmla="*/ 2147483647 w 56"/>
              <a:gd name="T7" fmla="*/ 2147483647 h 43"/>
              <a:gd name="T8" fmla="*/ 2147483647 w 56"/>
              <a:gd name="T9" fmla="*/ 2147483647 h 43"/>
              <a:gd name="T10" fmla="*/ 0 60000 65536"/>
              <a:gd name="T11" fmla="*/ 0 60000 65536"/>
              <a:gd name="T12" fmla="*/ 0 60000 65536"/>
              <a:gd name="T13" fmla="*/ 0 60000 65536"/>
              <a:gd name="T14" fmla="*/ 0 60000 65536"/>
              <a:gd name="T15" fmla="*/ 0 w 56"/>
              <a:gd name="T16" fmla="*/ 0 h 43"/>
              <a:gd name="T17" fmla="*/ 56 w 56"/>
              <a:gd name="T18" fmla="*/ 43 h 43"/>
            </a:gdLst>
            <a:ahLst/>
            <a:cxnLst>
              <a:cxn ang="T10">
                <a:pos x="T0" y="T1"/>
              </a:cxn>
              <a:cxn ang="T11">
                <a:pos x="T2" y="T3"/>
              </a:cxn>
              <a:cxn ang="T12">
                <a:pos x="T4" y="T5"/>
              </a:cxn>
              <a:cxn ang="T13">
                <a:pos x="T6" y="T7"/>
              </a:cxn>
              <a:cxn ang="T14">
                <a:pos x="T8" y="T9"/>
              </a:cxn>
            </a:cxnLst>
            <a:rect l="T15" t="T16" r="T17" b="T18"/>
            <a:pathLst>
              <a:path w="56" h="43">
                <a:moveTo>
                  <a:pt x="14" y="29"/>
                </a:moveTo>
                <a:lnTo>
                  <a:pt x="0" y="0"/>
                </a:lnTo>
                <a:lnTo>
                  <a:pt x="56" y="0"/>
                </a:lnTo>
                <a:lnTo>
                  <a:pt x="42" y="43"/>
                </a:lnTo>
                <a:lnTo>
                  <a:pt x="14" y="29"/>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01" name="Line 99"/>
          <p:cNvSpPr>
            <a:spLocks noChangeShapeType="1"/>
          </p:cNvSpPr>
          <p:nvPr/>
        </p:nvSpPr>
        <p:spPr bwMode="auto">
          <a:xfrm flipV="1">
            <a:off x="5108575" y="3594112"/>
            <a:ext cx="495300" cy="314325"/>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 name="Freeform 100"/>
          <p:cNvSpPr>
            <a:spLocks/>
          </p:cNvSpPr>
          <p:nvPr/>
        </p:nvSpPr>
        <p:spPr bwMode="auto">
          <a:xfrm>
            <a:off x="5603875" y="4605350"/>
            <a:ext cx="90488" cy="90487"/>
          </a:xfrm>
          <a:custGeom>
            <a:avLst/>
            <a:gdLst>
              <a:gd name="T0" fmla="*/ 2147483647 w 57"/>
              <a:gd name="T1" fmla="*/ 2147483647 h 57"/>
              <a:gd name="T2" fmla="*/ 2147483647 w 57"/>
              <a:gd name="T3" fmla="*/ 0 h 57"/>
              <a:gd name="T4" fmla="*/ 2147483647 w 57"/>
              <a:gd name="T5" fmla="*/ 2147483647 h 57"/>
              <a:gd name="T6" fmla="*/ 0 w 57"/>
              <a:gd name="T7" fmla="*/ 2147483647 h 57"/>
              <a:gd name="T8" fmla="*/ 2147483647 w 57"/>
              <a:gd name="T9" fmla="*/ 2147483647 h 57"/>
              <a:gd name="T10" fmla="*/ 0 60000 65536"/>
              <a:gd name="T11" fmla="*/ 0 60000 65536"/>
              <a:gd name="T12" fmla="*/ 0 60000 65536"/>
              <a:gd name="T13" fmla="*/ 0 60000 65536"/>
              <a:gd name="T14" fmla="*/ 0 60000 65536"/>
              <a:gd name="T15" fmla="*/ 0 w 57"/>
              <a:gd name="T16" fmla="*/ 0 h 57"/>
              <a:gd name="T17" fmla="*/ 57 w 57"/>
              <a:gd name="T18" fmla="*/ 57 h 57"/>
            </a:gdLst>
            <a:ahLst/>
            <a:cxnLst>
              <a:cxn ang="T10">
                <a:pos x="T0" y="T1"/>
              </a:cxn>
              <a:cxn ang="T11">
                <a:pos x="T2" y="T3"/>
              </a:cxn>
              <a:cxn ang="T12">
                <a:pos x="T4" y="T5"/>
              </a:cxn>
              <a:cxn ang="T13">
                <a:pos x="T6" y="T7"/>
              </a:cxn>
              <a:cxn ang="T14">
                <a:pos x="T8" y="T9"/>
              </a:cxn>
            </a:cxnLst>
            <a:rect l="T15" t="T16" r="T17" b="T18"/>
            <a:pathLst>
              <a:path w="57" h="57">
                <a:moveTo>
                  <a:pt x="14" y="29"/>
                </a:moveTo>
                <a:lnTo>
                  <a:pt x="28" y="0"/>
                </a:lnTo>
                <a:lnTo>
                  <a:pt x="57" y="57"/>
                </a:lnTo>
                <a:lnTo>
                  <a:pt x="0" y="57"/>
                </a:lnTo>
                <a:lnTo>
                  <a:pt x="14" y="29"/>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03" name="Line 101"/>
          <p:cNvSpPr>
            <a:spLocks noChangeShapeType="1"/>
          </p:cNvSpPr>
          <p:nvPr/>
        </p:nvSpPr>
        <p:spPr bwMode="auto">
          <a:xfrm>
            <a:off x="5108575" y="4268800"/>
            <a:ext cx="517525" cy="382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4" name="Freeform 102"/>
          <p:cNvSpPr>
            <a:spLocks/>
          </p:cNvSpPr>
          <p:nvPr/>
        </p:nvSpPr>
        <p:spPr bwMode="auto">
          <a:xfrm>
            <a:off x="7110413" y="2738450"/>
            <a:ext cx="90487" cy="90487"/>
          </a:xfrm>
          <a:custGeom>
            <a:avLst/>
            <a:gdLst>
              <a:gd name="T0" fmla="*/ 2147483647 w 57"/>
              <a:gd name="T1" fmla="*/ 2147483647 h 57"/>
              <a:gd name="T2" fmla="*/ 0 w 57"/>
              <a:gd name="T3" fmla="*/ 0 h 57"/>
              <a:gd name="T4" fmla="*/ 2147483647 w 57"/>
              <a:gd name="T5" fmla="*/ 0 h 57"/>
              <a:gd name="T6" fmla="*/ 2147483647 w 57"/>
              <a:gd name="T7" fmla="*/ 2147483647 h 57"/>
              <a:gd name="T8" fmla="*/ 2147483647 w 57"/>
              <a:gd name="T9" fmla="*/ 2147483647 h 57"/>
              <a:gd name="T10" fmla="*/ 0 60000 65536"/>
              <a:gd name="T11" fmla="*/ 0 60000 65536"/>
              <a:gd name="T12" fmla="*/ 0 60000 65536"/>
              <a:gd name="T13" fmla="*/ 0 60000 65536"/>
              <a:gd name="T14" fmla="*/ 0 60000 65536"/>
              <a:gd name="T15" fmla="*/ 0 w 57"/>
              <a:gd name="T16" fmla="*/ 0 h 57"/>
              <a:gd name="T17" fmla="*/ 57 w 57"/>
              <a:gd name="T18" fmla="*/ 57 h 57"/>
            </a:gdLst>
            <a:ahLst/>
            <a:cxnLst>
              <a:cxn ang="T10">
                <a:pos x="T0" y="T1"/>
              </a:cxn>
              <a:cxn ang="T11">
                <a:pos x="T2" y="T3"/>
              </a:cxn>
              <a:cxn ang="T12">
                <a:pos x="T4" y="T5"/>
              </a:cxn>
              <a:cxn ang="T13">
                <a:pos x="T6" y="T7"/>
              </a:cxn>
              <a:cxn ang="T14">
                <a:pos x="T8" y="T9"/>
              </a:cxn>
            </a:cxnLst>
            <a:rect l="T15" t="T16" r="T17" b="T18"/>
            <a:pathLst>
              <a:path w="57" h="57">
                <a:moveTo>
                  <a:pt x="15" y="28"/>
                </a:moveTo>
                <a:lnTo>
                  <a:pt x="0" y="0"/>
                </a:lnTo>
                <a:lnTo>
                  <a:pt x="57" y="0"/>
                </a:lnTo>
                <a:lnTo>
                  <a:pt x="29" y="57"/>
                </a:lnTo>
                <a:lnTo>
                  <a:pt x="15"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05" name="Line 103"/>
          <p:cNvSpPr>
            <a:spLocks noChangeShapeType="1"/>
          </p:cNvSpPr>
          <p:nvPr/>
        </p:nvSpPr>
        <p:spPr bwMode="auto">
          <a:xfrm flipV="1">
            <a:off x="6165850" y="2782900"/>
            <a:ext cx="968375" cy="652462"/>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6" name="Freeform 104"/>
          <p:cNvSpPr>
            <a:spLocks/>
          </p:cNvSpPr>
          <p:nvPr/>
        </p:nvSpPr>
        <p:spPr bwMode="auto">
          <a:xfrm>
            <a:off x="7134225" y="3863987"/>
            <a:ext cx="88900" cy="88900"/>
          </a:xfrm>
          <a:custGeom>
            <a:avLst/>
            <a:gdLst>
              <a:gd name="T0" fmla="*/ 0 w 56"/>
              <a:gd name="T1" fmla="*/ 2147483647 h 56"/>
              <a:gd name="T2" fmla="*/ 2147483647 w 56"/>
              <a:gd name="T3" fmla="*/ 0 h 56"/>
              <a:gd name="T4" fmla="*/ 2147483647 w 56"/>
              <a:gd name="T5" fmla="*/ 2147483647 h 56"/>
              <a:gd name="T6" fmla="*/ 0 w 56"/>
              <a:gd name="T7" fmla="*/ 2147483647 h 56"/>
              <a:gd name="T8" fmla="*/ 0 w 56"/>
              <a:gd name="T9" fmla="*/ 2147483647 h 56"/>
              <a:gd name="T10" fmla="*/ 0 60000 65536"/>
              <a:gd name="T11" fmla="*/ 0 60000 65536"/>
              <a:gd name="T12" fmla="*/ 0 60000 65536"/>
              <a:gd name="T13" fmla="*/ 0 60000 65536"/>
              <a:gd name="T14" fmla="*/ 0 60000 65536"/>
              <a:gd name="T15" fmla="*/ 0 w 56"/>
              <a:gd name="T16" fmla="*/ 0 h 56"/>
              <a:gd name="T17" fmla="*/ 56 w 56"/>
              <a:gd name="T18" fmla="*/ 56 h 56"/>
            </a:gdLst>
            <a:ahLst/>
            <a:cxnLst>
              <a:cxn ang="T10">
                <a:pos x="T0" y="T1"/>
              </a:cxn>
              <a:cxn ang="T11">
                <a:pos x="T2" y="T3"/>
              </a:cxn>
              <a:cxn ang="T12">
                <a:pos x="T4" y="T5"/>
              </a:cxn>
              <a:cxn ang="T13">
                <a:pos x="T6" y="T7"/>
              </a:cxn>
              <a:cxn ang="T14">
                <a:pos x="T8" y="T9"/>
              </a:cxn>
            </a:cxnLst>
            <a:rect l="T15" t="T16" r="T17" b="T18"/>
            <a:pathLst>
              <a:path w="56" h="56">
                <a:moveTo>
                  <a:pt x="0" y="28"/>
                </a:moveTo>
                <a:lnTo>
                  <a:pt x="14" y="0"/>
                </a:lnTo>
                <a:lnTo>
                  <a:pt x="56" y="28"/>
                </a:lnTo>
                <a:lnTo>
                  <a:pt x="0" y="56"/>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07" name="Line 105"/>
          <p:cNvSpPr>
            <a:spLocks noChangeShapeType="1"/>
          </p:cNvSpPr>
          <p:nvPr/>
        </p:nvSpPr>
        <p:spPr bwMode="auto">
          <a:xfrm>
            <a:off x="6165850" y="3729050"/>
            <a:ext cx="968375" cy="1793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8" name="Freeform 106"/>
          <p:cNvSpPr>
            <a:spLocks/>
          </p:cNvSpPr>
          <p:nvPr/>
        </p:nvSpPr>
        <p:spPr bwMode="auto">
          <a:xfrm>
            <a:off x="7156450" y="4381512"/>
            <a:ext cx="90488" cy="88900"/>
          </a:xfrm>
          <a:custGeom>
            <a:avLst/>
            <a:gdLst>
              <a:gd name="T0" fmla="*/ 0 w 57"/>
              <a:gd name="T1" fmla="*/ 2147483647 h 56"/>
              <a:gd name="T2" fmla="*/ 0 w 57"/>
              <a:gd name="T3" fmla="*/ 0 h 56"/>
              <a:gd name="T4" fmla="*/ 2147483647 w 57"/>
              <a:gd name="T5" fmla="*/ 2147483647 h 56"/>
              <a:gd name="T6" fmla="*/ 2147483647 w 57"/>
              <a:gd name="T7" fmla="*/ 2147483647 h 56"/>
              <a:gd name="T8" fmla="*/ 0 w 57"/>
              <a:gd name="T9" fmla="*/ 2147483647 h 56"/>
              <a:gd name="T10" fmla="*/ 0 60000 65536"/>
              <a:gd name="T11" fmla="*/ 0 60000 65536"/>
              <a:gd name="T12" fmla="*/ 0 60000 65536"/>
              <a:gd name="T13" fmla="*/ 0 60000 65536"/>
              <a:gd name="T14" fmla="*/ 0 60000 65536"/>
              <a:gd name="T15" fmla="*/ 0 w 57"/>
              <a:gd name="T16" fmla="*/ 0 h 56"/>
              <a:gd name="T17" fmla="*/ 57 w 57"/>
              <a:gd name="T18" fmla="*/ 56 h 56"/>
            </a:gdLst>
            <a:ahLst/>
            <a:cxnLst>
              <a:cxn ang="T10">
                <a:pos x="T0" y="T1"/>
              </a:cxn>
              <a:cxn ang="T11">
                <a:pos x="T2" y="T3"/>
              </a:cxn>
              <a:cxn ang="T12">
                <a:pos x="T4" y="T5"/>
              </a:cxn>
              <a:cxn ang="T13">
                <a:pos x="T6" y="T7"/>
              </a:cxn>
              <a:cxn ang="T14">
                <a:pos x="T8" y="T9"/>
              </a:cxn>
            </a:cxnLst>
            <a:rect l="T15" t="T16" r="T17" b="T18"/>
            <a:pathLst>
              <a:path w="57" h="56">
                <a:moveTo>
                  <a:pt x="0" y="28"/>
                </a:moveTo>
                <a:lnTo>
                  <a:pt x="0" y="0"/>
                </a:lnTo>
                <a:lnTo>
                  <a:pt x="57" y="14"/>
                </a:lnTo>
                <a:lnTo>
                  <a:pt x="14" y="56"/>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09" name="Line 107"/>
          <p:cNvSpPr>
            <a:spLocks noChangeShapeType="1"/>
          </p:cNvSpPr>
          <p:nvPr/>
        </p:nvSpPr>
        <p:spPr bwMode="auto">
          <a:xfrm flipV="1">
            <a:off x="6188075" y="4425962"/>
            <a:ext cx="968375" cy="13493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0" name="Freeform 108"/>
          <p:cNvSpPr>
            <a:spLocks/>
          </p:cNvSpPr>
          <p:nvPr/>
        </p:nvSpPr>
        <p:spPr bwMode="auto">
          <a:xfrm>
            <a:off x="7156450" y="5573725"/>
            <a:ext cx="90488" cy="90487"/>
          </a:xfrm>
          <a:custGeom>
            <a:avLst/>
            <a:gdLst>
              <a:gd name="T0" fmla="*/ 2147483647 w 57"/>
              <a:gd name="T1" fmla="*/ 2147483647 h 57"/>
              <a:gd name="T2" fmla="*/ 2147483647 w 57"/>
              <a:gd name="T3" fmla="*/ 0 h 57"/>
              <a:gd name="T4" fmla="*/ 2147483647 w 57"/>
              <a:gd name="T5" fmla="*/ 2147483647 h 57"/>
              <a:gd name="T6" fmla="*/ 0 w 57"/>
              <a:gd name="T7" fmla="*/ 2147483647 h 57"/>
              <a:gd name="T8" fmla="*/ 2147483647 w 57"/>
              <a:gd name="T9" fmla="*/ 2147483647 h 57"/>
              <a:gd name="T10" fmla="*/ 0 60000 65536"/>
              <a:gd name="T11" fmla="*/ 0 60000 65536"/>
              <a:gd name="T12" fmla="*/ 0 60000 65536"/>
              <a:gd name="T13" fmla="*/ 0 60000 65536"/>
              <a:gd name="T14" fmla="*/ 0 60000 65536"/>
              <a:gd name="T15" fmla="*/ 0 w 57"/>
              <a:gd name="T16" fmla="*/ 0 h 57"/>
              <a:gd name="T17" fmla="*/ 57 w 57"/>
              <a:gd name="T18" fmla="*/ 57 h 57"/>
            </a:gdLst>
            <a:ahLst/>
            <a:cxnLst>
              <a:cxn ang="T10">
                <a:pos x="T0" y="T1"/>
              </a:cxn>
              <a:cxn ang="T11">
                <a:pos x="T2" y="T3"/>
              </a:cxn>
              <a:cxn ang="T12">
                <a:pos x="T4" y="T5"/>
              </a:cxn>
              <a:cxn ang="T13">
                <a:pos x="T6" y="T7"/>
              </a:cxn>
              <a:cxn ang="T14">
                <a:pos x="T8" y="T9"/>
              </a:cxn>
            </a:cxnLst>
            <a:rect l="T15" t="T16" r="T17" b="T18"/>
            <a:pathLst>
              <a:path w="57" h="57">
                <a:moveTo>
                  <a:pt x="14" y="28"/>
                </a:moveTo>
                <a:lnTo>
                  <a:pt x="28" y="0"/>
                </a:lnTo>
                <a:lnTo>
                  <a:pt x="57" y="57"/>
                </a:lnTo>
                <a:lnTo>
                  <a:pt x="0" y="57"/>
                </a:lnTo>
                <a:lnTo>
                  <a:pt x="14"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11" name="Line 109"/>
          <p:cNvSpPr>
            <a:spLocks noChangeShapeType="1"/>
          </p:cNvSpPr>
          <p:nvPr/>
        </p:nvSpPr>
        <p:spPr bwMode="auto">
          <a:xfrm>
            <a:off x="6211888" y="4853000"/>
            <a:ext cx="944562" cy="765175"/>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2" name="Freeform 110"/>
          <p:cNvSpPr>
            <a:spLocks/>
          </p:cNvSpPr>
          <p:nvPr/>
        </p:nvSpPr>
        <p:spPr bwMode="auto">
          <a:xfrm>
            <a:off x="6548438" y="3503625"/>
            <a:ext cx="90487" cy="112712"/>
          </a:xfrm>
          <a:custGeom>
            <a:avLst/>
            <a:gdLst>
              <a:gd name="T0" fmla="*/ 0 w 57"/>
              <a:gd name="T1" fmla="*/ 2147483647 h 71"/>
              <a:gd name="T2" fmla="*/ 0 w 57"/>
              <a:gd name="T3" fmla="*/ 0 h 71"/>
              <a:gd name="T4" fmla="*/ 2147483647 w 57"/>
              <a:gd name="T5" fmla="*/ 2147483647 h 71"/>
              <a:gd name="T6" fmla="*/ 0 w 57"/>
              <a:gd name="T7" fmla="*/ 2147483647 h 71"/>
              <a:gd name="T8" fmla="*/ 0 w 57"/>
              <a:gd name="T9" fmla="*/ 2147483647 h 71"/>
              <a:gd name="T10" fmla="*/ 0 60000 65536"/>
              <a:gd name="T11" fmla="*/ 0 60000 65536"/>
              <a:gd name="T12" fmla="*/ 0 60000 65536"/>
              <a:gd name="T13" fmla="*/ 0 60000 65536"/>
              <a:gd name="T14" fmla="*/ 0 60000 65536"/>
              <a:gd name="T15" fmla="*/ 0 w 57"/>
              <a:gd name="T16" fmla="*/ 0 h 71"/>
              <a:gd name="T17" fmla="*/ 57 w 57"/>
              <a:gd name="T18" fmla="*/ 71 h 71"/>
            </a:gdLst>
            <a:ahLst/>
            <a:cxnLst>
              <a:cxn ang="T10">
                <a:pos x="T0" y="T1"/>
              </a:cxn>
              <a:cxn ang="T11">
                <a:pos x="T2" y="T3"/>
              </a:cxn>
              <a:cxn ang="T12">
                <a:pos x="T4" y="T5"/>
              </a:cxn>
              <a:cxn ang="T13">
                <a:pos x="T6" y="T7"/>
              </a:cxn>
              <a:cxn ang="T14">
                <a:pos x="T8" y="T9"/>
              </a:cxn>
            </a:cxnLst>
            <a:rect l="T15" t="T16" r="T17" b="T18"/>
            <a:pathLst>
              <a:path w="57" h="71">
                <a:moveTo>
                  <a:pt x="0" y="28"/>
                </a:moveTo>
                <a:lnTo>
                  <a:pt x="0" y="0"/>
                </a:lnTo>
                <a:lnTo>
                  <a:pt x="57" y="28"/>
                </a:lnTo>
                <a:lnTo>
                  <a:pt x="0" y="71"/>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13" name="Line 111"/>
          <p:cNvSpPr>
            <a:spLocks noChangeShapeType="1"/>
          </p:cNvSpPr>
          <p:nvPr/>
        </p:nvSpPr>
        <p:spPr bwMode="auto">
          <a:xfrm>
            <a:off x="6165850" y="3548075"/>
            <a:ext cx="382588" cy="1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4" name="Freeform 112"/>
          <p:cNvSpPr>
            <a:spLocks/>
          </p:cNvSpPr>
          <p:nvPr/>
        </p:nvSpPr>
        <p:spPr bwMode="auto">
          <a:xfrm>
            <a:off x="6548438" y="4673612"/>
            <a:ext cx="90487" cy="90488"/>
          </a:xfrm>
          <a:custGeom>
            <a:avLst/>
            <a:gdLst>
              <a:gd name="T0" fmla="*/ 0 w 57"/>
              <a:gd name="T1" fmla="*/ 2147483647 h 57"/>
              <a:gd name="T2" fmla="*/ 0 w 57"/>
              <a:gd name="T3" fmla="*/ 0 h 57"/>
              <a:gd name="T4" fmla="*/ 2147483647 w 57"/>
              <a:gd name="T5" fmla="*/ 2147483647 h 57"/>
              <a:gd name="T6" fmla="*/ 0 w 57"/>
              <a:gd name="T7" fmla="*/ 2147483647 h 57"/>
              <a:gd name="T8" fmla="*/ 0 w 57"/>
              <a:gd name="T9" fmla="*/ 2147483647 h 57"/>
              <a:gd name="T10" fmla="*/ 0 60000 65536"/>
              <a:gd name="T11" fmla="*/ 0 60000 65536"/>
              <a:gd name="T12" fmla="*/ 0 60000 65536"/>
              <a:gd name="T13" fmla="*/ 0 60000 65536"/>
              <a:gd name="T14" fmla="*/ 0 60000 65536"/>
              <a:gd name="T15" fmla="*/ 0 w 57"/>
              <a:gd name="T16" fmla="*/ 0 h 57"/>
              <a:gd name="T17" fmla="*/ 57 w 57"/>
              <a:gd name="T18" fmla="*/ 57 h 57"/>
            </a:gdLst>
            <a:ahLst/>
            <a:cxnLst>
              <a:cxn ang="T10">
                <a:pos x="T0" y="T1"/>
              </a:cxn>
              <a:cxn ang="T11">
                <a:pos x="T2" y="T3"/>
              </a:cxn>
              <a:cxn ang="T12">
                <a:pos x="T4" y="T5"/>
              </a:cxn>
              <a:cxn ang="T13">
                <a:pos x="T6" y="T7"/>
              </a:cxn>
              <a:cxn ang="T14">
                <a:pos x="T8" y="T9"/>
              </a:cxn>
            </a:cxnLst>
            <a:rect l="T15" t="T16" r="T17" b="T18"/>
            <a:pathLst>
              <a:path w="57" h="57">
                <a:moveTo>
                  <a:pt x="0" y="28"/>
                </a:moveTo>
                <a:lnTo>
                  <a:pt x="0" y="0"/>
                </a:lnTo>
                <a:lnTo>
                  <a:pt x="57" y="28"/>
                </a:lnTo>
                <a:lnTo>
                  <a:pt x="0" y="57"/>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15" name="Line 113"/>
          <p:cNvSpPr>
            <a:spLocks noChangeShapeType="1"/>
          </p:cNvSpPr>
          <p:nvPr/>
        </p:nvSpPr>
        <p:spPr bwMode="auto">
          <a:xfrm>
            <a:off x="6165850" y="4718062"/>
            <a:ext cx="382588"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6" name="Rectangle 114"/>
          <p:cNvSpPr>
            <a:spLocks noChangeArrowheads="1"/>
          </p:cNvSpPr>
          <p:nvPr/>
        </p:nvSpPr>
        <p:spPr bwMode="auto">
          <a:xfrm>
            <a:off x="5057775" y="4019562"/>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17" name="Rectangle 115"/>
          <p:cNvSpPr>
            <a:spLocks noChangeArrowheads="1"/>
          </p:cNvSpPr>
          <p:nvPr/>
        </p:nvSpPr>
        <p:spPr bwMode="auto">
          <a:xfrm>
            <a:off x="7308850" y="3776675"/>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18" name="Rectangle 116"/>
          <p:cNvSpPr>
            <a:spLocks noChangeArrowheads="1"/>
          </p:cNvSpPr>
          <p:nvPr/>
        </p:nvSpPr>
        <p:spPr bwMode="auto">
          <a:xfrm>
            <a:off x="7456488" y="3908437"/>
            <a:ext cx="1682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119" name="Rectangle 117"/>
          <p:cNvSpPr>
            <a:spLocks noChangeArrowheads="1"/>
          </p:cNvSpPr>
          <p:nvPr/>
        </p:nvSpPr>
        <p:spPr bwMode="auto">
          <a:xfrm>
            <a:off x="7353300" y="4302137"/>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20" name="Rectangle 118"/>
          <p:cNvSpPr>
            <a:spLocks noChangeArrowheads="1"/>
          </p:cNvSpPr>
          <p:nvPr/>
        </p:nvSpPr>
        <p:spPr bwMode="auto">
          <a:xfrm>
            <a:off x="7466013" y="4451362"/>
            <a:ext cx="1682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121" name="Rectangle 119"/>
          <p:cNvSpPr>
            <a:spLocks noChangeArrowheads="1"/>
          </p:cNvSpPr>
          <p:nvPr/>
        </p:nvSpPr>
        <p:spPr bwMode="auto">
          <a:xfrm>
            <a:off x="7337425" y="5584837"/>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22" name="Rectangle 120"/>
          <p:cNvSpPr>
            <a:spLocks noChangeArrowheads="1"/>
          </p:cNvSpPr>
          <p:nvPr/>
        </p:nvSpPr>
        <p:spPr bwMode="auto">
          <a:xfrm>
            <a:off x="7450138" y="5734062"/>
            <a:ext cx="1682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200">
                <a:solidFill>
                  <a:srgbClr val="000000"/>
                </a:solidFill>
                <a:latin typeface="Arial" panose="020B0604020202020204" pitchFamily="34" charset="0"/>
                <a:ea typeface="PMingLiU" panose="02020500000000000000" pitchFamily="18" charset="-120"/>
              </a:rPr>
              <a:t>22</a:t>
            </a:r>
            <a:endParaRPr lang="en-GB" altLang="zh-TW">
              <a:latin typeface="Times" panose="02020603050405020304" pitchFamily="18" charset="0"/>
              <a:ea typeface="PMingLiU" panose="02020500000000000000" pitchFamily="18" charset="-120"/>
            </a:endParaRPr>
          </a:p>
        </p:txBody>
      </p:sp>
      <p:sp>
        <p:nvSpPr>
          <p:cNvPr id="123" name="Freeform 121"/>
          <p:cNvSpPr>
            <a:spLocks/>
          </p:cNvSpPr>
          <p:nvPr/>
        </p:nvSpPr>
        <p:spPr bwMode="auto">
          <a:xfrm>
            <a:off x="8034338" y="2670187"/>
            <a:ext cx="88900" cy="112713"/>
          </a:xfrm>
          <a:custGeom>
            <a:avLst/>
            <a:gdLst>
              <a:gd name="T0" fmla="*/ 0 w 56"/>
              <a:gd name="T1" fmla="*/ 2147483647 h 71"/>
              <a:gd name="T2" fmla="*/ 0 w 56"/>
              <a:gd name="T3" fmla="*/ 0 h 71"/>
              <a:gd name="T4" fmla="*/ 2147483647 w 56"/>
              <a:gd name="T5" fmla="*/ 2147483647 h 71"/>
              <a:gd name="T6" fmla="*/ 0 w 56"/>
              <a:gd name="T7" fmla="*/ 2147483647 h 71"/>
              <a:gd name="T8" fmla="*/ 0 w 56"/>
              <a:gd name="T9" fmla="*/ 2147483647 h 71"/>
              <a:gd name="T10" fmla="*/ 0 60000 65536"/>
              <a:gd name="T11" fmla="*/ 0 60000 65536"/>
              <a:gd name="T12" fmla="*/ 0 60000 65536"/>
              <a:gd name="T13" fmla="*/ 0 60000 65536"/>
              <a:gd name="T14" fmla="*/ 0 60000 65536"/>
              <a:gd name="T15" fmla="*/ 0 w 56"/>
              <a:gd name="T16" fmla="*/ 0 h 71"/>
              <a:gd name="T17" fmla="*/ 56 w 56"/>
              <a:gd name="T18" fmla="*/ 71 h 71"/>
            </a:gdLst>
            <a:ahLst/>
            <a:cxnLst>
              <a:cxn ang="T10">
                <a:pos x="T0" y="T1"/>
              </a:cxn>
              <a:cxn ang="T11">
                <a:pos x="T2" y="T3"/>
              </a:cxn>
              <a:cxn ang="T12">
                <a:pos x="T4" y="T5"/>
              </a:cxn>
              <a:cxn ang="T13">
                <a:pos x="T6" y="T7"/>
              </a:cxn>
              <a:cxn ang="T14">
                <a:pos x="T8" y="T9"/>
              </a:cxn>
            </a:cxnLst>
            <a:rect l="T15" t="T16" r="T17" b="T18"/>
            <a:pathLst>
              <a:path w="56" h="71">
                <a:moveTo>
                  <a:pt x="0" y="29"/>
                </a:moveTo>
                <a:lnTo>
                  <a:pt x="0" y="0"/>
                </a:lnTo>
                <a:lnTo>
                  <a:pt x="56" y="29"/>
                </a:lnTo>
                <a:lnTo>
                  <a:pt x="0" y="71"/>
                </a:lnTo>
                <a:lnTo>
                  <a:pt x="0" y="29"/>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24" name="Line 122"/>
          <p:cNvSpPr>
            <a:spLocks noChangeShapeType="1"/>
          </p:cNvSpPr>
          <p:nvPr/>
        </p:nvSpPr>
        <p:spPr bwMode="auto">
          <a:xfrm>
            <a:off x="7718425" y="2716225"/>
            <a:ext cx="315913" cy="1587"/>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5" name="Freeform 123"/>
          <p:cNvSpPr>
            <a:spLocks/>
          </p:cNvSpPr>
          <p:nvPr/>
        </p:nvSpPr>
        <p:spPr bwMode="auto">
          <a:xfrm>
            <a:off x="8034338" y="3908437"/>
            <a:ext cx="88900" cy="90488"/>
          </a:xfrm>
          <a:custGeom>
            <a:avLst/>
            <a:gdLst>
              <a:gd name="T0" fmla="*/ 0 w 56"/>
              <a:gd name="T1" fmla="*/ 2147483647 h 57"/>
              <a:gd name="T2" fmla="*/ 0 w 56"/>
              <a:gd name="T3" fmla="*/ 0 h 57"/>
              <a:gd name="T4" fmla="*/ 2147483647 w 56"/>
              <a:gd name="T5" fmla="*/ 2147483647 h 57"/>
              <a:gd name="T6" fmla="*/ 0 w 56"/>
              <a:gd name="T7" fmla="*/ 2147483647 h 57"/>
              <a:gd name="T8" fmla="*/ 0 w 56"/>
              <a:gd name="T9" fmla="*/ 2147483647 h 57"/>
              <a:gd name="T10" fmla="*/ 0 60000 65536"/>
              <a:gd name="T11" fmla="*/ 0 60000 65536"/>
              <a:gd name="T12" fmla="*/ 0 60000 65536"/>
              <a:gd name="T13" fmla="*/ 0 60000 65536"/>
              <a:gd name="T14" fmla="*/ 0 60000 65536"/>
              <a:gd name="T15" fmla="*/ 0 w 56"/>
              <a:gd name="T16" fmla="*/ 0 h 57"/>
              <a:gd name="T17" fmla="*/ 56 w 56"/>
              <a:gd name="T18" fmla="*/ 57 h 57"/>
            </a:gdLst>
            <a:ahLst/>
            <a:cxnLst>
              <a:cxn ang="T10">
                <a:pos x="T0" y="T1"/>
              </a:cxn>
              <a:cxn ang="T11">
                <a:pos x="T2" y="T3"/>
              </a:cxn>
              <a:cxn ang="T12">
                <a:pos x="T4" y="T5"/>
              </a:cxn>
              <a:cxn ang="T13">
                <a:pos x="T6" y="T7"/>
              </a:cxn>
              <a:cxn ang="T14">
                <a:pos x="T8" y="T9"/>
              </a:cxn>
            </a:cxnLst>
            <a:rect l="T15" t="T16" r="T17" b="T18"/>
            <a:pathLst>
              <a:path w="56" h="57">
                <a:moveTo>
                  <a:pt x="0" y="28"/>
                </a:moveTo>
                <a:lnTo>
                  <a:pt x="0" y="0"/>
                </a:lnTo>
                <a:lnTo>
                  <a:pt x="56" y="28"/>
                </a:lnTo>
                <a:lnTo>
                  <a:pt x="0" y="57"/>
                </a:lnTo>
                <a:lnTo>
                  <a:pt x="0" y="28"/>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26" name="Line 124"/>
          <p:cNvSpPr>
            <a:spLocks noChangeShapeType="1"/>
          </p:cNvSpPr>
          <p:nvPr/>
        </p:nvSpPr>
        <p:spPr bwMode="auto">
          <a:xfrm>
            <a:off x="7718425" y="3952887"/>
            <a:ext cx="292100"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7" name="Freeform 125"/>
          <p:cNvSpPr>
            <a:spLocks/>
          </p:cNvSpPr>
          <p:nvPr/>
        </p:nvSpPr>
        <p:spPr bwMode="auto">
          <a:xfrm>
            <a:off x="8034338" y="4357700"/>
            <a:ext cx="88900" cy="90487"/>
          </a:xfrm>
          <a:custGeom>
            <a:avLst/>
            <a:gdLst>
              <a:gd name="T0" fmla="*/ 0 w 56"/>
              <a:gd name="T1" fmla="*/ 2147483647 h 57"/>
              <a:gd name="T2" fmla="*/ 0 w 56"/>
              <a:gd name="T3" fmla="*/ 0 h 57"/>
              <a:gd name="T4" fmla="*/ 2147483647 w 56"/>
              <a:gd name="T5" fmla="*/ 2147483647 h 57"/>
              <a:gd name="T6" fmla="*/ 0 w 56"/>
              <a:gd name="T7" fmla="*/ 2147483647 h 57"/>
              <a:gd name="T8" fmla="*/ 0 w 56"/>
              <a:gd name="T9" fmla="*/ 2147483647 h 57"/>
              <a:gd name="T10" fmla="*/ 0 60000 65536"/>
              <a:gd name="T11" fmla="*/ 0 60000 65536"/>
              <a:gd name="T12" fmla="*/ 0 60000 65536"/>
              <a:gd name="T13" fmla="*/ 0 60000 65536"/>
              <a:gd name="T14" fmla="*/ 0 60000 65536"/>
              <a:gd name="T15" fmla="*/ 0 w 56"/>
              <a:gd name="T16" fmla="*/ 0 h 57"/>
              <a:gd name="T17" fmla="*/ 56 w 56"/>
              <a:gd name="T18" fmla="*/ 57 h 57"/>
            </a:gdLst>
            <a:ahLst/>
            <a:cxnLst>
              <a:cxn ang="T10">
                <a:pos x="T0" y="T1"/>
              </a:cxn>
              <a:cxn ang="T11">
                <a:pos x="T2" y="T3"/>
              </a:cxn>
              <a:cxn ang="T12">
                <a:pos x="T4" y="T5"/>
              </a:cxn>
              <a:cxn ang="T13">
                <a:pos x="T6" y="T7"/>
              </a:cxn>
              <a:cxn ang="T14">
                <a:pos x="T8" y="T9"/>
              </a:cxn>
            </a:cxnLst>
            <a:rect l="T15" t="T16" r="T17" b="T18"/>
            <a:pathLst>
              <a:path w="56" h="57">
                <a:moveTo>
                  <a:pt x="0" y="29"/>
                </a:moveTo>
                <a:lnTo>
                  <a:pt x="0" y="0"/>
                </a:lnTo>
                <a:lnTo>
                  <a:pt x="56" y="29"/>
                </a:lnTo>
                <a:lnTo>
                  <a:pt x="0" y="57"/>
                </a:lnTo>
                <a:lnTo>
                  <a:pt x="0" y="29"/>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28" name="Line 126"/>
          <p:cNvSpPr>
            <a:spLocks noChangeShapeType="1"/>
          </p:cNvSpPr>
          <p:nvPr/>
        </p:nvSpPr>
        <p:spPr bwMode="auto">
          <a:xfrm>
            <a:off x="7696200" y="4403737"/>
            <a:ext cx="338138"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9" name="Freeform 127"/>
          <p:cNvSpPr>
            <a:spLocks/>
          </p:cNvSpPr>
          <p:nvPr/>
        </p:nvSpPr>
        <p:spPr bwMode="auto">
          <a:xfrm>
            <a:off x="8034338" y="5618175"/>
            <a:ext cx="88900" cy="112712"/>
          </a:xfrm>
          <a:custGeom>
            <a:avLst/>
            <a:gdLst>
              <a:gd name="T0" fmla="*/ 0 w 56"/>
              <a:gd name="T1" fmla="*/ 2147483647 h 71"/>
              <a:gd name="T2" fmla="*/ 0 w 56"/>
              <a:gd name="T3" fmla="*/ 0 h 71"/>
              <a:gd name="T4" fmla="*/ 2147483647 w 56"/>
              <a:gd name="T5" fmla="*/ 2147483647 h 71"/>
              <a:gd name="T6" fmla="*/ 0 w 56"/>
              <a:gd name="T7" fmla="*/ 2147483647 h 71"/>
              <a:gd name="T8" fmla="*/ 0 w 56"/>
              <a:gd name="T9" fmla="*/ 2147483647 h 71"/>
              <a:gd name="T10" fmla="*/ 0 60000 65536"/>
              <a:gd name="T11" fmla="*/ 0 60000 65536"/>
              <a:gd name="T12" fmla="*/ 0 60000 65536"/>
              <a:gd name="T13" fmla="*/ 0 60000 65536"/>
              <a:gd name="T14" fmla="*/ 0 60000 65536"/>
              <a:gd name="T15" fmla="*/ 0 w 56"/>
              <a:gd name="T16" fmla="*/ 0 h 71"/>
              <a:gd name="T17" fmla="*/ 56 w 56"/>
              <a:gd name="T18" fmla="*/ 71 h 71"/>
            </a:gdLst>
            <a:ahLst/>
            <a:cxnLst>
              <a:cxn ang="T10">
                <a:pos x="T0" y="T1"/>
              </a:cxn>
              <a:cxn ang="T11">
                <a:pos x="T2" y="T3"/>
              </a:cxn>
              <a:cxn ang="T12">
                <a:pos x="T4" y="T5"/>
              </a:cxn>
              <a:cxn ang="T13">
                <a:pos x="T6" y="T7"/>
              </a:cxn>
              <a:cxn ang="T14">
                <a:pos x="T8" y="T9"/>
              </a:cxn>
            </a:cxnLst>
            <a:rect l="T15" t="T16" r="T17" b="T18"/>
            <a:pathLst>
              <a:path w="56" h="71">
                <a:moveTo>
                  <a:pt x="0" y="43"/>
                </a:moveTo>
                <a:lnTo>
                  <a:pt x="0" y="0"/>
                </a:lnTo>
                <a:lnTo>
                  <a:pt x="56" y="43"/>
                </a:lnTo>
                <a:lnTo>
                  <a:pt x="0" y="71"/>
                </a:lnTo>
                <a:lnTo>
                  <a:pt x="0" y="43"/>
                </a:lnTo>
                <a:close/>
              </a:path>
            </a:pathLst>
          </a:custGeom>
          <a:solidFill>
            <a:srgbClr val="000000"/>
          </a:solidFill>
          <a:ln w="33338">
            <a:solidFill>
              <a:srgbClr val="000000"/>
            </a:solidFill>
            <a:prstDash val="solid"/>
            <a:round/>
            <a:headEnd/>
            <a:tailEnd/>
          </a:ln>
        </p:spPr>
        <p:txBody>
          <a:bodyPr/>
          <a:lstStyle/>
          <a:p>
            <a:endParaRPr lang="zh-CN" altLang="en-US"/>
          </a:p>
        </p:txBody>
      </p:sp>
      <p:sp>
        <p:nvSpPr>
          <p:cNvPr id="130" name="Line 128"/>
          <p:cNvSpPr>
            <a:spLocks noChangeShapeType="1"/>
          </p:cNvSpPr>
          <p:nvPr/>
        </p:nvSpPr>
        <p:spPr bwMode="auto">
          <a:xfrm>
            <a:off x="7718425" y="5686437"/>
            <a:ext cx="315913"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1" name="Rectangle 129"/>
          <p:cNvSpPr>
            <a:spLocks noChangeArrowheads="1"/>
          </p:cNvSpPr>
          <p:nvPr/>
        </p:nvSpPr>
        <p:spPr bwMode="auto">
          <a:xfrm>
            <a:off x="487363" y="1722450"/>
            <a:ext cx="2097087"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dirty="0">
                <a:solidFill>
                  <a:srgbClr val="000000"/>
                </a:solidFill>
                <a:latin typeface="Times" panose="02020603050405020304" pitchFamily="18" charset="0"/>
                <a:ea typeface="PMingLiU" panose="02020500000000000000" pitchFamily="18" charset="-120"/>
              </a:rPr>
              <a:t>(a) Flat transaction</a:t>
            </a:r>
          </a:p>
        </p:txBody>
      </p:sp>
      <p:sp>
        <p:nvSpPr>
          <p:cNvPr id="132" name="Rectangle 130"/>
          <p:cNvSpPr>
            <a:spLocks noChangeArrowheads="1"/>
          </p:cNvSpPr>
          <p:nvPr/>
        </p:nvSpPr>
        <p:spPr bwMode="auto">
          <a:xfrm>
            <a:off x="4619625" y="1722450"/>
            <a:ext cx="25209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dirty="0">
                <a:solidFill>
                  <a:srgbClr val="000000"/>
                </a:solidFill>
                <a:latin typeface="Times" panose="02020603050405020304" pitchFamily="18" charset="0"/>
                <a:ea typeface="PMingLiU" panose="02020500000000000000" pitchFamily="18" charset="-120"/>
              </a:rPr>
              <a:t>(b) Nested transactions</a:t>
            </a:r>
          </a:p>
        </p:txBody>
      </p:sp>
      <p:sp>
        <p:nvSpPr>
          <p:cNvPr id="133" name="Rectangle 131"/>
          <p:cNvSpPr>
            <a:spLocks noChangeArrowheads="1"/>
          </p:cNvSpPr>
          <p:nvPr/>
        </p:nvSpPr>
        <p:spPr bwMode="auto">
          <a:xfrm>
            <a:off x="1293813" y="3619512"/>
            <a:ext cx="339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i="1">
                <a:latin typeface="Arial" panose="020B0604020202020204" pitchFamily="34" charset="0"/>
                <a:ea typeface="PMingLiU" panose="02020500000000000000" pitchFamily="18" charset="-120"/>
              </a:rPr>
              <a:t>T</a:t>
            </a:r>
            <a:endParaRPr lang="en-GB" altLang="zh-TW" sz="2000" i="1">
              <a:latin typeface="Times" panose="02020603050405020304" pitchFamily="18" charset="0"/>
              <a:ea typeface="PMingLiU" panose="02020500000000000000" pitchFamily="18" charset="-120"/>
            </a:endParaRPr>
          </a:p>
        </p:txBody>
      </p:sp>
      <p:sp>
        <p:nvSpPr>
          <p:cNvPr id="134" name="Line 132"/>
          <p:cNvSpPr>
            <a:spLocks noChangeShapeType="1"/>
          </p:cNvSpPr>
          <p:nvPr/>
        </p:nvSpPr>
        <p:spPr bwMode="auto">
          <a:xfrm flipV="1">
            <a:off x="2097088" y="2847987"/>
            <a:ext cx="1055687" cy="1211263"/>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5" name="Line 133"/>
          <p:cNvSpPr>
            <a:spLocks noChangeShapeType="1"/>
          </p:cNvSpPr>
          <p:nvPr/>
        </p:nvSpPr>
        <p:spPr bwMode="auto">
          <a:xfrm>
            <a:off x="2097088" y="4216412"/>
            <a:ext cx="1033462" cy="1588"/>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6" name="Rectangle 134"/>
          <p:cNvSpPr>
            <a:spLocks noChangeArrowheads="1"/>
          </p:cNvSpPr>
          <p:nvPr/>
        </p:nvSpPr>
        <p:spPr bwMode="auto">
          <a:xfrm>
            <a:off x="1871663" y="4044962"/>
            <a:ext cx="465137" cy="376238"/>
          </a:xfrm>
          <a:prstGeom prst="rect">
            <a:avLst/>
          </a:prstGeom>
          <a:solidFill>
            <a:schemeClr val="bg1"/>
          </a:solidFill>
          <a:ln w="28575">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7" name="Rectangle 135"/>
          <p:cNvSpPr>
            <a:spLocks noChangeArrowheads="1"/>
          </p:cNvSpPr>
          <p:nvPr/>
        </p:nvSpPr>
        <p:spPr bwMode="auto">
          <a:xfrm>
            <a:off x="2025650" y="4140212"/>
            <a:ext cx="115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38" name="Line 136"/>
          <p:cNvSpPr>
            <a:spLocks noChangeShapeType="1"/>
          </p:cNvSpPr>
          <p:nvPr/>
        </p:nvSpPr>
        <p:spPr bwMode="auto">
          <a:xfrm>
            <a:off x="2097088" y="4395800"/>
            <a:ext cx="1055687" cy="1301750"/>
          </a:xfrm>
          <a:prstGeom prst="line">
            <a:avLst/>
          </a:prstGeom>
          <a:noFill/>
          <a:ln w="33338">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52771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19</a:t>
            </a:fld>
            <a:endParaRPr lang="en-US" altLang="en-US"/>
          </a:p>
        </p:txBody>
      </p:sp>
      <p:sp>
        <p:nvSpPr>
          <p:cNvPr id="4" name="矩形 3"/>
          <p:cNvSpPr/>
          <p:nvPr/>
        </p:nvSpPr>
        <p:spPr>
          <a:xfrm>
            <a:off x="0" y="838200"/>
            <a:ext cx="3156570"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Flat Transactions</a:t>
            </a:r>
            <a:endParaRPr lang="zh-CN" altLang="en-US" sz="2800" b="1" i="1" dirty="0">
              <a:solidFill>
                <a:srgbClr val="000000"/>
              </a:solidFill>
            </a:endParaRPr>
          </a:p>
        </p:txBody>
      </p:sp>
      <p:grpSp>
        <p:nvGrpSpPr>
          <p:cNvPr id="139" name="Group 122"/>
          <p:cNvGrpSpPr>
            <a:grpSpLocks/>
          </p:cNvGrpSpPr>
          <p:nvPr/>
        </p:nvGrpSpPr>
        <p:grpSpPr bwMode="auto">
          <a:xfrm>
            <a:off x="314325" y="1361421"/>
            <a:ext cx="8448675" cy="4799668"/>
            <a:chOff x="198" y="890"/>
            <a:chExt cx="5464" cy="2991"/>
          </a:xfrm>
        </p:grpSpPr>
        <p:sp>
          <p:nvSpPr>
            <p:cNvPr id="140" name="Freeform 2"/>
            <p:cNvSpPr>
              <a:spLocks/>
            </p:cNvSpPr>
            <p:nvPr/>
          </p:nvSpPr>
          <p:spPr bwMode="auto">
            <a:xfrm>
              <a:off x="1459" y="1328"/>
              <a:ext cx="186" cy="291"/>
            </a:xfrm>
            <a:custGeom>
              <a:avLst/>
              <a:gdLst>
                <a:gd name="T0" fmla="*/ 22 w 186"/>
                <a:gd name="T1" fmla="*/ 0 h 291"/>
                <a:gd name="T2" fmla="*/ 22 w 186"/>
                <a:gd name="T3" fmla="*/ 81 h 291"/>
                <a:gd name="T4" fmla="*/ 73 w 186"/>
                <a:gd name="T5" fmla="*/ 255 h 291"/>
                <a:gd name="T6" fmla="*/ 0 w 186"/>
                <a:gd name="T7" fmla="*/ 255 h 291"/>
                <a:gd name="T8" fmla="*/ 91 w 186"/>
                <a:gd name="T9" fmla="*/ 290 h 291"/>
                <a:gd name="T10" fmla="*/ 185 w 186"/>
                <a:gd name="T11" fmla="*/ 255 h 291"/>
                <a:gd name="T12" fmla="*/ 111 w 186"/>
                <a:gd name="T13" fmla="*/ 255 h 291"/>
                <a:gd name="T14" fmla="*/ 162 w 186"/>
                <a:gd name="T15" fmla="*/ 81 h 291"/>
                <a:gd name="T16" fmla="*/ 162 w 186"/>
                <a:gd name="T17" fmla="*/ 0 h 291"/>
                <a:gd name="T18" fmla="*/ 22 w 186"/>
                <a:gd name="T19" fmla="*/ 0 h 2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86"/>
                <a:gd name="T31" fmla="*/ 0 h 291"/>
                <a:gd name="T32" fmla="*/ 186 w 186"/>
                <a:gd name="T33" fmla="*/ 291 h 29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86" h="291">
                  <a:moveTo>
                    <a:pt x="22" y="0"/>
                  </a:moveTo>
                  <a:lnTo>
                    <a:pt x="22" y="81"/>
                  </a:lnTo>
                  <a:lnTo>
                    <a:pt x="73" y="255"/>
                  </a:lnTo>
                  <a:lnTo>
                    <a:pt x="0" y="255"/>
                  </a:lnTo>
                  <a:lnTo>
                    <a:pt x="91" y="290"/>
                  </a:lnTo>
                  <a:lnTo>
                    <a:pt x="185" y="255"/>
                  </a:lnTo>
                  <a:lnTo>
                    <a:pt x="111" y="255"/>
                  </a:lnTo>
                  <a:lnTo>
                    <a:pt x="162" y="81"/>
                  </a:lnTo>
                  <a:lnTo>
                    <a:pt x="162" y="0"/>
                  </a:lnTo>
                  <a:lnTo>
                    <a:pt x="22"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141" name="Freeform 4"/>
            <p:cNvSpPr>
              <a:spLocks/>
            </p:cNvSpPr>
            <p:nvPr/>
          </p:nvSpPr>
          <p:spPr bwMode="auto">
            <a:xfrm>
              <a:off x="653" y="3021"/>
              <a:ext cx="1412" cy="347"/>
            </a:xfrm>
            <a:custGeom>
              <a:avLst/>
              <a:gdLst>
                <a:gd name="T0" fmla="*/ 1411 w 1412"/>
                <a:gd name="T1" fmla="*/ 173 h 347"/>
                <a:gd name="T2" fmla="*/ 1411 w 1412"/>
                <a:gd name="T3" fmla="*/ 0 h 347"/>
                <a:gd name="T4" fmla="*/ 0 w 1412"/>
                <a:gd name="T5" fmla="*/ 0 h 347"/>
                <a:gd name="T6" fmla="*/ 0 w 1412"/>
                <a:gd name="T7" fmla="*/ 346 h 347"/>
                <a:gd name="T8" fmla="*/ 1411 w 1412"/>
                <a:gd name="T9" fmla="*/ 346 h 347"/>
                <a:gd name="T10" fmla="*/ 1411 w 1412"/>
                <a:gd name="T11" fmla="*/ 173 h 347"/>
                <a:gd name="T12" fmla="*/ 0 60000 65536"/>
                <a:gd name="T13" fmla="*/ 0 60000 65536"/>
                <a:gd name="T14" fmla="*/ 0 60000 65536"/>
                <a:gd name="T15" fmla="*/ 0 60000 65536"/>
                <a:gd name="T16" fmla="*/ 0 60000 65536"/>
                <a:gd name="T17" fmla="*/ 0 60000 65536"/>
                <a:gd name="T18" fmla="*/ 0 w 1412"/>
                <a:gd name="T19" fmla="*/ 0 h 347"/>
                <a:gd name="T20" fmla="*/ 1412 w 1412"/>
                <a:gd name="T21" fmla="*/ 347 h 347"/>
              </a:gdLst>
              <a:ahLst/>
              <a:cxnLst>
                <a:cxn ang="T12">
                  <a:pos x="T0" y="T1"/>
                </a:cxn>
                <a:cxn ang="T13">
                  <a:pos x="T2" y="T3"/>
                </a:cxn>
                <a:cxn ang="T14">
                  <a:pos x="T4" y="T5"/>
                </a:cxn>
                <a:cxn ang="T15">
                  <a:pos x="T6" y="T7"/>
                </a:cxn>
                <a:cxn ang="T16">
                  <a:pos x="T8" y="T9"/>
                </a:cxn>
                <a:cxn ang="T17">
                  <a:pos x="T10" y="T11"/>
                </a:cxn>
              </a:cxnLst>
              <a:rect l="T18" t="T19" r="T20" b="T21"/>
              <a:pathLst>
                <a:path w="1412" h="347">
                  <a:moveTo>
                    <a:pt x="1411" y="173"/>
                  </a:moveTo>
                  <a:lnTo>
                    <a:pt x="1411" y="0"/>
                  </a:lnTo>
                  <a:lnTo>
                    <a:pt x="0" y="0"/>
                  </a:lnTo>
                  <a:lnTo>
                    <a:pt x="0" y="346"/>
                  </a:lnTo>
                  <a:lnTo>
                    <a:pt x="1411" y="346"/>
                  </a:lnTo>
                  <a:lnTo>
                    <a:pt x="1411" y="173"/>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2" name="Freeform 5"/>
            <p:cNvSpPr>
              <a:spLocks/>
            </p:cNvSpPr>
            <p:nvPr/>
          </p:nvSpPr>
          <p:spPr bwMode="auto">
            <a:xfrm>
              <a:off x="1435" y="3021"/>
              <a:ext cx="1672" cy="347"/>
            </a:xfrm>
            <a:custGeom>
              <a:avLst/>
              <a:gdLst>
                <a:gd name="T0" fmla="*/ 837 w 1672"/>
                <a:gd name="T1" fmla="*/ 173 h 347"/>
                <a:gd name="T2" fmla="*/ 0 w 1672"/>
                <a:gd name="T3" fmla="*/ 0 h 347"/>
                <a:gd name="T4" fmla="*/ 1376 w 1672"/>
                <a:gd name="T5" fmla="*/ 0 h 347"/>
                <a:gd name="T6" fmla="*/ 784 w 1672"/>
                <a:gd name="T7" fmla="*/ 67 h 347"/>
                <a:gd name="T8" fmla="*/ 1475 w 1672"/>
                <a:gd name="T9" fmla="*/ 85 h 347"/>
                <a:gd name="T10" fmla="*/ 540 w 1672"/>
                <a:gd name="T11" fmla="*/ 173 h 347"/>
                <a:gd name="T12" fmla="*/ 1671 w 1672"/>
                <a:gd name="T13" fmla="*/ 215 h 347"/>
                <a:gd name="T14" fmla="*/ 914 w 1672"/>
                <a:gd name="T15" fmla="*/ 278 h 347"/>
                <a:gd name="T16" fmla="*/ 1376 w 1672"/>
                <a:gd name="T17" fmla="*/ 346 h 347"/>
                <a:gd name="T18" fmla="*/ 0 w 1672"/>
                <a:gd name="T19" fmla="*/ 346 h 347"/>
                <a:gd name="T20" fmla="*/ 0 w 1672"/>
                <a:gd name="T21" fmla="*/ 0 h 347"/>
                <a:gd name="T22" fmla="*/ 837 w 1672"/>
                <a:gd name="T23" fmla="*/ 173 h 3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2"/>
                <a:gd name="T37" fmla="*/ 0 h 347"/>
                <a:gd name="T38" fmla="*/ 1672 w 1672"/>
                <a:gd name="T39" fmla="*/ 347 h 3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2" h="347">
                  <a:moveTo>
                    <a:pt x="837" y="173"/>
                  </a:moveTo>
                  <a:lnTo>
                    <a:pt x="0" y="0"/>
                  </a:lnTo>
                  <a:lnTo>
                    <a:pt x="1376" y="0"/>
                  </a:lnTo>
                  <a:lnTo>
                    <a:pt x="784" y="67"/>
                  </a:lnTo>
                  <a:lnTo>
                    <a:pt x="1475" y="85"/>
                  </a:lnTo>
                  <a:lnTo>
                    <a:pt x="540" y="173"/>
                  </a:lnTo>
                  <a:lnTo>
                    <a:pt x="1671" y="215"/>
                  </a:lnTo>
                  <a:lnTo>
                    <a:pt x="914" y="278"/>
                  </a:lnTo>
                  <a:lnTo>
                    <a:pt x="1376" y="346"/>
                  </a:lnTo>
                  <a:lnTo>
                    <a:pt x="0" y="346"/>
                  </a:lnTo>
                  <a:lnTo>
                    <a:pt x="0" y="0"/>
                  </a:lnTo>
                  <a:lnTo>
                    <a:pt x="837" y="173"/>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3" name="Freeform 6"/>
            <p:cNvSpPr>
              <a:spLocks/>
            </p:cNvSpPr>
            <p:nvPr/>
          </p:nvSpPr>
          <p:spPr bwMode="auto">
            <a:xfrm>
              <a:off x="1565" y="1650"/>
              <a:ext cx="1909" cy="348"/>
            </a:xfrm>
            <a:custGeom>
              <a:avLst/>
              <a:gdLst>
                <a:gd name="T0" fmla="*/ 1908 w 1909"/>
                <a:gd name="T1" fmla="*/ 174 h 348"/>
                <a:gd name="T2" fmla="*/ 1908 w 1909"/>
                <a:gd name="T3" fmla="*/ 0 h 348"/>
                <a:gd name="T4" fmla="*/ 0 w 1909"/>
                <a:gd name="T5" fmla="*/ 0 h 348"/>
                <a:gd name="T6" fmla="*/ 0 w 1909"/>
                <a:gd name="T7" fmla="*/ 347 h 348"/>
                <a:gd name="T8" fmla="*/ 1908 w 1909"/>
                <a:gd name="T9" fmla="*/ 347 h 348"/>
                <a:gd name="T10" fmla="*/ 1908 w 1909"/>
                <a:gd name="T11" fmla="*/ 174 h 348"/>
                <a:gd name="T12" fmla="*/ 0 60000 65536"/>
                <a:gd name="T13" fmla="*/ 0 60000 65536"/>
                <a:gd name="T14" fmla="*/ 0 60000 65536"/>
                <a:gd name="T15" fmla="*/ 0 60000 65536"/>
                <a:gd name="T16" fmla="*/ 0 60000 65536"/>
                <a:gd name="T17" fmla="*/ 0 60000 65536"/>
                <a:gd name="T18" fmla="*/ 0 w 1909"/>
                <a:gd name="T19" fmla="*/ 0 h 348"/>
                <a:gd name="T20" fmla="*/ 1909 w 1909"/>
                <a:gd name="T21" fmla="*/ 348 h 348"/>
              </a:gdLst>
              <a:ahLst/>
              <a:cxnLst>
                <a:cxn ang="T12">
                  <a:pos x="T0" y="T1"/>
                </a:cxn>
                <a:cxn ang="T13">
                  <a:pos x="T2" y="T3"/>
                </a:cxn>
                <a:cxn ang="T14">
                  <a:pos x="T4" y="T5"/>
                </a:cxn>
                <a:cxn ang="T15">
                  <a:pos x="T6" y="T7"/>
                </a:cxn>
                <a:cxn ang="T16">
                  <a:pos x="T8" y="T9"/>
                </a:cxn>
                <a:cxn ang="T17">
                  <a:pos x="T10" y="T11"/>
                </a:cxn>
              </a:cxnLst>
              <a:rect l="T18" t="T19" r="T20" b="T21"/>
              <a:pathLst>
                <a:path w="1909" h="348">
                  <a:moveTo>
                    <a:pt x="1908" y="174"/>
                  </a:moveTo>
                  <a:lnTo>
                    <a:pt x="1908" y="0"/>
                  </a:lnTo>
                  <a:lnTo>
                    <a:pt x="0" y="0"/>
                  </a:lnTo>
                  <a:lnTo>
                    <a:pt x="0" y="347"/>
                  </a:lnTo>
                  <a:lnTo>
                    <a:pt x="1908" y="347"/>
                  </a:lnTo>
                  <a:lnTo>
                    <a:pt x="1908" y="174"/>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4" name="Freeform 7"/>
            <p:cNvSpPr>
              <a:spLocks/>
            </p:cNvSpPr>
            <p:nvPr/>
          </p:nvSpPr>
          <p:spPr bwMode="auto">
            <a:xfrm>
              <a:off x="2287" y="1650"/>
              <a:ext cx="2370" cy="351"/>
            </a:xfrm>
            <a:custGeom>
              <a:avLst/>
              <a:gdLst>
                <a:gd name="T0" fmla="*/ 1185 w 2370"/>
                <a:gd name="T1" fmla="*/ 175 h 351"/>
                <a:gd name="T2" fmla="*/ 0 w 2370"/>
                <a:gd name="T3" fmla="*/ 0 h 351"/>
                <a:gd name="T4" fmla="*/ 1246 w 2370"/>
                <a:gd name="T5" fmla="*/ 0 h 351"/>
                <a:gd name="T6" fmla="*/ 2369 w 2370"/>
                <a:gd name="T7" fmla="*/ 175 h 351"/>
                <a:gd name="T8" fmla="*/ 1246 w 2370"/>
                <a:gd name="T9" fmla="*/ 350 h 351"/>
                <a:gd name="T10" fmla="*/ 0 w 2370"/>
                <a:gd name="T11" fmla="*/ 350 h 351"/>
                <a:gd name="T12" fmla="*/ 0 w 2370"/>
                <a:gd name="T13" fmla="*/ 0 h 351"/>
                <a:gd name="T14" fmla="*/ 1185 w 2370"/>
                <a:gd name="T15" fmla="*/ 175 h 351"/>
                <a:gd name="T16" fmla="*/ 0 60000 65536"/>
                <a:gd name="T17" fmla="*/ 0 60000 65536"/>
                <a:gd name="T18" fmla="*/ 0 60000 65536"/>
                <a:gd name="T19" fmla="*/ 0 60000 65536"/>
                <a:gd name="T20" fmla="*/ 0 60000 65536"/>
                <a:gd name="T21" fmla="*/ 0 60000 65536"/>
                <a:gd name="T22" fmla="*/ 0 60000 65536"/>
                <a:gd name="T23" fmla="*/ 0 60000 65536"/>
                <a:gd name="T24" fmla="*/ 0 w 2370"/>
                <a:gd name="T25" fmla="*/ 0 h 351"/>
                <a:gd name="T26" fmla="*/ 2370 w 2370"/>
                <a:gd name="T27" fmla="*/ 351 h 35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370" h="351">
                  <a:moveTo>
                    <a:pt x="1185" y="175"/>
                  </a:moveTo>
                  <a:lnTo>
                    <a:pt x="0" y="0"/>
                  </a:lnTo>
                  <a:lnTo>
                    <a:pt x="1246" y="0"/>
                  </a:lnTo>
                  <a:lnTo>
                    <a:pt x="2369" y="175"/>
                  </a:lnTo>
                  <a:lnTo>
                    <a:pt x="1246" y="350"/>
                  </a:lnTo>
                  <a:lnTo>
                    <a:pt x="0" y="350"/>
                  </a:lnTo>
                  <a:lnTo>
                    <a:pt x="0" y="0"/>
                  </a:lnTo>
                  <a:lnTo>
                    <a:pt x="1185" y="175"/>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5" name="Freeform 8"/>
            <p:cNvSpPr>
              <a:spLocks/>
            </p:cNvSpPr>
            <p:nvPr/>
          </p:nvSpPr>
          <p:spPr bwMode="auto">
            <a:xfrm>
              <a:off x="3182" y="904"/>
              <a:ext cx="752" cy="387"/>
            </a:xfrm>
            <a:custGeom>
              <a:avLst/>
              <a:gdLst>
                <a:gd name="T0" fmla="*/ 0 w 752"/>
                <a:gd name="T1" fmla="*/ 0 h 387"/>
                <a:gd name="T2" fmla="*/ 751 w 752"/>
                <a:gd name="T3" fmla="*/ 0 h 387"/>
                <a:gd name="T4" fmla="*/ 751 w 752"/>
                <a:gd name="T5" fmla="*/ 386 h 387"/>
                <a:gd name="T6" fmla="*/ 0 w 752"/>
                <a:gd name="T7" fmla="*/ 386 h 387"/>
                <a:gd name="T8" fmla="*/ 0 w 752"/>
                <a:gd name="T9" fmla="*/ 0 h 387"/>
                <a:gd name="T10" fmla="*/ 0 60000 65536"/>
                <a:gd name="T11" fmla="*/ 0 60000 65536"/>
                <a:gd name="T12" fmla="*/ 0 60000 65536"/>
                <a:gd name="T13" fmla="*/ 0 60000 65536"/>
                <a:gd name="T14" fmla="*/ 0 60000 65536"/>
                <a:gd name="T15" fmla="*/ 0 w 752"/>
                <a:gd name="T16" fmla="*/ 0 h 387"/>
                <a:gd name="T17" fmla="*/ 752 w 752"/>
                <a:gd name="T18" fmla="*/ 387 h 387"/>
              </a:gdLst>
              <a:ahLst/>
              <a:cxnLst>
                <a:cxn ang="T10">
                  <a:pos x="T0" y="T1"/>
                </a:cxn>
                <a:cxn ang="T11">
                  <a:pos x="T2" y="T3"/>
                </a:cxn>
                <a:cxn ang="T12">
                  <a:pos x="T4" y="T5"/>
                </a:cxn>
                <a:cxn ang="T13">
                  <a:pos x="T6" y="T7"/>
                </a:cxn>
                <a:cxn ang="T14">
                  <a:pos x="T8" y="T9"/>
                </a:cxn>
              </a:cxnLst>
              <a:rect l="T15" t="T16" r="T17" b="T18"/>
              <a:pathLst>
                <a:path w="752" h="387">
                  <a:moveTo>
                    <a:pt x="0" y="0"/>
                  </a:moveTo>
                  <a:lnTo>
                    <a:pt x="751" y="0"/>
                  </a:lnTo>
                  <a:lnTo>
                    <a:pt x="751" y="386"/>
                  </a:lnTo>
                  <a:lnTo>
                    <a:pt x="0" y="386"/>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6" name="Freeform 9"/>
            <p:cNvSpPr>
              <a:spLocks/>
            </p:cNvSpPr>
            <p:nvPr/>
          </p:nvSpPr>
          <p:spPr bwMode="auto">
            <a:xfrm>
              <a:off x="3448" y="1301"/>
              <a:ext cx="206" cy="319"/>
            </a:xfrm>
            <a:custGeom>
              <a:avLst/>
              <a:gdLst>
                <a:gd name="T0" fmla="*/ 26 w 206"/>
                <a:gd name="T1" fmla="*/ 0 h 319"/>
                <a:gd name="T2" fmla="*/ 26 w 206"/>
                <a:gd name="T3" fmla="*/ 89 h 319"/>
                <a:gd name="T4" fmla="*/ 81 w 206"/>
                <a:gd name="T5" fmla="*/ 279 h 319"/>
                <a:gd name="T6" fmla="*/ 0 w 206"/>
                <a:gd name="T7" fmla="*/ 279 h 319"/>
                <a:gd name="T8" fmla="*/ 103 w 206"/>
                <a:gd name="T9" fmla="*/ 318 h 319"/>
                <a:gd name="T10" fmla="*/ 205 w 206"/>
                <a:gd name="T11" fmla="*/ 279 h 319"/>
                <a:gd name="T12" fmla="*/ 123 w 206"/>
                <a:gd name="T13" fmla="*/ 279 h 319"/>
                <a:gd name="T14" fmla="*/ 178 w 206"/>
                <a:gd name="T15" fmla="*/ 89 h 319"/>
                <a:gd name="T16" fmla="*/ 178 w 206"/>
                <a:gd name="T17" fmla="*/ 0 h 319"/>
                <a:gd name="T18" fmla="*/ 26 w 206"/>
                <a:gd name="T19" fmla="*/ 0 h 3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6"/>
                <a:gd name="T31" fmla="*/ 0 h 319"/>
                <a:gd name="T32" fmla="*/ 206 w 206"/>
                <a:gd name="T33" fmla="*/ 319 h 3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6" h="319">
                  <a:moveTo>
                    <a:pt x="26" y="0"/>
                  </a:moveTo>
                  <a:lnTo>
                    <a:pt x="26" y="89"/>
                  </a:lnTo>
                  <a:lnTo>
                    <a:pt x="81" y="279"/>
                  </a:lnTo>
                  <a:lnTo>
                    <a:pt x="0" y="279"/>
                  </a:lnTo>
                  <a:lnTo>
                    <a:pt x="103" y="318"/>
                  </a:lnTo>
                  <a:lnTo>
                    <a:pt x="205" y="279"/>
                  </a:lnTo>
                  <a:lnTo>
                    <a:pt x="123" y="279"/>
                  </a:lnTo>
                  <a:lnTo>
                    <a:pt x="178" y="89"/>
                  </a:lnTo>
                  <a:lnTo>
                    <a:pt x="178" y="0"/>
                  </a:lnTo>
                  <a:lnTo>
                    <a:pt x="26"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147" name="Freeform 10"/>
            <p:cNvSpPr>
              <a:spLocks/>
            </p:cNvSpPr>
            <p:nvPr/>
          </p:nvSpPr>
          <p:spPr bwMode="auto">
            <a:xfrm>
              <a:off x="1897" y="2341"/>
              <a:ext cx="1044" cy="663"/>
            </a:xfrm>
            <a:custGeom>
              <a:avLst/>
              <a:gdLst>
                <a:gd name="T0" fmla="*/ 437 w 1044"/>
                <a:gd name="T1" fmla="*/ 129 h 663"/>
                <a:gd name="T2" fmla="*/ 404 w 1044"/>
                <a:gd name="T3" fmla="*/ 4 h 663"/>
                <a:gd name="T4" fmla="*/ 361 w 1044"/>
                <a:gd name="T5" fmla="*/ 138 h 663"/>
                <a:gd name="T6" fmla="*/ 233 w 1044"/>
                <a:gd name="T7" fmla="*/ 73 h 663"/>
                <a:gd name="T8" fmla="*/ 225 w 1044"/>
                <a:gd name="T9" fmla="*/ 172 h 663"/>
                <a:gd name="T10" fmla="*/ 65 w 1044"/>
                <a:gd name="T11" fmla="*/ 67 h 663"/>
                <a:gd name="T12" fmla="*/ 182 w 1044"/>
                <a:gd name="T13" fmla="*/ 211 h 663"/>
                <a:gd name="T14" fmla="*/ 93 w 1044"/>
                <a:gd name="T15" fmla="*/ 201 h 663"/>
                <a:gd name="T16" fmla="*/ 144 w 1044"/>
                <a:gd name="T17" fmla="*/ 253 h 663"/>
                <a:gd name="T18" fmla="*/ 0 w 1044"/>
                <a:gd name="T19" fmla="*/ 257 h 663"/>
                <a:gd name="T20" fmla="*/ 97 w 1044"/>
                <a:gd name="T21" fmla="*/ 314 h 663"/>
                <a:gd name="T22" fmla="*/ 14 w 1044"/>
                <a:gd name="T23" fmla="*/ 402 h 663"/>
                <a:gd name="T24" fmla="*/ 166 w 1044"/>
                <a:gd name="T25" fmla="*/ 377 h 663"/>
                <a:gd name="T26" fmla="*/ 52 w 1044"/>
                <a:gd name="T27" fmla="*/ 560 h 663"/>
                <a:gd name="T28" fmla="*/ 296 w 1044"/>
                <a:gd name="T29" fmla="*/ 434 h 663"/>
                <a:gd name="T30" fmla="*/ 260 w 1044"/>
                <a:gd name="T31" fmla="*/ 662 h 663"/>
                <a:gd name="T32" fmla="*/ 443 w 1044"/>
                <a:gd name="T33" fmla="*/ 473 h 663"/>
                <a:gd name="T34" fmla="*/ 508 w 1044"/>
                <a:gd name="T35" fmla="*/ 611 h 663"/>
                <a:gd name="T36" fmla="*/ 528 w 1044"/>
                <a:gd name="T37" fmla="*/ 465 h 663"/>
                <a:gd name="T38" fmla="*/ 626 w 1044"/>
                <a:gd name="T39" fmla="*/ 525 h 663"/>
                <a:gd name="T40" fmla="*/ 646 w 1044"/>
                <a:gd name="T41" fmla="*/ 438 h 663"/>
                <a:gd name="T42" fmla="*/ 807 w 1044"/>
                <a:gd name="T43" fmla="*/ 530 h 663"/>
                <a:gd name="T44" fmla="*/ 715 w 1044"/>
                <a:gd name="T45" fmla="*/ 359 h 663"/>
                <a:gd name="T46" fmla="*/ 823 w 1044"/>
                <a:gd name="T47" fmla="*/ 373 h 663"/>
                <a:gd name="T48" fmla="*/ 762 w 1044"/>
                <a:gd name="T49" fmla="*/ 298 h 663"/>
                <a:gd name="T50" fmla="*/ 894 w 1044"/>
                <a:gd name="T51" fmla="*/ 233 h 663"/>
                <a:gd name="T52" fmla="*/ 733 w 1044"/>
                <a:gd name="T53" fmla="*/ 237 h 663"/>
                <a:gd name="T54" fmla="*/ 1043 w 1044"/>
                <a:gd name="T55" fmla="*/ 6 h 663"/>
                <a:gd name="T56" fmla="*/ 646 w 1044"/>
                <a:gd name="T57" fmla="*/ 160 h 663"/>
                <a:gd name="T58" fmla="*/ 675 w 1044"/>
                <a:gd name="T59" fmla="*/ 0 h 663"/>
                <a:gd name="T60" fmla="*/ 565 w 1044"/>
                <a:gd name="T61" fmla="*/ 136 h 663"/>
                <a:gd name="T62" fmla="*/ 506 w 1044"/>
                <a:gd name="T63" fmla="*/ 67 h 663"/>
                <a:gd name="T64" fmla="*/ 437 w 1044"/>
                <a:gd name="T65" fmla="*/ 129 h 66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044"/>
                <a:gd name="T100" fmla="*/ 0 h 663"/>
                <a:gd name="T101" fmla="*/ 1044 w 1044"/>
                <a:gd name="T102" fmla="*/ 663 h 663"/>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044" h="663">
                  <a:moveTo>
                    <a:pt x="437" y="129"/>
                  </a:moveTo>
                  <a:lnTo>
                    <a:pt x="404" y="4"/>
                  </a:lnTo>
                  <a:lnTo>
                    <a:pt x="361" y="138"/>
                  </a:lnTo>
                  <a:lnTo>
                    <a:pt x="233" y="73"/>
                  </a:lnTo>
                  <a:lnTo>
                    <a:pt x="225" y="172"/>
                  </a:lnTo>
                  <a:lnTo>
                    <a:pt x="65" y="67"/>
                  </a:lnTo>
                  <a:lnTo>
                    <a:pt x="182" y="211"/>
                  </a:lnTo>
                  <a:lnTo>
                    <a:pt x="93" y="201"/>
                  </a:lnTo>
                  <a:lnTo>
                    <a:pt x="144" y="253"/>
                  </a:lnTo>
                  <a:lnTo>
                    <a:pt x="0" y="257"/>
                  </a:lnTo>
                  <a:lnTo>
                    <a:pt x="97" y="314"/>
                  </a:lnTo>
                  <a:lnTo>
                    <a:pt x="14" y="402"/>
                  </a:lnTo>
                  <a:lnTo>
                    <a:pt x="166" y="377"/>
                  </a:lnTo>
                  <a:lnTo>
                    <a:pt x="52" y="560"/>
                  </a:lnTo>
                  <a:lnTo>
                    <a:pt x="296" y="434"/>
                  </a:lnTo>
                  <a:lnTo>
                    <a:pt x="260" y="662"/>
                  </a:lnTo>
                  <a:lnTo>
                    <a:pt x="443" y="473"/>
                  </a:lnTo>
                  <a:lnTo>
                    <a:pt x="508" y="611"/>
                  </a:lnTo>
                  <a:lnTo>
                    <a:pt x="528" y="465"/>
                  </a:lnTo>
                  <a:lnTo>
                    <a:pt x="626" y="525"/>
                  </a:lnTo>
                  <a:lnTo>
                    <a:pt x="646" y="438"/>
                  </a:lnTo>
                  <a:lnTo>
                    <a:pt x="807" y="530"/>
                  </a:lnTo>
                  <a:lnTo>
                    <a:pt x="715" y="359"/>
                  </a:lnTo>
                  <a:lnTo>
                    <a:pt x="823" y="373"/>
                  </a:lnTo>
                  <a:lnTo>
                    <a:pt x="762" y="298"/>
                  </a:lnTo>
                  <a:lnTo>
                    <a:pt x="894" y="233"/>
                  </a:lnTo>
                  <a:lnTo>
                    <a:pt x="733" y="237"/>
                  </a:lnTo>
                  <a:lnTo>
                    <a:pt x="1043" y="6"/>
                  </a:lnTo>
                  <a:lnTo>
                    <a:pt x="646" y="160"/>
                  </a:lnTo>
                  <a:lnTo>
                    <a:pt x="675" y="0"/>
                  </a:lnTo>
                  <a:lnTo>
                    <a:pt x="565" y="136"/>
                  </a:lnTo>
                  <a:lnTo>
                    <a:pt x="506" y="67"/>
                  </a:lnTo>
                  <a:lnTo>
                    <a:pt x="437" y="129"/>
                  </a:lnTo>
                </a:path>
              </a:pathLst>
            </a:custGeom>
            <a:solidFill>
              <a:srgbClr val="FFFFFF"/>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8" name="Freeform 11"/>
            <p:cNvSpPr>
              <a:spLocks/>
            </p:cNvSpPr>
            <p:nvPr/>
          </p:nvSpPr>
          <p:spPr bwMode="auto">
            <a:xfrm>
              <a:off x="2293" y="2314"/>
              <a:ext cx="50" cy="160"/>
            </a:xfrm>
            <a:custGeom>
              <a:avLst/>
              <a:gdLst>
                <a:gd name="T0" fmla="*/ 16 w 50"/>
                <a:gd name="T1" fmla="*/ 32 h 160"/>
                <a:gd name="T2" fmla="*/ 0 w 50"/>
                <a:gd name="T3" fmla="*/ 32 h 160"/>
                <a:gd name="T4" fmla="*/ 30 w 50"/>
                <a:gd name="T5" fmla="*/ 159 h 160"/>
                <a:gd name="T6" fmla="*/ 49 w 50"/>
                <a:gd name="T7" fmla="*/ 154 h 160"/>
                <a:gd name="T8" fmla="*/ 16 w 50"/>
                <a:gd name="T9" fmla="*/ 28 h 160"/>
                <a:gd name="T10" fmla="*/ 0 w 50"/>
                <a:gd name="T11" fmla="*/ 28 h 160"/>
                <a:gd name="T12" fmla="*/ 16 w 50"/>
                <a:gd name="T13" fmla="*/ 28 h 160"/>
                <a:gd name="T14" fmla="*/ 8 w 50"/>
                <a:gd name="T15" fmla="*/ 0 h 160"/>
                <a:gd name="T16" fmla="*/ 0 w 50"/>
                <a:gd name="T17" fmla="*/ 28 h 160"/>
                <a:gd name="T18" fmla="*/ 16 w 50"/>
                <a:gd name="T19" fmla="*/ 32 h 16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0"/>
                <a:gd name="T31" fmla="*/ 0 h 160"/>
                <a:gd name="T32" fmla="*/ 50 w 50"/>
                <a:gd name="T33" fmla="*/ 160 h 16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0" h="160">
                  <a:moveTo>
                    <a:pt x="16" y="32"/>
                  </a:moveTo>
                  <a:lnTo>
                    <a:pt x="0" y="32"/>
                  </a:lnTo>
                  <a:lnTo>
                    <a:pt x="30" y="159"/>
                  </a:lnTo>
                  <a:lnTo>
                    <a:pt x="49" y="154"/>
                  </a:lnTo>
                  <a:lnTo>
                    <a:pt x="16" y="28"/>
                  </a:lnTo>
                  <a:lnTo>
                    <a:pt x="0" y="28"/>
                  </a:lnTo>
                  <a:lnTo>
                    <a:pt x="16" y="28"/>
                  </a:lnTo>
                  <a:lnTo>
                    <a:pt x="8" y="0"/>
                  </a:lnTo>
                  <a:lnTo>
                    <a:pt x="0" y="28"/>
                  </a:lnTo>
                  <a:lnTo>
                    <a:pt x="16"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49" name="Freeform 12"/>
            <p:cNvSpPr>
              <a:spLocks/>
            </p:cNvSpPr>
            <p:nvPr/>
          </p:nvSpPr>
          <p:spPr bwMode="auto">
            <a:xfrm>
              <a:off x="2250" y="2342"/>
              <a:ext cx="60" cy="150"/>
            </a:xfrm>
            <a:custGeom>
              <a:avLst/>
              <a:gdLst>
                <a:gd name="T0" fmla="*/ 6 w 60"/>
                <a:gd name="T1" fmla="*/ 142 h 150"/>
                <a:gd name="T2" fmla="*/ 16 w 60"/>
                <a:gd name="T3" fmla="*/ 138 h 150"/>
                <a:gd name="T4" fmla="*/ 59 w 60"/>
                <a:gd name="T5" fmla="*/ 4 h 150"/>
                <a:gd name="T6" fmla="*/ 42 w 60"/>
                <a:gd name="T7" fmla="*/ 0 h 150"/>
                <a:gd name="T8" fmla="*/ 0 w 60"/>
                <a:gd name="T9" fmla="*/ 134 h 150"/>
                <a:gd name="T10" fmla="*/ 12 w 60"/>
                <a:gd name="T11" fmla="*/ 128 h 150"/>
                <a:gd name="T12" fmla="*/ 6 w 60"/>
                <a:gd name="T13" fmla="*/ 142 h 150"/>
                <a:gd name="T14" fmla="*/ 14 w 60"/>
                <a:gd name="T15" fmla="*/ 149 h 150"/>
                <a:gd name="T16" fmla="*/ 16 w 60"/>
                <a:gd name="T17" fmla="*/ 138 h 150"/>
                <a:gd name="T18" fmla="*/ 6 w 60"/>
                <a:gd name="T19" fmla="*/ 142 h 1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0"/>
                <a:gd name="T31" fmla="*/ 0 h 150"/>
                <a:gd name="T32" fmla="*/ 60 w 60"/>
                <a:gd name="T33" fmla="*/ 150 h 15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0" h="150">
                  <a:moveTo>
                    <a:pt x="6" y="142"/>
                  </a:moveTo>
                  <a:lnTo>
                    <a:pt x="16" y="138"/>
                  </a:lnTo>
                  <a:lnTo>
                    <a:pt x="59" y="4"/>
                  </a:lnTo>
                  <a:lnTo>
                    <a:pt x="42" y="0"/>
                  </a:lnTo>
                  <a:lnTo>
                    <a:pt x="0" y="134"/>
                  </a:lnTo>
                  <a:lnTo>
                    <a:pt x="12" y="128"/>
                  </a:lnTo>
                  <a:lnTo>
                    <a:pt x="6" y="142"/>
                  </a:lnTo>
                  <a:lnTo>
                    <a:pt x="14" y="149"/>
                  </a:lnTo>
                  <a:lnTo>
                    <a:pt x="16" y="138"/>
                  </a:lnTo>
                  <a:lnTo>
                    <a:pt x="6" y="14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0" name="Freeform 13"/>
            <p:cNvSpPr>
              <a:spLocks/>
            </p:cNvSpPr>
            <p:nvPr/>
          </p:nvSpPr>
          <p:spPr bwMode="auto">
            <a:xfrm>
              <a:off x="2122" y="2399"/>
              <a:ext cx="141" cy="87"/>
            </a:xfrm>
            <a:custGeom>
              <a:avLst/>
              <a:gdLst>
                <a:gd name="T0" fmla="*/ 16 w 141"/>
                <a:gd name="T1" fmla="*/ 14 h 87"/>
                <a:gd name="T2" fmla="*/ 4 w 141"/>
                <a:gd name="T3" fmla="*/ 18 h 87"/>
                <a:gd name="T4" fmla="*/ 133 w 141"/>
                <a:gd name="T5" fmla="*/ 86 h 87"/>
                <a:gd name="T6" fmla="*/ 140 w 141"/>
                <a:gd name="T7" fmla="*/ 71 h 87"/>
                <a:gd name="T8" fmla="*/ 12 w 141"/>
                <a:gd name="T9" fmla="*/ 6 h 87"/>
                <a:gd name="T10" fmla="*/ 0 w 141"/>
                <a:gd name="T11" fmla="*/ 12 h 87"/>
                <a:gd name="T12" fmla="*/ 12 w 141"/>
                <a:gd name="T13" fmla="*/ 6 h 87"/>
                <a:gd name="T14" fmla="*/ 0 w 141"/>
                <a:gd name="T15" fmla="*/ 0 h 87"/>
                <a:gd name="T16" fmla="*/ 0 w 141"/>
                <a:gd name="T17" fmla="*/ 12 h 87"/>
                <a:gd name="T18" fmla="*/ 16 w 141"/>
                <a:gd name="T19" fmla="*/ 14 h 8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1"/>
                <a:gd name="T31" fmla="*/ 0 h 87"/>
                <a:gd name="T32" fmla="*/ 141 w 141"/>
                <a:gd name="T33" fmla="*/ 87 h 8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1" h="87">
                  <a:moveTo>
                    <a:pt x="16" y="14"/>
                  </a:moveTo>
                  <a:lnTo>
                    <a:pt x="4" y="18"/>
                  </a:lnTo>
                  <a:lnTo>
                    <a:pt x="133" y="86"/>
                  </a:lnTo>
                  <a:lnTo>
                    <a:pt x="140" y="71"/>
                  </a:lnTo>
                  <a:lnTo>
                    <a:pt x="12" y="6"/>
                  </a:lnTo>
                  <a:lnTo>
                    <a:pt x="0" y="12"/>
                  </a:lnTo>
                  <a:lnTo>
                    <a:pt x="12" y="6"/>
                  </a:lnTo>
                  <a:lnTo>
                    <a:pt x="0" y="0"/>
                  </a:lnTo>
                  <a:lnTo>
                    <a:pt x="0" y="12"/>
                  </a:lnTo>
                  <a:lnTo>
                    <a:pt x="16"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1" name="Freeform 14"/>
            <p:cNvSpPr>
              <a:spLocks/>
            </p:cNvSpPr>
            <p:nvPr/>
          </p:nvSpPr>
          <p:spPr bwMode="auto">
            <a:xfrm>
              <a:off x="2114" y="2411"/>
              <a:ext cx="34" cy="115"/>
            </a:xfrm>
            <a:custGeom>
              <a:avLst/>
              <a:gdLst>
                <a:gd name="T0" fmla="*/ 2 w 34"/>
                <a:gd name="T1" fmla="*/ 105 h 115"/>
                <a:gd name="T2" fmla="*/ 22 w 34"/>
                <a:gd name="T3" fmla="*/ 101 h 115"/>
                <a:gd name="T4" fmla="*/ 33 w 34"/>
                <a:gd name="T5" fmla="*/ 2 h 115"/>
                <a:gd name="T6" fmla="*/ 11 w 34"/>
                <a:gd name="T7" fmla="*/ 0 h 115"/>
                <a:gd name="T8" fmla="*/ 0 w 34"/>
                <a:gd name="T9" fmla="*/ 99 h 115"/>
                <a:gd name="T10" fmla="*/ 16 w 34"/>
                <a:gd name="T11" fmla="*/ 93 h 115"/>
                <a:gd name="T12" fmla="*/ 2 w 34"/>
                <a:gd name="T13" fmla="*/ 105 h 115"/>
                <a:gd name="T14" fmla="*/ 19 w 34"/>
                <a:gd name="T15" fmla="*/ 114 h 115"/>
                <a:gd name="T16" fmla="*/ 22 w 34"/>
                <a:gd name="T17" fmla="*/ 101 h 115"/>
                <a:gd name="T18" fmla="*/ 2 w 34"/>
                <a:gd name="T19" fmla="*/ 105 h 11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4"/>
                <a:gd name="T31" fmla="*/ 0 h 115"/>
                <a:gd name="T32" fmla="*/ 34 w 34"/>
                <a:gd name="T33" fmla="*/ 115 h 11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4" h="115">
                  <a:moveTo>
                    <a:pt x="2" y="105"/>
                  </a:moveTo>
                  <a:lnTo>
                    <a:pt x="22" y="101"/>
                  </a:lnTo>
                  <a:lnTo>
                    <a:pt x="33" y="2"/>
                  </a:lnTo>
                  <a:lnTo>
                    <a:pt x="11" y="0"/>
                  </a:lnTo>
                  <a:lnTo>
                    <a:pt x="0" y="99"/>
                  </a:lnTo>
                  <a:lnTo>
                    <a:pt x="16" y="93"/>
                  </a:lnTo>
                  <a:lnTo>
                    <a:pt x="2" y="105"/>
                  </a:lnTo>
                  <a:lnTo>
                    <a:pt x="19" y="114"/>
                  </a:lnTo>
                  <a:lnTo>
                    <a:pt x="22" y="101"/>
                  </a:lnTo>
                  <a:lnTo>
                    <a:pt x="2" y="105"/>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2" name="Freeform 15"/>
            <p:cNvSpPr>
              <a:spLocks/>
            </p:cNvSpPr>
            <p:nvPr/>
          </p:nvSpPr>
          <p:spPr bwMode="auto">
            <a:xfrm>
              <a:off x="1927" y="2375"/>
              <a:ext cx="200" cy="143"/>
            </a:xfrm>
            <a:custGeom>
              <a:avLst/>
              <a:gdLst>
                <a:gd name="T0" fmla="*/ 42 w 200"/>
                <a:gd name="T1" fmla="*/ 26 h 143"/>
                <a:gd name="T2" fmla="*/ 30 w 200"/>
                <a:gd name="T3" fmla="*/ 38 h 143"/>
                <a:gd name="T4" fmla="*/ 188 w 200"/>
                <a:gd name="T5" fmla="*/ 142 h 143"/>
                <a:gd name="T6" fmla="*/ 199 w 200"/>
                <a:gd name="T7" fmla="*/ 129 h 143"/>
                <a:gd name="T8" fmla="*/ 40 w 200"/>
                <a:gd name="T9" fmla="*/ 24 h 143"/>
                <a:gd name="T10" fmla="*/ 28 w 200"/>
                <a:gd name="T11" fmla="*/ 36 h 143"/>
                <a:gd name="T12" fmla="*/ 40 w 200"/>
                <a:gd name="T13" fmla="*/ 24 h 143"/>
                <a:gd name="T14" fmla="*/ 0 w 200"/>
                <a:gd name="T15" fmla="*/ 0 h 143"/>
                <a:gd name="T16" fmla="*/ 28 w 200"/>
                <a:gd name="T17" fmla="*/ 36 h 143"/>
                <a:gd name="T18" fmla="*/ 42 w 200"/>
                <a:gd name="T19" fmla="*/ 26 h 14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0"/>
                <a:gd name="T31" fmla="*/ 0 h 143"/>
                <a:gd name="T32" fmla="*/ 200 w 200"/>
                <a:gd name="T33" fmla="*/ 143 h 14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0" h="143">
                  <a:moveTo>
                    <a:pt x="42" y="26"/>
                  </a:moveTo>
                  <a:lnTo>
                    <a:pt x="30" y="38"/>
                  </a:lnTo>
                  <a:lnTo>
                    <a:pt x="188" y="142"/>
                  </a:lnTo>
                  <a:lnTo>
                    <a:pt x="199" y="129"/>
                  </a:lnTo>
                  <a:lnTo>
                    <a:pt x="40" y="24"/>
                  </a:lnTo>
                  <a:lnTo>
                    <a:pt x="28" y="36"/>
                  </a:lnTo>
                  <a:lnTo>
                    <a:pt x="40" y="24"/>
                  </a:lnTo>
                  <a:lnTo>
                    <a:pt x="0" y="0"/>
                  </a:lnTo>
                  <a:lnTo>
                    <a:pt x="28" y="36"/>
                  </a:lnTo>
                  <a:lnTo>
                    <a:pt x="42" y="2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3" name="Freeform 16"/>
            <p:cNvSpPr>
              <a:spLocks/>
            </p:cNvSpPr>
            <p:nvPr/>
          </p:nvSpPr>
          <p:spPr bwMode="auto">
            <a:xfrm>
              <a:off x="1955" y="2401"/>
              <a:ext cx="144" cy="164"/>
            </a:xfrm>
            <a:custGeom>
              <a:avLst/>
              <a:gdLst>
                <a:gd name="T0" fmla="*/ 124 w 144"/>
                <a:gd name="T1" fmla="*/ 158 h 164"/>
                <a:gd name="T2" fmla="*/ 132 w 144"/>
                <a:gd name="T3" fmla="*/ 146 h 164"/>
                <a:gd name="T4" fmla="*/ 14 w 144"/>
                <a:gd name="T5" fmla="*/ 0 h 164"/>
                <a:gd name="T6" fmla="*/ 0 w 144"/>
                <a:gd name="T7" fmla="*/ 10 h 164"/>
                <a:gd name="T8" fmla="*/ 118 w 144"/>
                <a:gd name="T9" fmla="*/ 156 h 164"/>
                <a:gd name="T10" fmla="*/ 126 w 144"/>
                <a:gd name="T11" fmla="*/ 142 h 164"/>
                <a:gd name="T12" fmla="*/ 124 w 144"/>
                <a:gd name="T13" fmla="*/ 158 h 164"/>
                <a:gd name="T14" fmla="*/ 143 w 144"/>
                <a:gd name="T15" fmla="*/ 163 h 164"/>
                <a:gd name="T16" fmla="*/ 132 w 144"/>
                <a:gd name="T17" fmla="*/ 146 h 164"/>
                <a:gd name="T18" fmla="*/ 124 w 144"/>
                <a:gd name="T19" fmla="*/ 158 h 16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4"/>
                <a:gd name="T31" fmla="*/ 0 h 164"/>
                <a:gd name="T32" fmla="*/ 144 w 144"/>
                <a:gd name="T33" fmla="*/ 164 h 16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4" h="164">
                  <a:moveTo>
                    <a:pt x="124" y="158"/>
                  </a:moveTo>
                  <a:lnTo>
                    <a:pt x="132" y="146"/>
                  </a:lnTo>
                  <a:lnTo>
                    <a:pt x="14" y="0"/>
                  </a:lnTo>
                  <a:lnTo>
                    <a:pt x="0" y="10"/>
                  </a:lnTo>
                  <a:lnTo>
                    <a:pt x="118" y="156"/>
                  </a:lnTo>
                  <a:lnTo>
                    <a:pt x="126" y="142"/>
                  </a:lnTo>
                  <a:lnTo>
                    <a:pt x="124" y="158"/>
                  </a:lnTo>
                  <a:lnTo>
                    <a:pt x="143" y="163"/>
                  </a:lnTo>
                  <a:lnTo>
                    <a:pt x="132" y="146"/>
                  </a:lnTo>
                  <a:lnTo>
                    <a:pt x="124" y="15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4" name="Freeform 17"/>
            <p:cNvSpPr>
              <a:spLocks/>
            </p:cNvSpPr>
            <p:nvPr/>
          </p:nvSpPr>
          <p:spPr bwMode="auto">
            <a:xfrm>
              <a:off x="1967" y="2532"/>
              <a:ext cx="115" cy="33"/>
            </a:xfrm>
            <a:custGeom>
              <a:avLst/>
              <a:gdLst>
                <a:gd name="T0" fmla="*/ 26 w 115"/>
                <a:gd name="T1" fmla="*/ 6 h 33"/>
                <a:gd name="T2" fmla="*/ 20 w 115"/>
                <a:gd name="T3" fmla="*/ 20 h 33"/>
                <a:gd name="T4" fmla="*/ 111 w 115"/>
                <a:gd name="T5" fmla="*/ 32 h 33"/>
                <a:gd name="T6" fmla="*/ 114 w 115"/>
                <a:gd name="T7" fmla="*/ 13 h 33"/>
                <a:gd name="T8" fmla="*/ 22 w 115"/>
                <a:gd name="T9" fmla="*/ 4 h 33"/>
                <a:gd name="T10" fmla="*/ 14 w 115"/>
                <a:gd name="T11" fmla="*/ 18 h 33"/>
                <a:gd name="T12" fmla="*/ 22 w 115"/>
                <a:gd name="T13" fmla="*/ 4 h 33"/>
                <a:gd name="T14" fmla="*/ 0 w 115"/>
                <a:gd name="T15" fmla="*/ 0 h 33"/>
                <a:gd name="T16" fmla="*/ 14 w 115"/>
                <a:gd name="T17" fmla="*/ 18 h 33"/>
                <a:gd name="T18" fmla="*/ 26 w 115"/>
                <a:gd name="T19" fmla="*/ 6 h 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5"/>
                <a:gd name="T31" fmla="*/ 0 h 33"/>
                <a:gd name="T32" fmla="*/ 115 w 115"/>
                <a:gd name="T33" fmla="*/ 33 h 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5" h="33">
                  <a:moveTo>
                    <a:pt x="26" y="6"/>
                  </a:moveTo>
                  <a:lnTo>
                    <a:pt x="20" y="20"/>
                  </a:lnTo>
                  <a:lnTo>
                    <a:pt x="111" y="32"/>
                  </a:lnTo>
                  <a:lnTo>
                    <a:pt x="114" y="13"/>
                  </a:lnTo>
                  <a:lnTo>
                    <a:pt x="22" y="4"/>
                  </a:lnTo>
                  <a:lnTo>
                    <a:pt x="14" y="18"/>
                  </a:lnTo>
                  <a:lnTo>
                    <a:pt x="22" y="4"/>
                  </a:lnTo>
                  <a:lnTo>
                    <a:pt x="0" y="0"/>
                  </a:lnTo>
                  <a:lnTo>
                    <a:pt x="14" y="18"/>
                  </a:lnTo>
                  <a:lnTo>
                    <a:pt x="26"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5" name="Freeform 18"/>
            <p:cNvSpPr>
              <a:spLocks/>
            </p:cNvSpPr>
            <p:nvPr/>
          </p:nvSpPr>
          <p:spPr bwMode="auto">
            <a:xfrm>
              <a:off x="1982" y="2537"/>
              <a:ext cx="78" cy="66"/>
            </a:xfrm>
            <a:custGeom>
              <a:avLst/>
              <a:gdLst>
                <a:gd name="T0" fmla="*/ 58 w 78"/>
                <a:gd name="T1" fmla="*/ 65 h 66"/>
                <a:gd name="T2" fmla="*/ 64 w 78"/>
                <a:gd name="T3" fmla="*/ 52 h 66"/>
                <a:gd name="T4" fmla="*/ 12 w 78"/>
                <a:gd name="T5" fmla="*/ 0 h 66"/>
                <a:gd name="T6" fmla="*/ 0 w 78"/>
                <a:gd name="T7" fmla="*/ 10 h 66"/>
                <a:gd name="T8" fmla="*/ 52 w 78"/>
                <a:gd name="T9" fmla="*/ 62 h 66"/>
                <a:gd name="T10" fmla="*/ 58 w 78"/>
                <a:gd name="T11" fmla="*/ 50 h 66"/>
                <a:gd name="T12" fmla="*/ 58 w 78"/>
                <a:gd name="T13" fmla="*/ 65 h 66"/>
                <a:gd name="T14" fmla="*/ 77 w 78"/>
                <a:gd name="T15" fmla="*/ 62 h 66"/>
                <a:gd name="T16" fmla="*/ 64 w 78"/>
                <a:gd name="T17" fmla="*/ 52 h 66"/>
                <a:gd name="T18" fmla="*/ 58 w 78"/>
                <a:gd name="T19" fmla="*/ 65 h 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8"/>
                <a:gd name="T31" fmla="*/ 0 h 66"/>
                <a:gd name="T32" fmla="*/ 78 w 78"/>
                <a:gd name="T33" fmla="*/ 66 h 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8" h="66">
                  <a:moveTo>
                    <a:pt x="58" y="65"/>
                  </a:moveTo>
                  <a:lnTo>
                    <a:pt x="64" y="52"/>
                  </a:lnTo>
                  <a:lnTo>
                    <a:pt x="12" y="0"/>
                  </a:lnTo>
                  <a:lnTo>
                    <a:pt x="0" y="10"/>
                  </a:lnTo>
                  <a:lnTo>
                    <a:pt x="52" y="62"/>
                  </a:lnTo>
                  <a:lnTo>
                    <a:pt x="58" y="50"/>
                  </a:lnTo>
                  <a:lnTo>
                    <a:pt x="58" y="65"/>
                  </a:lnTo>
                  <a:lnTo>
                    <a:pt x="77" y="62"/>
                  </a:lnTo>
                  <a:lnTo>
                    <a:pt x="64" y="52"/>
                  </a:lnTo>
                  <a:lnTo>
                    <a:pt x="58" y="65"/>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6" name="Freeform 19"/>
            <p:cNvSpPr>
              <a:spLocks/>
            </p:cNvSpPr>
            <p:nvPr/>
          </p:nvSpPr>
          <p:spPr bwMode="auto">
            <a:xfrm>
              <a:off x="1870" y="2588"/>
              <a:ext cx="172" cy="34"/>
            </a:xfrm>
            <a:custGeom>
              <a:avLst/>
              <a:gdLst>
                <a:gd name="T0" fmla="*/ 32 w 172"/>
                <a:gd name="T1" fmla="*/ 7 h 34"/>
                <a:gd name="T2" fmla="*/ 26 w 172"/>
                <a:gd name="T3" fmla="*/ 33 h 34"/>
                <a:gd name="T4" fmla="*/ 171 w 172"/>
                <a:gd name="T5" fmla="*/ 25 h 34"/>
                <a:gd name="T6" fmla="*/ 171 w 172"/>
                <a:gd name="T7" fmla="*/ 0 h 34"/>
                <a:gd name="T8" fmla="*/ 26 w 172"/>
                <a:gd name="T9" fmla="*/ 7 h 34"/>
                <a:gd name="T10" fmla="*/ 22 w 172"/>
                <a:gd name="T11" fmla="*/ 33 h 34"/>
                <a:gd name="T12" fmla="*/ 26 w 172"/>
                <a:gd name="T13" fmla="*/ 7 h 34"/>
                <a:gd name="T14" fmla="*/ 0 w 172"/>
                <a:gd name="T15" fmla="*/ 7 h 34"/>
                <a:gd name="T16" fmla="*/ 22 w 172"/>
                <a:gd name="T17" fmla="*/ 33 h 34"/>
                <a:gd name="T18" fmla="*/ 32 w 172"/>
                <a:gd name="T19" fmla="*/ 7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72"/>
                <a:gd name="T31" fmla="*/ 0 h 34"/>
                <a:gd name="T32" fmla="*/ 172 w 172"/>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72" h="34">
                  <a:moveTo>
                    <a:pt x="32" y="7"/>
                  </a:moveTo>
                  <a:lnTo>
                    <a:pt x="26" y="33"/>
                  </a:lnTo>
                  <a:lnTo>
                    <a:pt x="171" y="25"/>
                  </a:lnTo>
                  <a:lnTo>
                    <a:pt x="171" y="0"/>
                  </a:lnTo>
                  <a:lnTo>
                    <a:pt x="26" y="7"/>
                  </a:lnTo>
                  <a:lnTo>
                    <a:pt x="22" y="33"/>
                  </a:lnTo>
                  <a:lnTo>
                    <a:pt x="26" y="7"/>
                  </a:lnTo>
                  <a:lnTo>
                    <a:pt x="0" y="7"/>
                  </a:lnTo>
                  <a:lnTo>
                    <a:pt x="22" y="33"/>
                  </a:lnTo>
                  <a:lnTo>
                    <a:pt x="32" y="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7" name="Freeform 20"/>
            <p:cNvSpPr>
              <a:spLocks/>
            </p:cNvSpPr>
            <p:nvPr/>
          </p:nvSpPr>
          <p:spPr bwMode="auto">
            <a:xfrm>
              <a:off x="1893" y="2592"/>
              <a:ext cx="114" cy="73"/>
            </a:xfrm>
            <a:custGeom>
              <a:avLst/>
              <a:gdLst>
                <a:gd name="T0" fmla="*/ 106 w 114"/>
                <a:gd name="T1" fmla="*/ 67 h 73"/>
                <a:gd name="T2" fmla="*/ 104 w 114"/>
                <a:gd name="T3" fmla="*/ 57 h 73"/>
                <a:gd name="T4" fmla="*/ 10 w 114"/>
                <a:gd name="T5" fmla="*/ 0 h 73"/>
                <a:gd name="T6" fmla="*/ 0 w 114"/>
                <a:gd name="T7" fmla="*/ 14 h 73"/>
                <a:gd name="T8" fmla="*/ 96 w 114"/>
                <a:gd name="T9" fmla="*/ 72 h 73"/>
                <a:gd name="T10" fmla="*/ 94 w 114"/>
                <a:gd name="T11" fmla="*/ 59 h 73"/>
                <a:gd name="T12" fmla="*/ 106 w 114"/>
                <a:gd name="T13" fmla="*/ 67 h 73"/>
                <a:gd name="T14" fmla="*/ 113 w 114"/>
                <a:gd name="T15" fmla="*/ 61 h 73"/>
                <a:gd name="T16" fmla="*/ 104 w 114"/>
                <a:gd name="T17" fmla="*/ 57 h 73"/>
                <a:gd name="T18" fmla="*/ 106 w 114"/>
                <a:gd name="T19" fmla="*/ 67 h 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4"/>
                <a:gd name="T31" fmla="*/ 0 h 73"/>
                <a:gd name="T32" fmla="*/ 114 w 114"/>
                <a:gd name="T33" fmla="*/ 73 h 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4" h="73">
                  <a:moveTo>
                    <a:pt x="106" y="67"/>
                  </a:moveTo>
                  <a:lnTo>
                    <a:pt x="104" y="57"/>
                  </a:lnTo>
                  <a:lnTo>
                    <a:pt x="10" y="0"/>
                  </a:lnTo>
                  <a:lnTo>
                    <a:pt x="0" y="14"/>
                  </a:lnTo>
                  <a:lnTo>
                    <a:pt x="96" y="72"/>
                  </a:lnTo>
                  <a:lnTo>
                    <a:pt x="94" y="59"/>
                  </a:lnTo>
                  <a:lnTo>
                    <a:pt x="106" y="67"/>
                  </a:lnTo>
                  <a:lnTo>
                    <a:pt x="113" y="61"/>
                  </a:lnTo>
                  <a:lnTo>
                    <a:pt x="104" y="57"/>
                  </a:lnTo>
                  <a:lnTo>
                    <a:pt x="106" y="6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8" name="Freeform 21"/>
            <p:cNvSpPr>
              <a:spLocks/>
            </p:cNvSpPr>
            <p:nvPr/>
          </p:nvSpPr>
          <p:spPr bwMode="auto">
            <a:xfrm>
              <a:off x="1890" y="2651"/>
              <a:ext cx="111" cy="103"/>
            </a:xfrm>
            <a:custGeom>
              <a:avLst/>
              <a:gdLst>
                <a:gd name="T0" fmla="*/ 20 w 111"/>
                <a:gd name="T1" fmla="*/ 83 h 103"/>
                <a:gd name="T2" fmla="*/ 26 w 111"/>
                <a:gd name="T3" fmla="*/ 93 h 103"/>
                <a:gd name="T4" fmla="*/ 110 w 111"/>
                <a:gd name="T5" fmla="*/ 8 h 103"/>
                <a:gd name="T6" fmla="*/ 97 w 111"/>
                <a:gd name="T7" fmla="*/ 0 h 103"/>
                <a:gd name="T8" fmla="*/ 14 w 111"/>
                <a:gd name="T9" fmla="*/ 87 h 103"/>
                <a:gd name="T10" fmla="*/ 22 w 111"/>
                <a:gd name="T11" fmla="*/ 97 h 103"/>
                <a:gd name="T12" fmla="*/ 14 w 111"/>
                <a:gd name="T13" fmla="*/ 87 h 103"/>
                <a:gd name="T14" fmla="*/ 0 w 111"/>
                <a:gd name="T15" fmla="*/ 102 h 103"/>
                <a:gd name="T16" fmla="*/ 22 w 111"/>
                <a:gd name="T17" fmla="*/ 97 h 103"/>
                <a:gd name="T18" fmla="*/ 20 w 111"/>
                <a:gd name="T19" fmla="*/ 83 h 10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1"/>
                <a:gd name="T31" fmla="*/ 0 h 103"/>
                <a:gd name="T32" fmla="*/ 111 w 111"/>
                <a:gd name="T33" fmla="*/ 103 h 10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1" h="103">
                  <a:moveTo>
                    <a:pt x="20" y="83"/>
                  </a:moveTo>
                  <a:lnTo>
                    <a:pt x="26" y="93"/>
                  </a:lnTo>
                  <a:lnTo>
                    <a:pt x="110" y="8"/>
                  </a:lnTo>
                  <a:lnTo>
                    <a:pt x="97" y="0"/>
                  </a:lnTo>
                  <a:lnTo>
                    <a:pt x="14" y="87"/>
                  </a:lnTo>
                  <a:lnTo>
                    <a:pt x="22" y="97"/>
                  </a:lnTo>
                  <a:lnTo>
                    <a:pt x="14" y="87"/>
                  </a:lnTo>
                  <a:lnTo>
                    <a:pt x="0" y="102"/>
                  </a:lnTo>
                  <a:lnTo>
                    <a:pt x="22" y="97"/>
                  </a:lnTo>
                  <a:lnTo>
                    <a:pt x="20" y="83"/>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59" name="Freeform 22"/>
            <p:cNvSpPr>
              <a:spLocks/>
            </p:cNvSpPr>
            <p:nvPr/>
          </p:nvSpPr>
          <p:spPr bwMode="auto">
            <a:xfrm>
              <a:off x="1911" y="2708"/>
              <a:ext cx="171" cy="42"/>
            </a:xfrm>
            <a:custGeom>
              <a:avLst/>
              <a:gdLst>
                <a:gd name="T0" fmla="*/ 161 w 171"/>
                <a:gd name="T1" fmla="*/ 12 h 42"/>
                <a:gd name="T2" fmla="*/ 151 w 171"/>
                <a:gd name="T3" fmla="*/ 2 h 42"/>
                <a:gd name="T4" fmla="*/ 0 w 171"/>
                <a:gd name="T5" fmla="*/ 26 h 42"/>
                <a:gd name="T6" fmla="*/ 2 w 171"/>
                <a:gd name="T7" fmla="*/ 41 h 42"/>
                <a:gd name="T8" fmla="*/ 153 w 171"/>
                <a:gd name="T9" fmla="*/ 16 h 42"/>
                <a:gd name="T10" fmla="*/ 145 w 171"/>
                <a:gd name="T11" fmla="*/ 6 h 42"/>
                <a:gd name="T12" fmla="*/ 161 w 171"/>
                <a:gd name="T13" fmla="*/ 12 h 42"/>
                <a:gd name="T14" fmla="*/ 170 w 171"/>
                <a:gd name="T15" fmla="*/ 0 h 42"/>
                <a:gd name="T16" fmla="*/ 151 w 171"/>
                <a:gd name="T17" fmla="*/ 2 h 42"/>
                <a:gd name="T18" fmla="*/ 161 w 171"/>
                <a:gd name="T19" fmla="*/ 12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71"/>
                <a:gd name="T31" fmla="*/ 0 h 42"/>
                <a:gd name="T32" fmla="*/ 171 w 171"/>
                <a:gd name="T33" fmla="*/ 42 h 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71" h="42">
                  <a:moveTo>
                    <a:pt x="161" y="12"/>
                  </a:moveTo>
                  <a:lnTo>
                    <a:pt x="151" y="2"/>
                  </a:lnTo>
                  <a:lnTo>
                    <a:pt x="0" y="26"/>
                  </a:lnTo>
                  <a:lnTo>
                    <a:pt x="2" y="41"/>
                  </a:lnTo>
                  <a:lnTo>
                    <a:pt x="153" y="16"/>
                  </a:lnTo>
                  <a:lnTo>
                    <a:pt x="145" y="6"/>
                  </a:lnTo>
                  <a:lnTo>
                    <a:pt x="161" y="12"/>
                  </a:lnTo>
                  <a:lnTo>
                    <a:pt x="170" y="0"/>
                  </a:lnTo>
                  <a:lnTo>
                    <a:pt x="151" y="2"/>
                  </a:lnTo>
                  <a:lnTo>
                    <a:pt x="161" y="1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0" name="Freeform 23"/>
            <p:cNvSpPr>
              <a:spLocks/>
            </p:cNvSpPr>
            <p:nvPr/>
          </p:nvSpPr>
          <p:spPr bwMode="auto">
            <a:xfrm>
              <a:off x="1927" y="2715"/>
              <a:ext cx="147" cy="208"/>
            </a:xfrm>
            <a:custGeom>
              <a:avLst/>
              <a:gdLst>
                <a:gd name="T0" fmla="*/ 18 w 147"/>
                <a:gd name="T1" fmla="*/ 180 h 208"/>
                <a:gd name="T2" fmla="*/ 30 w 147"/>
                <a:gd name="T3" fmla="*/ 190 h 208"/>
                <a:gd name="T4" fmla="*/ 146 w 147"/>
                <a:gd name="T5" fmla="*/ 6 h 208"/>
                <a:gd name="T6" fmla="*/ 129 w 147"/>
                <a:gd name="T7" fmla="*/ 0 h 208"/>
                <a:gd name="T8" fmla="*/ 14 w 147"/>
                <a:gd name="T9" fmla="*/ 182 h 208"/>
                <a:gd name="T10" fmla="*/ 26 w 147"/>
                <a:gd name="T11" fmla="*/ 192 h 208"/>
                <a:gd name="T12" fmla="*/ 14 w 147"/>
                <a:gd name="T13" fmla="*/ 182 h 208"/>
                <a:gd name="T14" fmla="*/ 0 w 147"/>
                <a:gd name="T15" fmla="*/ 207 h 208"/>
                <a:gd name="T16" fmla="*/ 26 w 147"/>
                <a:gd name="T17" fmla="*/ 192 h 208"/>
                <a:gd name="T18" fmla="*/ 18 w 147"/>
                <a:gd name="T19" fmla="*/ 180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7"/>
                <a:gd name="T31" fmla="*/ 0 h 208"/>
                <a:gd name="T32" fmla="*/ 147 w 147"/>
                <a:gd name="T33" fmla="*/ 208 h 20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7" h="208">
                  <a:moveTo>
                    <a:pt x="18" y="180"/>
                  </a:moveTo>
                  <a:lnTo>
                    <a:pt x="30" y="190"/>
                  </a:lnTo>
                  <a:lnTo>
                    <a:pt x="146" y="6"/>
                  </a:lnTo>
                  <a:lnTo>
                    <a:pt x="129" y="0"/>
                  </a:lnTo>
                  <a:lnTo>
                    <a:pt x="14" y="182"/>
                  </a:lnTo>
                  <a:lnTo>
                    <a:pt x="26" y="192"/>
                  </a:lnTo>
                  <a:lnTo>
                    <a:pt x="14" y="182"/>
                  </a:lnTo>
                  <a:lnTo>
                    <a:pt x="0" y="207"/>
                  </a:lnTo>
                  <a:lnTo>
                    <a:pt x="26" y="192"/>
                  </a:lnTo>
                  <a:lnTo>
                    <a:pt x="18" y="18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1" name="Freeform 24"/>
            <p:cNvSpPr>
              <a:spLocks/>
            </p:cNvSpPr>
            <p:nvPr/>
          </p:nvSpPr>
          <p:spPr bwMode="auto">
            <a:xfrm>
              <a:off x="1945" y="2763"/>
              <a:ext cx="261" cy="145"/>
            </a:xfrm>
            <a:custGeom>
              <a:avLst/>
              <a:gdLst>
                <a:gd name="T0" fmla="*/ 257 w 261"/>
                <a:gd name="T1" fmla="*/ 14 h 145"/>
                <a:gd name="T2" fmla="*/ 243 w 261"/>
                <a:gd name="T3" fmla="*/ 6 h 145"/>
                <a:gd name="T4" fmla="*/ 0 w 261"/>
                <a:gd name="T5" fmla="*/ 131 h 145"/>
                <a:gd name="T6" fmla="*/ 8 w 261"/>
                <a:gd name="T7" fmla="*/ 144 h 145"/>
                <a:gd name="T8" fmla="*/ 249 w 261"/>
                <a:gd name="T9" fmla="*/ 18 h 145"/>
                <a:gd name="T10" fmla="*/ 239 w 261"/>
                <a:gd name="T11" fmla="*/ 10 h 145"/>
                <a:gd name="T12" fmla="*/ 257 w 261"/>
                <a:gd name="T13" fmla="*/ 14 h 145"/>
                <a:gd name="T14" fmla="*/ 260 w 261"/>
                <a:gd name="T15" fmla="*/ 0 h 145"/>
                <a:gd name="T16" fmla="*/ 243 w 261"/>
                <a:gd name="T17" fmla="*/ 6 h 145"/>
                <a:gd name="T18" fmla="*/ 257 w 261"/>
                <a:gd name="T19" fmla="*/ 14 h 1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61"/>
                <a:gd name="T31" fmla="*/ 0 h 145"/>
                <a:gd name="T32" fmla="*/ 261 w 261"/>
                <a:gd name="T33" fmla="*/ 145 h 1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61" h="145">
                  <a:moveTo>
                    <a:pt x="257" y="14"/>
                  </a:moveTo>
                  <a:lnTo>
                    <a:pt x="243" y="6"/>
                  </a:lnTo>
                  <a:lnTo>
                    <a:pt x="0" y="131"/>
                  </a:lnTo>
                  <a:lnTo>
                    <a:pt x="8" y="144"/>
                  </a:lnTo>
                  <a:lnTo>
                    <a:pt x="249" y="18"/>
                  </a:lnTo>
                  <a:lnTo>
                    <a:pt x="239" y="10"/>
                  </a:lnTo>
                  <a:lnTo>
                    <a:pt x="257" y="14"/>
                  </a:lnTo>
                  <a:lnTo>
                    <a:pt x="260" y="0"/>
                  </a:lnTo>
                  <a:lnTo>
                    <a:pt x="243" y="6"/>
                  </a:lnTo>
                  <a:lnTo>
                    <a:pt x="257"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2" name="Freeform 25"/>
            <p:cNvSpPr>
              <a:spLocks/>
            </p:cNvSpPr>
            <p:nvPr/>
          </p:nvSpPr>
          <p:spPr bwMode="auto">
            <a:xfrm>
              <a:off x="2143" y="2774"/>
              <a:ext cx="61" cy="255"/>
            </a:xfrm>
            <a:custGeom>
              <a:avLst/>
              <a:gdLst>
                <a:gd name="T0" fmla="*/ 6 w 61"/>
                <a:gd name="T1" fmla="*/ 223 h 255"/>
                <a:gd name="T2" fmla="*/ 22 w 61"/>
                <a:gd name="T3" fmla="*/ 229 h 255"/>
                <a:gd name="T4" fmla="*/ 60 w 61"/>
                <a:gd name="T5" fmla="*/ 4 h 255"/>
                <a:gd name="T6" fmla="*/ 42 w 61"/>
                <a:gd name="T7" fmla="*/ 0 h 255"/>
                <a:gd name="T8" fmla="*/ 4 w 61"/>
                <a:gd name="T9" fmla="*/ 227 h 255"/>
                <a:gd name="T10" fmla="*/ 20 w 61"/>
                <a:gd name="T11" fmla="*/ 235 h 255"/>
                <a:gd name="T12" fmla="*/ 4 w 61"/>
                <a:gd name="T13" fmla="*/ 227 h 255"/>
                <a:gd name="T14" fmla="*/ 0 w 61"/>
                <a:gd name="T15" fmla="*/ 254 h 255"/>
                <a:gd name="T16" fmla="*/ 20 w 61"/>
                <a:gd name="T17" fmla="*/ 235 h 255"/>
                <a:gd name="T18" fmla="*/ 6 w 61"/>
                <a:gd name="T19" fmla="*/ 223 h 25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
                <a:gd name="T31" fmla="*/ 0 h 255"/>
                <a:gd name="T32" fmla="*/ 61 w 61"/>
                <a:gd name="T33" fmla="*/ 255 h 25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 h="255">
                  <a:moveTo>
                    <a:pt x="6" y="223"/>
                  </a:moveTo>
                  <a:lnTo>
                    <a:pt x="22" y="229"/>
                  </a:lnTo>
                  <a:lnTo>
                    <a:pt x="60" y="4"/>
                  </a:lnTo>
                  <a:lnTo>
                    <a:pt x="42" y="0"/>
                  </a:lnTo>
                  <a:lnTo>
                    <a:pt x="4" y="227"/>
                  </a:lnTo>
                  <a:lnTo>
                    <a:pt x="20" y="235"/>
                  </a:lnTo>
                  <a:lnTo>
                    <a:pt x="4" y="227"/>
                  </a:lnTo>
                  <a:lnTo>
                    <a:pt x="0" y="254"/>
                  </a:lnTo>
                  <a:lnTo>
                    <a:pt x="20" y="235"/>
                  </a:lnTo>
                  <a:lnTo>
                    <a:pt x="6" y="223"/>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3" name="Freeform 26"/>
            <p:cNvSpPr>
              <a:spLocks/>
            </p:cNvSpPr>
            <p:nvPr/>
          </p:nvSpPr>
          <p:spPr bwMode="auto">
            <a:xfrm>
              <a:off x="2148" y="2800"/>
              <a:ext cx="199" cy="210"/>
            </a:xfrm>
            <a:custGeom>
              <a:avLst/>
              <a:gdLst>
                <a:gd name="T0" fmla="*/ 198 w 199"/>
                <a:gd name="T1" fmla="*/ 10 h 210"/>
                <a:gd name="T2" fmla="*/ 185 w 199"/>
                <a:gd name="T3" fmla="*/ 8 h 210"/>
                <a:gd name="T4" fmla="*/ 0 w 199"/>
                <a:gd name="T5" fmla="*/ 196 h 210"/>
                <a:gd name="T6" fmla="*/ 14 w 199"/>
                <a:gd name="T7" fmla="*/ 209 h 210"/>
                <a:gd name="T8" fmla="*/ 198 w 199"/>
                <a:gd name="T9" fmla="*/ 20 h 210"/>
                <a:gd name="T10" fmla="*/ 183 w 199"/>
                <a:gd name="T11" fmla="*/ 18 h 210"/>
                <a:gd name="T12" fmla="*/ 198 w 199"/>
                <a:gd name="T13" fmla="*/ 10 h 210"/>
                <a:gd name="T14" fmla="*/ 193 w 199"/>
                <a:gd name="T15" fmla="*/ 0 h 210"/>
                <a:gd name="T16" fmla="*/ 185 w 199"/>
                <a:gd name="T17" fmla="*/ 8 h 210"/>
                <a:gd name="T18" fmla="*/ 198 w 199"/>
                <a:gd name="T19" fmla="*/ 10 h 2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99"/>
                <a:gd name="T31" fmla="*/ 0 h 210"/>
                <a:gd name="T32" fmla="*/ 199 w 199"/>
                <a:gd name="T33" fmla="*/ 210 h 2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99" h="210">
                  <a:moveTo>
                    <a:pt x="198" y="10"/>
                  </a:moveTo>
                  <a:lnTo>
                    <a:pt x="185" y="8"/>
                  </a:lnTo>
                  <a:lnTo>
                    <a:pt x="0" y="196"/>
                  </a:lnTo>
                  <a:lnTo>
                    <a:pt x="14" y="209"/>
                  </a:lnTo>
                  <a:lnTo>
                    <a:pt x="198" y="20"/>
                  </a:lnTo>
                  <a:lnTo>
                    <a:pt x="183" y="18"/>
                  </a:lnTo>
                  <a:lnTo>
                    <a:pt x="198" y="10"/>
                  </a:lnTo>
                  <a:lnTo>
                    <a:pt x="193" y="0"/>
                  </a:lnTo>
                  <a:lnTo>
                    <a:pt x="185" y="8"/>
                  </a:lnTo>
                  <a:lnTo>
                    <a:pt x="198" y="1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4" name="Freeform 27"/>
            <p:cNvSpPr>
              <a:spLocks/>
            </p:cNvSpPr>
            <p:nvPr/>
          </p:nvSpPr>
          <p:spPr bwMode="auto">
            <a:xfrm>
              <a:off x="2331" y="2810"/>
              <a:ext cx="85" cy="174"/>
            </a:xfrm>
            <a:custGeom>
              <a:avLst/>
              <a:gdLst>
                <a:gd name="T0" fmla="*/ 65 w 85"/>
                <a:gd name="T1" fmla="*/ 142 h 174"/>
                <a:gd name="T2" fmla="*/ 81 w 85"/>
                <a:gd name="T3" fmla="*/ 140 h 174"/>
                <a:gd name="T4" fmla="*/ 14 w 85"/>
                <a:gd name="T5" fmla="*/ 0 h 174"/>
                <a:gd name="T6" fmla="*/ 0 w 85"/>
                <a:gd name="T7" fmla="*/ 8 h 174"/>
                <a:gd name="T8" fmla="*/ 65 w 85"/>
                <a:gd name="T9" fmla="*/ 146 h 174"/>
                <a:gd name="T10" fmla="*/ 84 w 85"/>
                <a:gd name="T11" fmla="*/ 144 h 174"/>
                <a:gd name="T12" fmla="*/ 65 w 85"/>
                <a:gd name="T13" fmla="*/ 146 h 174"/>
                <a:gd name="T14" fmla="*/ 79 w 85"/>
                <a:gd name="T15" fmla="*/ 173 h 174"/>
                <a:gd name="T16" fmla="*/ 84 w 85"/>
                <a:gd name="T17" fmla="*/ 144 h 174"/>
                <a:gd name="T18" fmla="*/ 65 w 85"/>
                <a:gd name="T19" fmla="*/ 142 h 17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5"/>
                <a:gd name="T31" fmla="*/ 0 h 174"/>
                <a:gd name="T32" fmla="*/ 85 w 85"/>
                <a:gd name="T33" fmla="*/ 174 h 17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5" h="174">
                  <a:moveTo>
                    <a:pt x="65" y="142"/>
                  </a:moveTo>
                  <a:lnTo>
                    <a:pt x="81" y="140"/>
                  </a:lnTo>
                  <a:lnTo>
                    <a:pt x="14" y="0"/>
                  </a:lnTo>
                  <a:lnTo>
                    <a:pt x="0" y="8"/>
                  </a:lnTo>
                  <a:lnTo>
                    <a:pt x="65" y="146"/>
                  </a:lnTo>
                  <a:lnTo>
                    <a:pt x="84" y="144"/>
                  </a:lnTo>
                  <a:lnTo>
                    <a:pt x="65" y="146"/>
                  </a:lnTo>
                  <a:lnTo>
                    <a:pt x="79" y="173"/>
                  </a:lnTo>
                  <a:lnTo>
                    <a:pt x="84" y="144"/>
                  </a:lnTo>
                  <a:lnTo>
                    <a:pt x="65" y="14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5" name="Freeform 28"/>
            <p:cNvSpPr>
              <a:spLocks/>
            </p:cNvSpPr>
            <p:nvPr/>
          </p:nvSpPr>
          <p:spPr bwMode="auto">
            <a:xfrm>
              <a:off x="2397" y="2793"/>
              <a:ext cx="37" cy="162"/>
            </a:xfrm>
            <a:custGeom>
              <a:avLst/>
              <a:gdLst>
                <a:gd name="T0" fmla="*/ 32 w 37"/>
                <a:gd name="T1" fmla="*/ 6 h 162"/>
                <a:gd name="T2" fmla="*/ 20 w 37"/>
                <a:gd name="T3" fmla="*/ 12 h 162"/>
                <a:gd name="T4" fmla="*/ 0 w 37"/>
                <a:gd name="T5" fmla="*/ 158 h 162"/>
                <a:gd name="T6" fmla="*/ 18 w 37"/>
                <a:gd name="T7" fmla="*/ 161 h 162"/>
                <a:gd name="T8" fmla="*/ 36 w 37"/>
                <a:gd name="T9" fmla="*/ 14 h 162"/>
                <a:gd name="T10" fmla="*/ 24 w 37"/>
                <a:gd name="T11" fmla="*/ 20 h 162"/>
                <a:gd name="T12" fmla="*/ 32 w 37"/>
                <a:gd name="T13" fmla="*/ 6 h 162"/>
                <a:gd name="T14" fmla="*/ 22 w 37"/>
                <a:gd name="T15" fmla="*/ 0 h 162"/>
                <a:gd name="T16" fmla="*/ 20 w 37"/>
                <a:gd name="T17" fmla="*/ 12 h 162"/>
                <a:gd name="T18" fmla="*/ 32 w 37"/>
                <a:gd name="T19" fmla="*/ 6 h 1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7"/>
                <a:gd name="T31" fmla="*/ 0 h 162"/>
                <a:gd name="T32" fmla="*/ 37 w 37"/>
                <a:gd name="T33" fmla="*/ 162 h 16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7" h="162">
                  <a:moveTo>
                    <a:pt x="32" y="6"/>
                  </a:moveTo>
                  <a:lnTo>
                    <a:pt x="20" y="12"/>
                  </a:lnTo>
                  <a:lnTo>
                    <a:pt x="0" y="158"/>
                  </a:lnTo>
                  <a:lnTo>
                    <a:pt x="18" y="161"/>
                  </a:lnTo>
                  <a:lnTo>
                    <a:pt x="36" y="14"/>
                  </a:lnTo>
                  <a:lnTo>
                    <a:pt x="24" y="20"/>
                  </a:lnTo>
                  <a:lnTo>
                    <a:pt x="32" y="6"/>
                  </a:lnTo>
                  <a:lnTo>
                    <a:pt x="22" y="0"/>
                  </a:lnTo>
                  <a:lnTo>
                    <a:pt x="20" y="12"/>
                  </a:lnTo>
                  <a:lnTo>
                    <a:pt x="32"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6" name="Freeform 29"/>
            <p:cNvSpPr>
              <a:spLocks/>
            </p:cNvSpPr>
            <p:nvPr/>
          </p:nvSpPr>
          <p:spPr bwMode="auto">
            <a:xfrm>
              <a:off x="2421" y="2800"/>
              <a:ext cx="110" cy="80"/>
            </a:xfrm>
            <a:custGeom>
              <a:avLst/>
              <a:gdLst>
                <a:gd name="T0" fmla="*/ 90 w 110"/>
                <a:gd name="T1" fmla="*/ 64 h 80"/>
                <a:gd name="T2" fmla="*/ 104 w 110"/>
                <a:gd name="T3" fmla="*/ 58 h 80"/>
                <a:gd name="T4" fmla="*/ 8 w 110"/>
                <a:gd name="T5" fmla="*/ 0 h 80"/>
                <a:gd name="T6" fmla="*/ 0 w 110"/>
                <a:gd name="T7" fmla="*/ 14 h 80"/>
                <a:gd name="T8" fmla="*/ 94 w 110"/>
                <a:gd name="T9" fmla="*/ 70 h 80"/>
                <a:gd name="T10" fmla="*/ 109 w 110"/>
                <a:gd name="T11" fmla="*/ 66 h 80"/>
                <a:gd name="T12" fmla="*/ 94 w 110"/>
                <a:gd name="T13" fmla="*/ 70 h 80"/>
                <a:gd name="T14" fmla="*/ 104 w 110"/>
                <a:gd name="T15" fmla="*/ 79 h 80"/>
                <a:gd name="T16" fmla="*/ 109 w 110"/>
                <a:gd name="T17" fmla="*/ 66 h 80"/>
                <a:gd name="T18" fmla="*/ 90 w 110"/>
                <a:gd name="T19" fmla="*/ 64 h 8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0"/>
                <a:gd name="T31" fmla="*/ 0 h 80"/>
                <a:gd name="T32" fmla="*/ 110 w 110"/>
                <a:gd name="T33" fmla="*/ 80 h 8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0" h="80">
                  <a:moveTo>
                    <a:pt x="90" y="64"/>
                  </a:moveTo>
                  <a:lnTo>
                    <a:pt x="104" y="58"/>
                  </a:lnTo>
                  <a:lnTo>
                    <a:pt x="8" y="0"/>
                  </a:lnTo>
                  <a:lnTo>
                    <a:pt x="0" y="14"/>
                  </a:lnTo>
                  <a:lnTo>
                    <a:pt x="94" y="70"/>
                  </a:lnTo>
                  <a:lnTo>
                    <a:pt x="109" y="66"/>
                  </a:lnTo>
                  <a:lnTo>
                    <a:pt x="94" y="70"/>
                  </a:lnTo>
                  <a:lnTo>
                    <a:pt x="104" y="79"/>
                  </a:lnTo>
                  <a:lnTo>
                    <a:pt x="109" y="66"/>
                  </a:lnTo>
                  <a:lnTo>
                    <a:pt x="90" y="6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7" name="Freeform 30"/>
            <p:cNvSpPr>
              <a:spLocks/>
            </p:cNvSpPr>
            <p:nvPr/>
          </p:nvSpPr>
          <p:spPr bwMode="auto">
            <a:xfrm>
              <a:off x="2512" y="2767"/>
              <a:ext cx="40" cy="101"/>
            </a:xfrm>
            <a:custGeom>
              <a:avLst/>
              <a:gdLst>
                <a:gd name="T0" fmla="*/ 34 w 40"/>
                <a:gd name="T1" fmla="*/ 4 h 101"/>
                <a:gd name="T2" fmla="*/ 20 w 40"/>
                <a:gd name="T3" fmla="*/ 10 h 101"/>
                <a:gd name="T4" fmla="*/ 0 w 40"/>
                <a:gd name="T5" fmla="*/ 97 h 101"/>
                <a:gd name="T6" fmla="*/ 18 w 40"/>
                <a:gd name="T7" fmla="*/ 100 h 101"/>
                <a:gd name="T8" fmla="*/ 39 w 40"/>
                <a:gd name="T9" fmla="*/ 12 h 101"/>
                <a:gd name="T10" fmla="*/ 22 w 40"/>
                <a:gd name="T11" fmla="*/ 18 h 101"/>
                <a:gd name="T12" fmla="*/ 34 w 40"/>
                <a:gd name="T13" fmla="*/ 4 h 101"/>
                <a:gd name="T14" fmla="*/ 22 w 40"/>
                <a:gd name="T15" fmla="*/ 0 h 101"/>
                <a:gd name="T16" fmla="*/ 20 w 40"/>
                <a:gd name="T17" fmla="*/ 10 h 101"/>
                <a:gd name="T18" fmla="*/ 34 w 40"/>
                <a:gd name="T19" fmla="*/ 4 h 10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0"/>
                <a:gd name="T31" fmla="*/ 0 h 101"/>
                <a:gd name="T32" fmla="*/ 40 w 40"/>
                <a:gd name="T33" fmla="*/ 101 h 10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0" h="101">
                  <a:moveTo>
                    <a:pt x="34" y="4"/>
                  </a:moveTo>
                  <a:lnTo>
                    <a:pt x="20" y="10"/>
                  </a:lnTo>
                  <a:lnTo>
                    <a:pt x="0" y="97"/>
                  </a:lnTo>
                  <a:lnTo>
                    <a:pt x="18" y="100"/>
                  </a:lnTo>
                  <a:lnTo>
                    <a:pt x="39" y="12"/>
                  </a:lnTo>
                  <a:lnTo>
                    <a:pt x="22" y="18"/>
                  </a:lnTo>
                  <a:lnTo>
                    <a:pt x="34" y="4"/>
                  </a:lnTo>
                  <a:lnTo>
                    <a:pt x="22" y="0"/>
                  </a:lnTo>
                  <a:lnTo>
                    <a:pt x="20" y="10"/>
                  </a:lnTo>
                  <a:lnTo>
                    <a:pt x="34" y="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8" name="Freeform 31"/>
            <p:cNvSpPr>
              <a:spLocks/>
            </p:cNvSpPr>
            <p:nvPr/>
          </p:nvSpPr>
          <p:spPr bwMode="auto">
            <a:xfrm>
              <a:off x="2535" y="2771"/>
              <a:ext cx="192" cy="122"/>
            </a:xfrm>
            <a:custGeom>
              <a:avLst/>
              <a:gdLst>
                <a:gd name="T0" fmla="*/ 162 w 192"/>
                <a:gd name="T1" fmla="*/ 102 h 122"/>
                <a:gd name="T2" fmla="*/ 176 w 192"/>
                <a:gd name="T3" fmla="*/ 94 h 122"/>
                <a:gd name="T4" fmla="*/ 12 w 192"/>
                <a:gd name="T5" fmla="*/ 0 h 122"/>
                <a:gd name="T6" fmla="*/ 0 w 192"/>
                <a:gd name="T7" fmla="*/ 14 h 122"/>
                <a:gd name="T8" fmla="*/ 164 w 192"/>
                <a:gd name="T9" fmla="*/ 106 h 122"/>
                <a:gd name="T10" fmla="*/ 178 w 192"/>
                <a:gd name="T11" fmla="*/ 98 h 122"/>
                <a:gd name="T12" fmla="*/ 164 w 192"/>
                <a:gd name="T13" fmla="*/ 106 h 122"/>
                <a:gd name="T14" fmla="*/ 191 w 192"/>
                <a:gd name="T15" fmla="*/ 121 h 122"/>
                <a:gd name="T16" fmla="*/ 178 w 192"/>
                <a:gd name="T17" fmla="*/ 98 h 122"/>
                <a:gd name="T18" fmla="*/ 162 w 192"/>
                <a:gd name="T19" fmla="*/ 102 h 12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92"/>
                <a:gd name="T31" fmla="*/ 0 h 122"/>
                <a:gd name="T32" fmla="*/ 192 w 192"/>
                <a:gd name="T33" fmla="*/ 122 h 12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92" h="122">
                  <a:moveTo>
                    <a:pt x="162" y="102"/>
                  </a:moveTo>
                  <a:lnTo>
                    <a:pt x="176" y="94"/>
                  </a:lnTo>
                  <a:lnTo>
                    <a:pt x="12" y="0"/>
                  </a:lnTo>
                  <a:lnTo>
                    <a:pt x="0" y="14"/>
                  </a:lnTo>
                  <a:lnTo>
                    <a:pt x="164" y="106"/>
                  </a:lnTo>
                  <a:lnTo>
                    <a:pt x="178" y="98"/>
                  </a:lnTo>
                  <a:lnTo>
                    <a:pt x="164" y="106"/>
                  </a:lnTo>
                  <a:lnTo>
                    <a:pt x="191" y="121"/>
                  </a:lnTo>
                  <a:lnTo>
                    <a:pt x="178" y="98"/>
                  </a:lnTo>
                  <a:lnTo>
                    <a:pt x="162" y="10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69" name="Freeform 32"/>
            <p:cNvSpPr>
              <a:spLocks/>
            </p:cNvSpPr>
            <p:nvPr/>
          </p:nvSpPr>
          <p:spPr bwMode="auto">
            <a:xfrm>
              <a:off x="2598" y="2694"/>
              <a:ext cx="116" cy="180"/>
            </a:xfrm>
            <a:custGeom>
              <a:avLst/>
              <a:gdLst>
                <a:gd name="T0" fmla="*/ 14 w 116"/>
                <a:gd name="T1" fmla="*/ 0 h 180"/>
                <a:gd name="T2" fmla="*/ 6 w 116"/>
                <a:gd name="T3" fmla="*/ 10 h 180"/>
                <a:gd name="T4" fmla="*/ 98 w 116"/>
                <a:gd name="T5" fmla="*/ 179 h 180"/>
                <a:gd name="T6" fmla="*/ 115 w 116"/>
                <a:gd name="T7" fmla="*/ 174 h 180"/>
                <a:gd name="T8" fmla="*/ 20 w 116"/>
                <a:gd name="T9" fmla="*/ 4 h 180"/>
                <a:gd name="T10" fmla="*/ 12 w 116"/>
                <a:gd name="T11" fmla="*/ 14 h 180"/>
                <a:gd name="T12" fmla="*/ 14 w 116"/>
                <a:gd name="T13" fmla="*/ 0 h 180"/>
                <a:gd name="T14" fmla="*/ 0 w 116"/>
                <a:gd name="T15" fmla="*/ 0 h 180"/>
                <a:gd name="T16" fmla="*/ 6 w 116"/>
                <a:gd name="T17" fmla="*/ 10 h 180"/>
                <a:gd name="T18" fmla="*/ 14 w 116"/>
                <a:gd name="T19" fmla="*/ 0 h 18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6"/>
                <a:gd name="T31" fmla="*/ 0 h 180"/>
                <a:gd name="T32" fmla="*/ 116 w 116"/>
                <a:gd name="T33" fmla="*/ 180 h 18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6" h="180">
                  <a:moveTo>
                    <a:pt x="14" y="0"/>
                  </a:moveTo>
                  <a:lnTo>
                    <a:pt x="6" y="10"/>
                  </a:lnTo>
                  <a:lnTo>
                    <a:pt x="98" y="179"/>
                  </a:lnTo>
                  <a:lnTo>
                    <a:pt x="115" y="174"/>
                  </a:lnTo>
                  <a:lnTo>
                    <a:pt x="20" y="4"/>
                  </a:lnTo>
                  <a:lnTo>
                    <a:pt x="12" y="14"/>
                  </a:lnTo>
                  <a:lnTo>
                    <a:pt x="14" y="0"/>
                  </a:lnTo>
                  <a:lnTo>
                    <a:pt x="0" y="0"/>
                  </a:lnTo>
                  <a:lnTo>
                    <a:pt x="6" y="10"/>
                  </a:lnTo>
                  <a:lnTo>
                    <a:pt x="14"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0" name="Freeform 33"/>
            <p:cNvSpPr>
              <a:spLocks/>
            </p:cNvSpPr>
            <p:nvPr/>
          </p:nvSpPr>
          <p:spPr bwMode="auto">
            <a:xfrm>
              <a:off x="2610" y="2694"/>
              <a:ext cx="129" cy="34"/>
            </a:xfrm>
            <a:custGeom>
              <a:avLst/>
              <a:gdLst>
                <a:gd name="T0" fmla="*/ 103 w 129"/>
                <a:gd name="T1" fmla="*/ 28 h 34"/>
                <a:gd name="T2" fmla="*/ 111 w 129"/>
                <a:gd name="T3" fmla="*/ 14 h 34"/>
                <a:gd name="T4" fmla="*/ 2 w 129"/>
                <a:gd name="T5" fmla="*/ 0 h 34"/>
                <a:gd name="T6" fmla="*/ 0 w 129"/>
                <a:gd name="T7" fmla="*/ 16 h 34"/>
                <a:gd name="T8" fmla="*/ 109 w 129"/>
                <a:gd name="T9" fmla="*/ 30 h 34"/>
                <a:gd name="T10" fmla="*/ 117 w 129"/>
                <a:gd name="T11" fmla="*/ 16 h 34"/>
                <a:gd name="T12" fmla="*/ 109 w 129"/>
                <a:gd name="T13" fmla="*/ 30 h 34"/>
                <a:gd name="T14" fmla="*/ 128 w 129"/>
                <a:gd name="T15" fmla="*/ 33 h 34"/>
                <a:gd name="T16" fmla="*/ 117 w 129"/>
                <a:gd name="T17" fmla="*/ 16 h 34"/>
                <a:gd name="T18" fmla="*/ 103 w 129"/>
                <a:gd name="T19" fmla="*/ 28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9"/>
                <a:gd name="T31" fmla="*/ 0 h 34"/>
                <a:gd name="T32" fmla="*/ 129 w 129"/>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9" h="34">
                  <a:moveTo>
                    <a:pt x="103" y="28"/>
                  </a:moveTo>
                  <a:lnTo>
                    <a:pt x="111" y="14"/>
                  </a:lnTo>
                  <a:lnTo>
                    <a:pt x="2" y="0"/>
                  </a:lnTo>
                  <a:lnTo>
                    <a:pt x="0" y="16"/>
                  </a:lnTo>
                  <a:lnTo>
                    <a:pt x="109" y="30"/>
                  </a:lnTo>
                  <a:lnTo>
                    <a:pt x="117" y="16"/>
                  </a:lnTo>
                  <a:lnTo>
                    <a:pt x="109" y="30"/>
                  </a:lnTo>
                  <a:lnTo>
                    <a:pt x="128" y="33"/>
                  </a:lnTo>
                  <a:lnTo>
                    <a:pt x="117" y="16"/>
                  </a:lnTo>
                  <a:lnTo>
                    <a:pt x="103" y="2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1" name="Freeform 34"/>
            <p:cNvSpPr>
              <a:spLocks/>
            </p:cNvSpPr>
            <p:nvPr/>
          </p:nvSpPr>
          <p:spPr bwMode="auto">
            <a:xfrm>
              <a:off x="2647" y="2632"/>
              <a:ext cx="82" cy="88"/>
            </a:xfrm>
            <a:custGeom>
              <a:avLst/>
              <a:gdLst>
                <a:gd name="T0" fmla="*/ 8 w 82"/>
                <a:gd name="T1" fmla="*/ 0 h 88"/>
                <a:gd name="T2" fmla="*/ 6 w 82"/>
                <a:gd name="T3" fmla="*/ 10 h 88"/>
                <a:gd name="T4" fmla="*/ 66 w 82"/>
                <a:gd name="T5" fmla="*/ 87 h 88"/>
                <a:gd name="T6" fmla="*/ 81 w 82"/>
                <a:gd name="T7" fmla="*/ 76 h 88"/>
                <a:gd name="T8" fmla="*/ 20 w 82"/>
                <a:gd name="T9" fmla="*/ 2 h 88"/>
                <a:gd name="T10" fmla="*/ 18 w 82"/>
                <a:gd name="T11" fmla="*/ 12 h 88"/>
                <a:gd name="T12" fmla="*/ 8 w 82"/>
                <a:gd name="T13" fmla="*/ 0 h 88"/>
                <a:gd name="T14" fmla="*/ 0 w 82"/>
                <a:gd name="T15" fmla="*/ 4 h 88"/>
                <a:gd name="T16" fmla="*/ 6 w 82"/>
                <a:gd name="T17" fmla="*/ 10 h 88"/>
                <a:gd name="T18" fmla="*/ 8 w 82"/>
                <a:gd name="T19" fmla="*/ 0 h 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2"/>
                <a:gd name="T31" fmla="*/ 0 h 88"/>
                <a:gd name="T32" fmla="*/ 82 w 82"/>
                <a:gd name="T33" fmla="*/ 88 h 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2" h="88">
                  <a:moveTo>
                    <a:pt x="8" y="0"/>
                  </a:moveTo>
                  <a:lnTo>
                    <a:pt x="6" y="10"/>
                  </a:lnTo>
                  <a:lnTo>
                    <a:pt x="66" y="87"/>
                  </a:lnTo>
                  <a:lnTo>
                    <a:pt x="81" y="76"/>
                  </a:lnTo>
                  <a:lnTo>
                    <a:pt x="20" y="2"/>
                  </a:lnTo>
                  <a:lnTo>
                    <a:pt x="18" y="12"/>
                  </a:lnTo>
                  <a:lnTo>
                    <a:pt x="8" y="0"/>
                  </a:lnTo>
                  <a:lnTo>
                    <a:pt x="0" y="4"/>
                  </a:lnTo>
                  <a:lnTo>
                    <a:pt x="6" y="10"/>
                  </a:lnTo>
                  <a:lnTo>
                    <a:pt x="8"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2" name="Freeform 35"/>
            <p:cNvSpPr>
              <a:spLocks/>
            </p:cNvSpPr>
            <p:nvPr/>
          </p:nvSpPr>
          <p:spPr bwMode="auto">
            <a:xfrm>
              <a:off x="2654" y="2568"/>
              <a:ext cx="169" cy="79"/>
            </a:xfrm>
            <a:custGeom>
              <a:avLst/>
              <a:gdLst>
                <a:gd name="T0" fmla="*/ 137 w 169"/>
                <a:gd name="T1" fmla="*/ 16 h 79"/>
                <a:gd name="T2" fmla="*/ 131 w 169"/>
                <a:gd name="T3" fmla="*/ 0 h 79"/>
                <a:gd name="T4" fmla="*/ 0 w 169"/>
                <a:gd name="T5" fmla="*/ 65 h 79"/>
                <a:gd name="T6" fmla="*/ 10 w 169"/>
                <a:gd name="T7" fmla="*/ 78 h 79"/>
                <a:gd name="T8" fmla="*/ 141 w 169"/>
                <a:gd name="T9" fmla="*/ 14 h 79"/>
                <a:gd name="T10" fmla="*/ 137 w 169"/>
                <a:gd name="T11" fmla="*/ 0 h 79"/>
                <a:gd name="T12" fmla="*/ 141 w 169"/>
                <a:gd name="T13" fmla="*/ 14 h 79"/>
                <a:gd name="T14" fmla="*/ 168 w 169"/>
                <a:gd name="T15" fmla="*/ 0 h 79"/>
                <a:gd name="T16" fmla="*/ 137 w 169"/>
                <a:gd name="T17" fmla="*/ 0 h 79"/>
                <a:gd name="T18" fmla="*/ 137 w 169"/>
                <a:gd name="T19" fmla="*/ 16 h 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9"/>
                <a:gd name="T31" fmla="*/ 0 h 79"/>
                <a:gd name="T32" fmla="*/ 169 w 169"/>
                <a:gd name="T33" fmla="*/ 79 h 7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9" h="79">
                  <a:moveTo>
                    <a:pt x="137" y="16"/>
                  </a:moveTo>
                  <a:lnTo>
                    <a:pt x="131" y="0"/>
                  </a:lnTo>
                  <a:lnTo>
                    <a:pt x="0" y="65"/>
                  </a:lnTo>
                  <a:lnTo>
                    <a:pt x="10" y="78"/>
                  </a:lnTo>
                  <a:lnTo>
                    <a:pt x="141" y="14"/>
                  </a:lnTo>
                  <a:lnTo>
                    <a:pt x="137" y="0"/>
                  </a:lnTo>
                  <a:lnTo>
                    <a:pt x="141" y="14"/>
                  </a:lnTo>
                  <a:lnTo>
                    <a:pt x="168" y="0"/>
                  </a:lnTo>
                  <a:lnTo>
                    <a:pt x="137" y="0"/>
                  </a:lnTo>
                  <a:lnTo>
                    <a:pt x="137" y="1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3" name="Freeform 36"/>
            <p:cNvSpPr>
              <a:spLocks/>
            </p:cNvSpPr>
            <p:nvPr/>
          </p:nvSpPr>
          <p:spPr bwMode="auto">
            <a:xfrm>
              <a:off x="2606" y="2568"/>
              <a:ext cx="186" cy="34"/>
            </a:xfrm>
            <a:custGeom>
              <a:avLst/>
              <a:gdLst>
                <a:gd name="T0" fmla="*/ 18 w 186"/>
                <a:gd name="T1" fmla="*/ 7 h 34"/>
                <a:gd name="T2" fmla="*/ 24 w 186"/>
                <a:gd name="T3" fmla="*/ 33 h 34"/>
                <a:gd name="T4" fmla="*/ 185 w 186"/>
                <a:gd name="T5" fmla="*/ 29 h 34"/>
                <a:gd name="T6" fmla="*/ 185 w 186"/>
                <a:gd name="T7" fmla="*/ 0 h 34"/>
                <a:gd name="T8" fmla="*/ 24 w 186"/>
                <a:gd name="T9" fmla="*/ 3 h 34"/>
                <a:gd name="T10" fmla="*/ 30 w 186"/>
                <a:gd name="T11" fmla="*/ 29 h 34"/>
                <a:gd name="T12" fmla="*/ 18 w 186"/>
                <a:gd name="T13" fmla="*/ 7 h 34"/>
                <a:gd name="T14" fmla="*/ 0 w 186"/>
                <a:gd name="T15" fmla="*/ 33 h 34"/>
                <a:gd name="T16" fmla="*/ 24 w 186"/>
                <a:gd name="T17" fmla="*/ 33 h 34"/>
                <a:gd name="T18" fmla="*/ 18 w 186"/>
                <a:gd name="T19" fmla="*/ 7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86"/>
                <a:gd name="T31" fmla="*/ 0 h 34"/>
                <a:gd name="T32" fmla="*/ 186 w 186"/>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86" h="34">
                  <a:moveTo>
                    <a:pt x="18" y="7"/>
                  </a:moveTo>
                  <a:lnTo>
                    <a:pt x="24" y="33"/>
                  </a:lnTo>
                  <a:lnTo>
                    <a:pt x="185" y="29"/>
                  </a:lnTo>
                  <a:lnTo>
                    <a:pt x="185" y="0"/>
                  </a:lnTo>
                  <a:lnTo>
                    <a:pt x="24" y="3"/>
                  </a:lnTo>
                  <a:lnTo>
                    <a:pt x="30" y="29"/>
                  </a:lnTo>
                  <a:lnTo>
                    <a:pt x="18" y="7"/>
                  </a:lnTo>
                  <a:lnTo>
                    <a:pt x="0" y="33"/>
                  </a:lnTo>
                  <a:lnTo>
                    <a:pt x="24" y="33"/>
                  </a:lnTo>
                  <a:lnTo>
                    <a:pt x="18" y="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4" name="Freeform 37"/>
            <p:cNvSpPr>
              <a:spLocks/>
            </p:cNvSpPr>
            <p:nvPr/>
          </p:nvSpPr>
          <p:spPr bwMode="auto">
            <a:xfrm>
              <a:off x="2624" y="2320"/>
              <a:ext cx="363" cy="265"/>
            </a:xfrm>
            <a:custGeom>
              <a:avLst/>
              <a:gdLst>
                <a:gd name="T0" fmla="*/ 317 w 363"/>
                <a:gd name="T1" fmla="*/ 32 h 265"/>
                <a:gd name="T2" fmla="*/ 309 w 363"/>
                <a:gd name="T3" fmla="*/ 20 h 265"/>
                <a:gd name="T4" fmla="*/ 0 w 363"/>
                <a:gd name="T5" fmla="*/ 251 h 265"/>
                <a:gd name="T6" fmla="*/ 12 w 363"/>
                <a:gd name="T7" fmla="*/ 264 h 265"/>
                <a:gd name="T8" fmla="*/ 321 w 363"/>
                <a:gd name="T9" fmla="*/ 32 h 265"/>
                <a:gd name="T10" fmla="*/ 311 w 363"/>
                <a:gd name="T11" fmla="*/ 20 h 265"/>
                <a:gd name="T12" fmla="*/ 321 w 363"/>
                <a:gd name="T13" fmla="*/ 32 h 265"/>
                <a:gd name="T14" fmla="*/ 362 w 363"/>
                <a:gd name="T15" fmla="*/ 0 h 265"/>
                <a:gd name="T16" fmla="*/ 311 w 363"/>
                <a:gd name="T17" fmla="*/ 20 h 265"/>
                <a:gd name="T18" fmla="*/ 317 w 363"/>
                <a:gd name="T19" fmla="*/ 32 h 26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3"/>
                <a:gd name="T31" fmla="*/ 0 h 265"/>
                <a:gd name="T32" fmla="*/ 363 w 363"/>
                <a:gd name="T33" fmla="*/ 265 h 26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3" h="265">
                  <a:moveTo>
                    <a:pt x="317" y="32"/>
                  </a:moveTo>
                  <a:lnTo>
                    <a:pt x="309" y="20"/>
                  </a:lnTo>
                  <a:lnTo>
                    <a:pt x="0" y="251"/>
                  </a:lnTo>
                  <a:lnTo>
                    <a:pt x="12" y="264"/>
                  </a:lnTo>
                  <a:lnTo>
                    <a:pt x="321" y="32"/>
                  </a:lnTo>
                  <a:lnTo>
                    <a:pt x="311" y="20"/>
                  </a:lnTo>
                  <a:lnTo>
                    <a:pt x="321" y="32"/>
                  </a:lnTo>
                  <a:lnTo>
                    <a:pt x="362" y="0"/>
                  </a:lnTo>
                  <a:lnTo>
                    <a:pt x="311" y="20"/>
                  </a:lnTo>
                  <a:lnTo>
                    <a:pt x="317"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5" name="Freeform 38"/>
            <p:cNvSpPr>
              <a:spLocks/>
            </p:cNvSpPr>
            <p:nvPr/>
          </p:nvSpPr>
          <p:spPr bwMode="auto">
            <a:xfrm>
              <a:off x="2530" y="2341"/>
              <a:ext cx="412" cy="175"/>
            </a:xfrm>
            <a:custGeom>
              <a:avLst/>
              <a:gdLst>
                <a:gd name="T0" fmla="*/ 2 w 412"/>
                <a:gd name="T1" fmla="*/ 157 h 175"/>
                <a:gd name="T2" fmla="*/ 14 w 412"/>
                <a:gd name="T3" fmla="*/ 165 h 175"/>
                <a:gd name="T4" fmla="*/ 411 w 412"/>
                <a:gd name="T5" fmla="*/ 12 h 175"/>
                <a:gd name="T6" fmla="*/ 404 w 412"/>
                <a:gd name="T7" fmla="*/ 0 h 175"/>
                <a:gd name="T8" fmla="*/ 8 w 412"/>
                <a:gd name="T9" fmla="*/ 151 h 175"/>
                <a:gd name="T10" fmla="*/ 20 w 412"/>
                <a:gd name="T11" fmla="*/ 159 h 175"/>
                <a:gd name="T12" fmla="*/ 2 w 412"/>
                <a:gd name="T13" fmla="*/ 157 h 175"/>
                <a:gd name="T14" fmla="*/ 0 w 412"/>
                <a:gd name="T15" fmla="*/ 174 h 175"/>
                <a:gd name="T16" fmla="*/ 14 w 412"/>
                <a:gd name="T17" fmla="*/ 165 h 175"/>
                <a:gd name="T18" fmla="*/ 2 w 412"/>
                <a:gd name="T19" fmla="*/ 157 h 17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12"/>
                <a:gd name="T31" fmla="*/ 0 h 175"/>
                <a:gd name="T32" fmla="*/ 412 w 412"/>
                <a:gd name="T33" fmla="*/ 175 h 17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12" h="175">
                  <a:moveTo>
                    <a:pt x="2" y="157"/>
                  </a:moveTo>
                  <a:lnTo>
                    <a:pt x="14" y="165"/>
                  </a:lnTo>
                  <a:lnTo>
                    <a:pt x="411" y="12"/>
                  </a:lnTo>
                  <a:lnTo>
                    <a:pt x="404" y="0"/>
                  </a:lnTo>
                  <a:lnTo>
                    <a:pt x="8" y="151"/>
                  </a:lnTo>
                  <a:lnTo>
                    <a:pt x="20" y="159"/>
                  </a:lnTo>
                  <a:lnTo>
                    <a:pt x="2" y="157"/>
                  </a:lnTo>
                  <a:lnTo>
                    <a:pt x="0" y="174"/>
                  </a:lnTo>
                  <a:lnTo>
                    <a:pt x="14" y="165"/>
                  </a:lnTo>
                  <a:lnTo>
                    <a:pt x="2" y="15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6" name="Freeform 39"/>
            <p:cNvSpPr>
              <a:spLocks/>
            </p:cNvSpPr>
            <p:nvPr/>
          </p:nvSpPr>
          <p:spPr bwMode="auto">
            <a:xfrm>
              <a:off x="2533" y="2314"/>
              <a:ext cx="53" cy="187"/>
            </a:xfrm>
            <a:custGeom>
              <a:avLst/>
              <a:gdLst>
                <a:gd name="T0" fmla="*/ 48 w 53"/>
                <a:gd name="T1" fmla="*/ 30 h 187"/>
                <a:gd name="T2" fmla="*/ 30 w 53"/>
                <a:gd name="T3" fmla="*/ 26 h 187"/>
                <a:gd name="T4" fmla="*/ 0 w 53"/>
                <a:gd name="T5" fmla="*/ 183 h 187"/>
                <a:gd name="T6" fmla="*/ 18 w 53"/>
                <a:gd name="T7" fmla="*/ 186 h 187"/>
                <a:gd name="T8" fmla="*/ 48 w 53"/>
                <a:gd name="T9" fmla="*/ 26 h 187"/>
                <a:gd name="T10" fmla="*/ 32 w 53"/>
                <a:gd name="T11" fmla="*/ 22 h 187"/>
                <a:gd name="T12" fmla="*/ 48 w 53"/>
                <a:gd name="T13" fmla="*/ 26 h 187"/>
                <a:gd name="T14" fmla="*/ 52 w 53"/>
                <a:gd name="T15" fmla="*/ 0 h 187"/>
                <a:gd name="T16" fmla="*/ 32 w 53"/>
                <a:gd name="T17" fmla="*/ 22 h 187"/>
                <a:gd name="T18" fmla="*/ 48 w 53"/>
                <a:gd name="T19" fmla="*/ 30 h 18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3"/>
                <a:gd name="T31" fmla="*/ 0 h 187"/>
                <a:gd name="T32" fmla="*/ 53 w 53"/>
                <a:gd name="T33" fmla="*/ 187 h 18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3" h="187">
                  <a:moveTo>
                    <a:pt x="48" y="30"/>
                  </a:moveTo>
                  <a:lnTo>
                    <a:pt x="30" y="26"/>
                  </a:lnTo>
                  <a:lnTo>
                    <a:pt x="0" y="183"/>
                  </a:lnTo>
                  <a:lnTo>
                    <a:pt x="18" y="186"/>
                  </a:lnTo>
                  <a:lnTo>
                    <a:pt x="48" y="26"/>
                  </a:lnTo>
                  <a:lnTo>
                    <a:pt x="32" y="22"/>
                  </a:lnTo>
                  <a:lnTo>
                    <a:pt x="48" y="26"/>
                  </a:lnTo>
                  <a:lnTo>
                    <a:pt x="52" y="0"/>
                  </a:lnTo>
                  <a:lnTo>
                    <a:pt x="32" y="22"/>
                  </a:lnTo>
                  <a:lnTo>
                    <a:pt x="48" y="3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7" name="Freeform 40"/>
            <p:cNvSpPr>
              <a:spLocks/>
            </p:cNvSpPr>
            <p:nvPr/>
          </p:nvSpPr>
          <p:spPr bwMode="auto">
            <a:xfrm>
              <a:off x="2453" y="2337"/>
              <a:ext cx="129" cy="152"/>
            </a:xfrm>
            <a:custGeom>
              <a:avLst/>
              <a:gdLst>
                <a:gd name="T0" fmla="*/ 0 w 129"/>
                <a:gd name="T1" fmla="*/ 142 h 152"/>
                <a:gd name="T2" fmla="*/ 14 w 129"/>
                <a:gd name="T3" fmla="*/ 142 h 152"/>
                <a:gd name="T4" fmla="*/ 128 w 129"/>
                <a:gd name="T5" fmla="*/ 8 h 152"/>
                <a:gd name="T6" fmla="*/ 111 w 129"/>
                <a:gd name="T7" fmla="*/ 0 h 152"/>
                <a:gd name="T8" fmla="*/ 0 w 129"/>
                <a:gd name="T9" fmla="*/ 132 h 152"/>
                <a:gd name="T10" fmla="*/ 14 w 129"/>
                <a:gd name="T11" fmla="*/ 132 h 152"/>
                <a:gd name="T12" fmla="*/ 0 w 129"/>
                <a:gd name="T13" fmla="*/ 142 h 152"/>
                <a:gd name="T14" fmla="*/ 8 w 129"/>
                <a:gd name="T15" fmla="*/ 151 h 152"/>
                <a:gd name="T16" fmla="*/ 14 w 129"/>
                <a:gd name="T17" fmla="*/ 142 h 152"/>
                <a:gd name="T18" fmla="*/ 0 w 129"/>
                <a:gd name="T19" fmla="*/ 142 h 15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9"/>
                <a:gd name="T31" fmla="*/ 0 h 152"/>
                <a:gd name="T32" fmla="*/ 129 w 129"/>
                <a:gd name="T33" fmla="*/ 152 h 15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9" h="152">
                  <a:moveTo>
                    <a:pt x="0" y="142"/>
                  </a:moveTo>
                  <a:lnTo>
                    <a:pt x="14" y="142"/>
                  </a:lnTo>
                  <a:lnTo>
                    <a:pt x="128" y="8"/>
                  </a:lnTo>
                  <a:lnTo>
                    <a:pt x="111" y="0"/>
                  </a:lnTo>
                  <a:lnTo>
                    <a:pt x="0" y="132"/>
                  </a:lnTo>
                  <a:lnTo>
                    <a:pt x="14" y="132"/>
                  </a:lnTo>
                  <a:lnTo>
                    <a:pt x="0" y="142"/>
                  </a:lnTo>
                  <a:lnTo>
                    <a:pt x="8" y="151"/>
                  </a:lnTo>
                  <a:lnTo>
                    <a:pt x="14" y="142"/>
                  </a:lnTo>
                  <a:lnTo>
                    <a:pt x="0" y="14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8" name="Freeform 41"/>
            <p:cNvSpPr>
              <a:spLocks/>
            </p:cNvSpPr>
            <p:nvPr/>
          </p:nvSpPr>
          <p:spPr bwMode="auto">
            <a:xfrm>
              <a:off x="2397" y="2395"/>
              <a:ext cx="71" cy="87"/>
            </a:xfrm>
            <a:custGeom>
              <a:avLst/>
              <a:gdLst>
                <a:gd name="T0" fmla="*/ 14 w 71"/>
                <a:gd name="T1" fmla="*/ 18 h 87"/>
                <a:gd name="T2" fmla="*/ 0 w 71"/>
                <a:gd name="T3" fmla="*/ 18 h 87"/>
                <a:gd name="T4" fmla="*/ 56 w 71"/>
                <a:gd name="T5" fmla="*/ 86 h 87"/>
                <a:gd name="T6" fmla="*/ 70 w 71"/>
                <a:gd name="T7" fmla="*/ 75 h 87"/>
                <a:gd name="T8" fmla="*/ 16 w 71"/>
                <a:gd name="T9" fmla="*/ 8 h 87"/>
                <a:gd name="T10" fmla="*/ 0 w 71"/>
                <a:gd name="T11" fmla="*/ 6 h 87"/>
                <a:gd name="T12" fmla="*/ 16 w 71"/>
                <a:gd name="T13" fmla="*/ 8 h 87"/>
                <a:gd name="T14" fmla="*/ 8 w 71"/>
                <a:gd name="T15" fmla="*/ 0 h 87"/>
                <a:gd name="T16" fmla="*/ 0 w 71"/>
                <a:gd name="T17" fmla="*/ 6 h 87"/>
                <a:gd name="T18" fmla="*/ 14 w 71"/>
                <a:gd name="T19" fmla="*/ 18 h 8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1"/>
                <a:gd name="T31" fmla="*/ 0 h 87"/>
                <a:gd name="T32" fmla="*/ 71 w 71"/>
                <a:gd name="T33" fmla="*/ 87 h 8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1" h="87">
                  <a:moveTo>
                    <a:pt x="14" y="18"/>
                  </a:moveTo>
                  <a:lnTo>
                    <a:pt x="0" y="18"/>
                  </a:lnTo>
                  <a:lnTo>
                    <a:pt x="56" y="86"/>
                  </a:lnTo>
                  <a:lnTo>
                    <a:pt x="70" y="75"/>
                  </a:lnTo>
                  <a:lnTo>
                    <a:pt x="16" y="8"/>
                  </a:lnTo>
                  <a:lnTo>
                    <a:pt x="0" y="6"/>
                  </a:lnTo>
                  <a:lnTo>
                    <a:pt x="16" y="8"/>
                  </a:lnTo>
                  <a:lnTo>
                    <a:pt x="8" y="0"/>
                  </a:lnTo>
                  <a:lnTo>
                    <a:pt x="0" y="6"/>
                  </a:lnTo>
                  <a:lnTo>
                    <a:pt x="14" y="1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79" name="Freeform 42"/>
            <p:cNvSpPr>
              <a:spLocks/>
            </p:cNvSpPr>
            <p:nvPr/>
          </p:nvSpPr>
          <p:spPr bwMode="auto">
            <a:xfrm>
              <a:off x="2323" y="2401"/>
              <a:ext cx="89" cy="87"/>
            </a:xfrm>
            <a:custGeom>
              <a:avLst/>
              <a:gdLst>
                <a:gd name="T0" fmla="*/ 0 w 89"/>
                <a:gd name="T1" fmla="*/ 71 h 87"/>
                <a:gd name="T2" fmla="*/ 16 w 89"/>
                <a:gd name="T3" fmla="*/ 75 h 87"/>
                <a:gd name="T4" fmla="*/ 88 w 89"/>
                <a:gd name="T5" fmla="*/ 12 h 87"/>
                <a:gd name="T6" fmla="*/ 73 w 89"/>
                <a:gd name="T7" fmla="*/ 0 h 87"/>
                <a:gd name="T8" fmla="*/ 4 w 89"/>
                <a:gd name="T9" fmla="*/ 65 h 87"/>
                <a:gd name="T10" fmla="*/ 18 w 89"/>
                <a:gd name="T11" fmla="*/ 67 h 87"/>
                <a:gd name="T12" fmla="*/ 0 w 89"/>
                <a:gd name="T13" fmla="*/ 71 h 87"/>
                <a:gd name="T14" fmla="*/ 6 w 89"/>
                <a:gd name="T15" fmla="*/ 86 h 87"/>
                <a:gd name="T16" fmla="*/ 16 w 89"/>
                <a:gd name="T17" fmla="*/ 75 h 87"/>
                <a:gd name="T18" fmla="*/ 0 w 89"/>
                <a:gd name="T19" fmla="*/ 71 h 8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9"/>
                <a:gd name="T31" fmla="*/ 0 h 87"/>
                <a:gd name="T32" fmla="*/ 89 w 89"/>
                <a:gd name="T33" fmla="*/ 87 h 8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9" h="87">
                  <a:moveTo>
                    <a:pt x="0" y="71"/>
                  </a:moveTo>
                  <a:lnTo>
                    <a:pt x="16" y="75"/>
                  </a:lnTo>
                  <a:lnTo>
                    <a:pt x="88" y="12"/>
                  </a:lnTo>
                  <a:lnTo>
                    <a:pt x="73" y="0"/>
                  </a:lnTo>
                  <a:lnTo>
                    <a:pt x="4" y="65"/>
                  </a:lnTo>
                  <a:lnTo>
                    <a:pt x="18" y="67"/>
                  </a:lnTo>
                  <a:lnTo>
                    <a:pt x="0" y="71"/>
                  </a:lnTo>
                  <a:lnTo>
                    <a:pt x="6" y="86"/>
                  </a:lnTo>
                  <a:lnTo>
                    <a:pt x="16" y="75"/>
                  </a:lnTo>
                  <a:lnTo>
                    <a:pt x="0" y="71"/>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0" name="Freeform 43"/>
            <p:cNvSpPr>
              <a:spLocks/>
            </p:cNvSpPr>
            <p:nvPr/>
          </p:nvSpPr>
          <p:spPr bwMode="auto">
            <a:xfrm>
              <a:off x="1163" y="3432"/>
              <a:ext cx="386" cy="233"/>
            </a:xfrm>
            <a:custGeom>
              <a:avLst/>
              <a:gdLst>
                <a:gd name="T0" fmla="*/ 385 w 386"/>
                <a:gd name="T1" fmla="*/ 18 h 233"/>
                <a:gd name="T2" fmla="*/ 366 w 386"/>
                <a:gd name="T3" fmla="*/ 10 h 233"/>
                <a:gd name="T4" fmla="*/ 0 w 386"/>
                <a:gd name="T5" fmla="*/ 215 h 233"/>
                <a:gd name="T6" fmla="*/ 12 w 386"/>
                <a:gd name="T7" fmla="*/ 232 h 233"/>
                <a:gd name="T8" fmla="*/ 378 w 386"/>
                <a:gd name="T9" fmla="*/ 24 h 233"/>
                <a:gd name="T10" fmla="*/ 360 w 386"/>
                <a:gd name="T11" fmla="*/ 18 h 233"/>
                <a:gd name="T12" fmla="*/ 385 w 386"/>
                <a:gd name="T13" fmla="*/ 18 h 233"/>
                <a:gd name="T14" fmla="*/ 385 w 386"/>
                <a:gd name="T15" fmla="*/ 0 h 233"/>
                <a:gd name="T16" fmla="*/ 366 w 386"/>
                <a:gd name="T17" fmla="*/ 10 h 233"/>
                <a:gd name="T18" fmla="*/ 385 w 386"/>
                <a:gd name="T19" fmla="*/ 18 h 2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86"/>
                <a:gd name="T31" fmla="*/ 0 h 233"/>
                <a:gd name="T32" fmla="*/ 386 w 386"/>
                <a:gd name="T33" fmla="*/ 233 h 2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86" h="233">
                  <a:moveTo>
                    <a:pt x="385" y="18"/>
                  </a:moveTo>
                  <a:lnTo>
                    <a:pt x="366" y="10"/>
                  </a:lnTo>
                  <a:lnTo>
                    <a:pt x="0" y="215"/>
                  </a:lnTo>
                  <a:lnTo>
                    <a:pt x="12" y="232"/>
                  </a:lnTo>
                  <a:lnTo>
                    <a:pt x="378" y="24"/>
                  </a:lnTo>
                  <a:lnTo>
                    <a:pt x="360" y="18"/>
                  </a:lnTo>
                  <a:lnTo>
                    <a:pt x="385" y="18"/>
                  </a:lnTo>
                  <a:lnTo>
                    <a:pt x="385" y="0"/>
                  </a:lnTo>
                  <a:lnTo>
                    <a:pt x="366" y="10"/>
                  </a:lnTo>
                  <a:lnTo>
                    <a:pt x="385" y="1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1" name="Freeform 44"/>
            <p:cNvSpPr>
              <a:spLocks/>
            </p:cNvSpPr>
            <p:nvPr/>
          </p:nvSpPr>
          <p:spPr bwMode="auto">
            <a:xfrm>
              <a:off x="1523" y="3451"/>
              <a:ext cx="33" cy="122"/>
            </a:xfrm>
            <a:custGeom>
              <a:avLst/>
              <a:gdLst>
                <a:gd name="T0" fmla="*/ 16 w 33"/>
                <a:gd name="T1" fmla="*/ 102 h 122"/>
                <a:gd name="T2" fmla="*/ 32 w 33"/>
                <a:gd name="T3" fmla="*/ 110 h 122"/>
                <a:gd name="T4" fmla="*/ 32 w 33"/>
                <a:gd name="T5" fmla="*/ 108 h 122"/>
                <a:gd name="T6" fmla="*/ 32 w 33"/>
                <a:gd name="T7" fmla="*/ 102 h 122"/>
                <a:gd name="T8" fmla="*/ 32 w 33"/>
                <a:gd name="T9" fmla="*/ 94 h 122"/>
                <a:gd name="T10" fmla="*/ 32 w 33"/>
                <a:gd name="T11" fmla="*/ 80 h 122"/>
                <a:gd name="T12" fmla="*/ 32 w 33"/>
                <a:gd name="T13" fmla="*/ 62 h 122"/>
                <a:gd name="T14" fmla="*/ 32 w 33"/>
                <a:gd name="T15" fmla="*/ 34 h 122"/>
                <a:gd name="T16" fmla="*/ 32 w 33"/>
                <a:gd name="T17" fmla="*/ 0 h 122"/>
                <a:gd name="T18" fmla="*/ 0 w 33"/>
                <a:gd name="T19" fmla="*/ 0 h 122"/>
                <a:gd name="T20" fmla="*/ 0 w 33"/>
                <a:gd name="T21" fmla="*/ 34 h 122"/>
                <a:gd name="T22" fmla="*/ 0 w 33"/>
                <a:gd name="T23" fmla="*/ 62 h 122"/>
                <a:gd name="T24" fmla="*/ 0 w 33"/>
                <a:gd name="T25" fmla="*/ 80 h 122"/>
                <a:gd name="T26" fmla="*/ 0 w 33"/>
                <a:gd name="T27" fmla="*/ 94 h 122"/>
                <a:gd name="T28" fmla="*/ 0 w 33"/>
                <a:gd name="T29" fmla="*/ 102 h 122"/>
                <a:gd name="T30" fmla="*/ 0 w 33"/>
                <a:gd name="T31" fmla="*/ 108 h 122"/>
                <a:gd name="T32" fmla="*/ 0 w 33"/>
                <a:gd name="T33" fmla="*/ 110 h 122"/>
                <a:gd name="T34" fmla="*/ 16 w 33"/>
                <a:gd name="T35" fmla="*/ 121 h 122"/>
                <a:gd name="T36" fmla="*/ 0 w 33"/>
                <a:gd name="T37" fmla="*/ 110 h 122"/>
                <a:gd name="T38" fmla="*/ 0 w 33"/>
                <a:gd name="T39" fmla="*/ 121 h 122"/>
                <a:gd name="T40" fmla="*/ 16 w 33"/>
                <a:gd name="T41" fmla="*/ 121 h 122"/>
                <a:gd name="T42" fmla="*/ 16 w 33"/>
                <a:gd name="T43" fmla="*/ 102 h 1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22"/>
                <a:gd name="T68" fmla="*/ 33 w 33"/>
                <a:gd name="T69" fmla="*/ 122 h 12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22">
                  <a:moveTo>
                    <a:pt x="16" y="102"/>
                  </a:moveTo>
                  <a:lnTo>
                    <a:pt x="32" y="110"/>
                  </a:lnTo>
                  <a:lnTo>
                    <a:pt x="32" y="108"/>
                  </a:lnTo>
                  <a:lnTo>
                    <a:pt x="32" y="102"/>
                  </a:lnTo>
                  <a:lnTo>
                    <a:pt x="32" y="94"/>
                  </a:lnTo>
                  <a:lnTo>
                    <a:pt x="32" y="80"/>
                  </a:lnTo>
                  <a:lnTo>
                    <a:pt x="32" y="62"/>
                  </a:lnTo>
                  <a:lnTo>
                    <a:pt x="32" y="34"/>
                  </a:lnTo>
                  <a:lnTo>
                    <a:pt x="32" y="0"/>
                  </a:lnTo>
                  <a:lnTo>
                    <a:pt x="0" y="0"/>
                  </a:lnTo>
                  <a:lnTo>
                    <a:pt x="0" y="34"/>
                  </a:lnTo>
                  <a:lnTo>
                    <a:pt x="0" y="62"/>
                  </a:lnTo>
                  <a:lnTo>
                    <a:pt x="0" y="80"/>
                  </a:lnTo>
                  <a:lnTo>
                    <a:pt x="0" y="94"/>
                  </a:lnTo>
                  <a:lnTo>
                    <a:pt x="0" y="102"/>
                  </a:lnTo>
                  <a:lnTo>
                    <a:pt x="0" y="108"/>
                  </a:lnTo>
                  <a:lnTo>
                    <a:pt x="0" y="110"/>
                  </a:lnTo>
                  <a:lnTo>
                    <a:pt x="16" y="121"/>
                  </a:lnTo>
                  <a:lnTo>
                    <a:pt x="0" y="110"/>
                  </a:lnTo>
                  <a:lnTo>
                    <a:pt x="0" y="121"/>
                  </a:lnTo>
                  <a:lnTo>
                    <a:pt x="16" y="121"/>
                  </a:lnTo>
                  <a:lnTo>
                    <a:pt x="16" y="10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2" name="Freeform 45"/>
            <p:cNvSpPr>
              <a:spLocks/>
            </p:cNvSpPr>
            <p:nvPr/>
          </p:nvSpPr>
          <p:spPr bwMode="auto">
            <a:xfrm>
              <a:off x="1536" y="3554"/>
              <a:ext cx="1" cy="34"/>
            </a:xfrm>
            <a:custGeom>
              <a:avLst/>
              <a:gdLst>
                <a:gd name="T0" fmla="*/ 0 w 1"/>
                <a:gd name="T1" fmla="*/ 0 h 34"/>
                <a:gd name="T2" fmla="*/ 0 w 1"/>
                <a:gd name="T3" fmla="*/ 33 h 34"/>
                <a:gd name="T4" fmla="*/ 0 w 1"/>
                <a:gd name="T5" fmla="*/ 0 h 34"/>
                <a:gd name="T6" fmla="*/ 0 60000 65536"/>
                <a:gd name="T7" fmla="*/ 0 60000 65536"/>
                <a:gd name="T8" fmla="*/ 0 60000 65536"/>
                <a:gd name="T9" fmla="*/ 0 w 1"/>
                <a:gd name="T10" fmla="*/ 0 h 34"/>
                <a:gd name="T11" fmla="*/ 1 w 1"/>
                <a:gd name="T12" fmla="*/ 34 h 34"/>
              </a:gdLst>
              <a:ahLst/>
              <a:cxnLst>
                <a:cxn ang="T6">
                  <a:pos x="T0" y="T1"/>
                </a:cxn>
                <a:cxn ang="T7">
                  <a:pos x="T2" y="T3"/>
                </a:cxn>
                <a:cxn ang="T8">
                  <a:pos x="T4" y="T5"/>
                </a:cxn>
              </a:cxnLst>
              <a:rect l="T9" t="T10" r="T11" b="T12"/>
              <a:pathLst>
                <a:path w="1" h="34">
                  <a:moveTo>
                    <a:pt x="0" y="0"/>
                  </a:moveTo>
                  <a:lnTo>
                    <a:pt x="0" y="33"/>
                  </a:lnTo>
                  <a:lnTo>
                    <a:pt x="0"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3" name="Freeform 46"/>
            <p:cNvSpPr>
              <a:spLocks/>
            </p:cNvSpPr>
            <p:nvPr/>
          </p:nvSpPr>
          <p:spPr bwMode="auto">
            <a:xfrm>
              <a:off x="1536" y="3554"/>
              <a:ext cx="611" cy="34"/>
            </a:xfrm>
            <a:custGeom>
              <a:avLst/>
              <a:gdLst>
                <a:gd name="T0" fmla="*/ 610 w 611"/>
                <a:gd name="T1" fmla="*/ 0 h 34"/>
                <a:gd name="T2" fmla="*/ 0 w 611"/>
                <a:gd name="T3" fmla="*/ 0 h 34"/>
                <a:gd name="T4" fmla="*/ 0 w 611"/>
                <a:gd name="T5" fmla="*/ 33 h 34"/>
                <a:gd name="T6" fmla="*/ 610 w 611"/>
                <a:gd name="T7" fmla="*/ 33 h 34"/>
                <a:gd name="T8" fmla="*/ 610 w 611"/>
                <a:gd name="T9" fmla="*/ 0 h 34"/>
                <a:gd name="T10" fmla="*/ 0 60000 65536"/>
                <a:gd name="T11" fmla="*/ 0 60000 65536"/>
                <a:gd name="T12" fmla="*/ 0 60000 65536"/>
                <a:gd name="T13" fmla="*/ 0 60000 65536"/>
                <a:gd name="T14" fmla="*/ 0 60000 65536"/>
                <a:gd name="T15" fmla="*/ 0 w 611"/>
                <a:gd name="T16" fmla="*/ 0 h 34"/>
                <a:gd name="T17" fmla="*/ 611 w 611"/>
                <a:gd name="T18" fmla="*/ 34 h 34"/>
              </a:gdLst>
              <a:ahLst/>
              <a:cxnLst>
                <a:cxn ang="T10">
                  <a:pos x="T0" y="T1"/>
                </a:cxn>
                <a:cxn ang="T11">
                  <a:pos x="T2" y="T3"/>
                </a:cxn>
                <a:cxn ang="T12">
                  <a:pos x="T4" y="T5"/>
                </a:cxn>
                <a:cxn ang="T13">
                  <a:pos x="T6" y="T7"/>
                </a:cxn>
                <a:cxn ang="T14">
                  <a:pos x="T8" y="T9"/>
                </a:cxn>
              </a:cxnLst>
              <a:rect l="T15" t="T16" r="T17" b="T18"/>
              <a:pathLst>
                <a:path w="611" h="34">
                  <a:moveTo>
                    <a:pt x="610" y="0"/>
                  </a:moveTo>
                  <a:lnTo>
                    <a:pt x="0" y="0"/>
                  </a:lnTo>
                  <a:lnTo>
                    <a:pt x="0" y="33"/>
                  </a:lnTo>
                  <a:lnTo>
                    <a:pt x="610" y="33"/>
                  </a:lnTo>
                  <a:lnTo>
                    <a:pt x="610"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4" name="Freeform 47"/>
            <p:cNvSpPr>
              <a:spLocks/>
            </p:cNvSpPr>
            <p:nvPr/>
          </p:nvSpPr>
          <p:spPr bwMode="auto">
            <a:xfrm>
              <a:off x="2146" y="3554"/>
              <a:ext cx="35" cy="34"/>
            </a:xfrm>
            <a:custGeom>
              <a:avLst/>
              <a:gdLst>
                <a:gd name="T0" fmla="*/ 10 w 35"/>
                <a:gd name="T1" fmla="*/ 14 h 34"/>
                <a:gd name="T2" fmla="*/ 22 w 35"/>
                <a:gd name="T3" fmla="*/ 0 h 34"/>
                <a:gd name="T4" fmla="*/ 0 w 35"/>
                <a:gd name="T5" fmla="*/ 0 h 34"/>
                <a:gd name="T6" fmla="*/ 0 w 35"/>
                <a:gd name="T7" fmla="*/ 33 h 34"/>
                <a:gd name="T8" fmla="*/ 22 w 35"/>
                <a:gd name="T9" fmla="*/ 33 h 34"/>
                <a:gd name="T10" fmla="*/ 34 w 35"/>
                <a:gd name="T11" fmla="*/ 14 h 34"/>
                <a:gd name="T12" fmla="*/ 22 w 35"/>
                <a:gd name="T13" fmla="*/ 33 h 34"/>
                <a:gd name="T14" fmla="*/ 34 w 35"/>
                <a:gd name="T15" fmla="*/ 33 h 34"/>
                <a:gd name="T16" fmla="*/ 34 w 35"/>
                <a:gd name="T17" fmla="*/ 14 h 34"/>
                <a:gd name="T18" fmla="*/ 10 w 35"/>
                <a:gd name="T19" fmla="*/ 14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5"/>
                <a:gd name="T31" fmla="*/ 0 h 34"/>
                <a:gd name="T32" fmla="*/ 35 w 35"/>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5" h="34">
                  <a:moveTo>
                    <a:pt x="10" y="14"/>
                  </a:moveTo>
                  <a:lnTo>
                    <a:pt x="22" y="0"/>
                  </a:lnTo>
                  <a:lnTo>
                    <a:pt x="0" y="0"/>
                  </a:lnTo>
                  <a:lnTo>
                    <a:pt x="0" y="33"/>
                  </a:lnTo>
                  <a:lnTo>
                    <a:pt x="22" y="33"/>
                  </a:lnTo>
                  <a:lnTo>
                    <a:pt x="34" y="14"/>
                  </a:lnTo>
                  <a:lnTo>
                    <a:pt x="22" y="33"/>
                  </a:lnTo>
                  <a:lnTo>
                    <a:pt x="34" y="33"/>
                  </a:lnTo>
                  <a:lnTo>
                    <a:pt x="34" y="14"/>
                  </a:lnTo>
                  <a:lnTo>
                    <a:pt x="10"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5" name="Freeform 48"/>
            <p:cNvSpPr>
              <a:spLocks/>
            </p:cNvSpPr>
            <p:nvPr/>
          </p:nvSpPr>
          <p:spPr bwMode="auto">
            <a:xfrm>
              <a:off x="2156" y="3411"/>
              <a:ext cx="34" cy="152"/>
            </a:xfrm>
            <a:custGeom>
              <a:avLst/>
              <a:gdLst>
                <a:gd name="T0" fmla="*/ 16 w 34"/>
                <a:gd name="T1" fmla="*/ 0 h 152"/>
                <a:gd name="T2" fmla="*/ 0 w 34"/>
                <a:gd name="T3" fmla="*/ 10 h 152"/>
                <a:gd name="T4" fmla="*/ 0 w 34"/>
                <a:gd name="T5" fmla="*/ 44 h 152"/>
                <a:gd name="T6" fmla="*/ 0 w 34"/>
                <a:gd name="T7" fmla="*/ 73 h 152"/>
                <a:gd name="T8" fmla="*/ 0 w 34"/>
                <a:gd name="T9" fmla="*/ 97 h 152"/>
                <a:gd name="T10" fmla="*/ 0 w 34"/>
                <a:gd name="T11" fmla="*/ 116 h 152"/>
                <a:gd name="T12" fmla="*/ 0 w 34"/>
                <a:gd name="T13" fmla="*/ 132 h 152"/>
                <a:gd name="T14" fmla="*/ 0 w 34"/>
                <a:gd name="T15" fmla="*/ 142 h 152"/>
                <a:gd name="T16" fmla="*/ 0 w 34"/>
                <a:gd name="T17" fmla="*/ 148 h 152"/>
                <a:gd name="T18" fmla="*/ 0 w 34"/>
                <a:gd name="T19" fmla="*/ 151 h 152"/>
                <a:gd name="T20" fmla="*/ 33 w 34"/>
                <a:gd name="T21" fmla="*/ 151 h 152"/>
                <a:gd name="T22" fmla="*/ 33 w 34"/>
                <a:gd name="T23" fmla="*/ 148 h 152"/>
                <a:gd name="T24" fmla="*/ 33 w 34"/>
                <a:gd name="T25" fmla="*/ 142 h 152"/>
                <a:gd name="T26" fmla="*/ 33 w 34"/>
                <a:gd name="T27" fmla="*/ 132 h 152"/>
                <a:gd name="T28" fmla="*/ 33 w 34"/>
                <a:gd name="T29" fmla="*/ 116 h 152"/>
                <a:gd name="T30" fmla="*/ 33 w 34"/>
                <a:gd name="T31" fmla="*/ 97 h 152"/>
                <a:gd name="T32" fmla="*/ 33 w 34"/>
                <a:gd name="T33" fmla="*/ 73 h 152"/>
                <a:gd name="T34" fmla="*/ 33 w 34"/>
                <a:gd name="T35" fmla="*/ 44 h 152"/>
                <a:gd name="T36" fmla="*/ 33 w 34"/>
                <a:gd name="T37" fmla="*/ 10 h 152"/>
                <a:gd name="T38" fmla="*/ 16 w 34"/>
                <a:gd name="T39" fmla="*/ 18 h 152"/>
                <a:gd name="T40" fmla="*/ 16 w 34"/>
                <a:gd name="T41" fmla="*/ 0 h 152"/>
                <a:gd name="T42" fmla="*/ 0 w 34"/>
                <a:gd name="T43" fmla="*/ 0 h 152"/>
                <a:gd name="T44" fmla="*/ 0 w 34"/>
                <a:gd name="T45" fmla="*/ 10 h 152"/>
                <a:gd name="T46" fmla="*/ 16 w 34"/>
                <a:gd name="T47" fmla="*/ 0 h 1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4"/>
                <a:gd name="T73" fmla="*/ 0 h 152"/>
                <a:gd name="T74" fmla="*/ 34 w 34"/>
                <a:gd name="T75" fmla="*/ 152 h 1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4" h="152">
                  <a:moveTo>
                    <a:pt x="16" y="0"/>
                  </a:moveTo>
                  <a:lnTo>
                    <a:pt x="0" y="10"/>
                  </a:lnTo>
                  <a:lnTo>
                    <a:pt x="0" y="44"/>
                  </a:lnTo>
                  <a:lnTo>
                    <a:pt x="0" y="73"/>
                  </a:lnTo>
                  <a:lnTo>
                    <a:pt x="0" y="97"/>
                  </a:lnTo>
                  <a:lnTo>
                    <a:pt x="0" y="116"/>
                  </a:lnTo>
                  <a:lnTo>
                    <a:pt x="0" y="132"/>
                  </a:lnTo>
                  <a:lnTo>
                    <a:pt x="0" y="142"/>
                  </a:lnTo>
                  <a:lnTo>
                    <a:pt x="0" y="148"/>
                  </a:lnTo>
                  <a:lnTo>
                    <a:pt x="0" y="151"/>
                  </a:lnTo>
                  <a:lnTo>
                    <a:pt x="33" y="151"/>
                  </a:lnTo>
                  <a:lnTo>
                    <a:pt x="33" y="148"/>
                  </a:lnTo>
                  <a:lnTo>
                    <a:pt x="33" y="142"/>
                  </a:lnTo>
                  <a:lnTo>
                    <a:pt x="33" y="132"/>
                  </a:lnTo>
                  <a:lnTo>
                    <a:pt x="33" y="116"/>
                  </a:lnTo>
                  <a:lnTo>
                    <a:pt x="33" y="97"/>
                  </a:lnTo>
                  <a:lnTo>
                    <a:pt x="33" y="73"/>
                  </a:lnTo>
                  <a:lnTo>
                    <a:pt x="33" y="44"/>
                  </a:lnTo>
                  <a:lnTo>
                    <a:pt x="33" y="10"/>
                  </a:lnTo>
                  <a:lnTo>
                    <a:pt x="16" y="18"/>
                  </a:lnTo>
                  <a:lnTo>
                    <a:pt x="16" y="0"/>
                  </a:lnTo>
                  <a:lnTo>
                    <a:pt x="0" y="0"/>
                  </a:lnTo>
                  <a:lnTo>
                    <a:pt x="0" y="10"/>
                  </a:lnTo>
                  <a:lnTo>
                    <a:pt x="16"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6" name="Freeform 49"/>
            <p:cNvSpPr>
              <a:spLocks/>
            </p:cNvSpPr>
            <p:nvPr/>
          </p:nvSpPr>
          <p:spPr bwMode="auto">
            <a:xfrm>
              <a:off x="2168" y="3411"/>
              <a:ext cx="255" cy="34"/>
            </a:xfrm>
            <a:custGeom>
              <a:avLst/>
              <a:gdLst>
                <a:gd name="T0" fmla="*/ 254 w 255"/>
                <a:gd name="T1" fmla="*/ 0 h 34"/>
                <a:gd name="T2" fmla="*/ 0 w 255"/>
                <a:gd name="T3" fmla="*/ 0 h 34"/>
                <a:gd name="T4" fmla="*/ 0 w 255"/>
                <a:gd name="T5" fmla="*/ 33 h 34"/>
                <a:gd name="T6" fmla="*/ 254 w 255"/>
                <a:gd name="T7" fmla="*/ 33 h 34"/>
                <a:gd name="T8" fmla="*/ 254 w 255"/>
                <a:gd name="T9" fmla="*/ 0 h 34"/>
                <a:gd name="T10" fmla="*/ 0 60000 65536"/>
                <a:gd name="T11" fmla="*/ 0 60000 65536"/>
                <a:gd name="T12" fmla="*/ 0 60000 65536"/>
                <a:gd name="T13" fmla="*/ 0 60000 65536"/>
                <a:gd name="T14" fmla="*/ 0 60000 65536"/>
                <a:gd name="T15" fmla="*/ 0 w 255"/>
                <a:gd name="T16" fmla="*/ 0 h 34"/>
                <a:gd name="T17" fmla="*/ 255 w 255"/>
                <a:gd name="T18" fmla="*/ 34 h 34"/>
              </a:gdLst>
              <a:ahLst/>
              <a:cxnLst>
                <a:cxn ang="T10">
                  <a:pos x="T0" y="T1"/>
                </a:cxn>
                <a:cxn ang="T11">
                  <a:pos x="T2" y="T3"/>
                </a:cxn>
                <a:cxn ang="T12">
                  <a:pos x="T4" y="T5"/>
                </a:cxn>
                <a:cxn ang="T13">
                  <a:pos x="T6" y="T7"/>
                </a:cxn>
                <a:cxn ang="T14">
                  <a:pos x="T8" y="T9"/>
                </a:cxn>
              </a:cxnLst>
              <a:rect l="T15" t="T16" r="T17" b="T18"/>
              <a:pathLst>
                <a:path w="255" h="34">
                  <a:moveTo>
                    <a:pt x="254" y="0"/>
                  </a:moveTo>
                  <a:lnTo>
                    <a:pt x="0" y="0"/>
                  </a:lnTo>
                  <a:lnTo>
                    <a:pt x="0" y="33"/>
                  </a:lnTo>
                  <a:lnTo>
                    <a:pt x="254" y="33"/>
                  </a:lnTo>
                  <a:lnTo>
                    <a:pt x="254"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7" name="Freeform 50"/>
            <p:cNvSpPr>
              <a:spLocks/>
            </p:cNvSpPr>
            <p:nvPr/>
          </p:nvSpPr>
          <p:spPr bwMode="auto">
            <a:xfrm>
              <a:off x="2422" y="3411"/>
              <a:ext cx="34" cy="34"/>
            </a:xfrm>
            <a:custGeom>
              <a:avLst/>
              <a:gdLst>
                <a:gd name="T0" fmla="*/ 33 w 34"/>
                <a:gd name="T1" fmla="*/ 0 h 34"/>
                <a:gd name="T2" fmla="*/ 0 w 34"/>
                <a:gd name="T3" fmla="*/ 0 h 34"/>
                <a:gd name="T4" fmla="*/ 0 w 34"/>
                <a:gd name="T5" fmla="*/ 33 h 34"/>
                <a:gd name="T6" fmla="*/ 33 w 34"/>
                <a:gd name="T7" fmla="*/ 33 h 34"/>
                <a:gd name="T8" fmla="*/ 33 w 34"/>
                <a:gd name="T9" fmla="*/ 0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33" y="0"/>
                  </a:moveTo>
                  <a:lnTo>
                    <a:pt x="0" y="0"/>
                  </a:lnTo>
                  <a:lnTo>
                    <a:pt x="0" y="33"/>
                  </a:lnTo>
                  <a:lnTo>
                    <a:pt x="33" y="33"/>
                  </a:lnTo>
                  <a:lnTo>
                    <a:pt x="33"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8" name="Freeform 51"/>
            <p:cNvSpPr>
              <a:spLocks/>
            </p:cNvSpPr>
            <p:nvPr/>
          </p:nvSpPr>
          <p:spPr bwMode="auto">
            <a:xfrm>
              <a:off x="2426" y="3411"/>
              <a:ext cx="144" cy="82"/>
            </a:xfrm>
            <a:custGeom>
              <a:avLst/>
              <a:gdLst>
                <a:gd name="T0" fmla="*/ 143 w 144"/>
                <a:gd name="T1" fmla="*/ 81 h 82"/>
                <a:gd name="T2" fmla="*/ 140 w 144"/>
                <a:gd name="T3" fmla="*/ 72 h 82"/>
                <a:gd name="T4" fmla="*/ 140 w 144"/>
                <a:gd name="T5" fmla="*/ 60 h 82"/>
                <a:gd name="T6" fmla="*/ 136 w 144"/>
                <a:gd name="T7" fmla="*/ 46 h 82"/>
                <a:gd name="T8" fmla="*/ 124 w 144"/>
                <a:gd name="T9" fmla="*/ 32 h 82"/>
                <a:gd name="T10" fmla="*/ 108 w 144"/>
                <a:gd name="T11" fmla="*/ 20 h 82"/>
                <a:gd name="T12" fmla="*/ 81 w 144"/>
                <a:gd name="T13" fmla="*/ 10 h 82"/>
                <a:gd name="T14" fmla="*/ 46 w 144"/>
                <a:gd name="T15" fmla="*/ 4 h 82"/>
                <a:gd name="T16" fmla="*/ 0 w 144"/>
                <a:gd name="T17" fmla="*/ 0 h 82"/>
                <a:gd name="T18" fmla="*/ 0 w 144"/>
                <a:gd name="T19" fmla="*/ 18 h 82"/>
                <a:gd name="T20" fmla="*/ 42 w 144"/>
                <a:gd name="T21" fmla="*/ 20 h 82"/>
                <a:gd name="T22" fmla="*/ 75 w 144"/>
                <a:gd name="T23" fmla="*/ 26 h 82"/>
                <a:gd name="T24" fmla="*/ 98 w 144"/>
                <a:gd name="T25" fmla="*/ 36 h 82"/>
                <a:gd name="T26" fmla="*/ 110 w 144"/>
                <a:gd name="T27" fmla="*/ 44 h 82"/>
                <a:gd name="T28" fmla="*/ 116 w 144"/>
                <a:gd name="T29" fmla="*/ 54 h 82"/>
                <a:gd name="T30" fmla="*/ 118 w 144"/>
                <a:gd name="T31" fmla="*/ 64 h 82"/>
                <a:gd name="T32" fmla="*/ 120 w 144"/>
                <a:gd name="T33" fmla="*/ 72 h 82"/>
                <a:gd name="T34" fmla="*/ 118 w 144"/>
                <a:gd name="T35" fmla="*/ 81 h 82"/>
                <a:gd name="T36" fmla="*/ 143 w 144"/>
                <a:gd name="T37" fmla="*/ 81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2"/>
                <a:gd name="T59" fmla="*/ 144 w 144"/>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2">
                  <a:moveTo>
                    <a:pt x="143" y="81"/>
                  </a:moveTo>
                  <a:lnTo>
                    <a:pt x="140" y="72"/>
                  </a:lnTo>
                  <a:lnTo>
                    <a:pt x="140" y="60"/>
                  </a:lnTo>
                  <a:lnTo>
                    <a:pt x="136" y="46"/>
                  </a:lnTo>
                  <a:lnTo>
                    <a:pt x="124" y="32"/>
                  </a:lnTo>
                  <a:lnTo>
                    <a:pt x="108" y="20"/>
                  </a:lnTo>
                  <a:lnTo>
                    <a:pt x="81" y="10"/>
                  </a:lnTo>
                  <a:lnTo>
                    <a:pt x="46" y="4"/>
                  </a:lnTo>
                  <a:lnTo>
                    <a:pt x="0" y="0"/>
                  </a:lnTo>
                  <a:lnTo>
                    <a:pt x="0" y="18"/>
                  </a:lnTo>
                  <a:lnTo>
                    <a:pt x="42" y="20"/>
                  </a:lnTo>
                  <a:lnTo>
                    <a:pt x="75" y="26"/>
                  </a:lnTo>
                  <a:lnTo>
                    <a:pt x="98" y="36"/>
                  </a:lnTo>
                  <a:lnTo>
                    <a:pt x="110" y="44"/>
                  </a:lnTo>
                  <a:lnTo>
                    <a:pt x="116" y="54"/>
                  </a:lnTo>
                  <a:lnTo>
                    <a:pt x="118" y="64"/>
                  </a:lnTo>
                  <a:lnTo>
                    <a:pt x="120" y="72"/>
                  </a:lnTo>
                  <a:lnTo>
                    <a:pt x="118" y="81"/>
                  </a:lnTo>
                  <a:lnTo>
                    <a:pt x="143" y="81"/>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89" name="Freeform 52"/>
            <p:cNvSpPr>
              <a:spLocks/>
            </p:cNvSpPr>
            <p:nvPr/>
          </p:nvSpPr>
          <p:spPr bwMode="auto">
            <a:xfrm>
              <a:off x="2542" y="3492"/>
              <a:ext cx="34" cy="189"/>
            </a:xfrm>
            <a:custGeom>
              <a:avLst/>
              <a:gdLst>
                <a:gd name="T0" fmla="*/ 30 w 34"/>
                <a:gd name="T1" fmla="*/ 188 h 189"/>
                <a:gd name="T2" fmla="*/ 27 w 34"/>
                <a:gd name="T3" fmla="*/ 188 h 189"/>
                <a:gd name="T4" fmla="*/ 30 w 34"/>
                <a:gd name="T5" fmla="*/ 185 h 189"/>
                <a:gd name="T6" fmla="*/ 30 w 34"/>
                <a:gd name="T7" fmla="*/ 181 h 189"/>
                <a:gd name="T8" fmla="*/ 30 w 34"/>
                <a:gd name="T9" fmla="*/ 173 h 189"/>
                <a:gd name="T10" fmla="*/ 30 w 34"/>
                <a:gd name="T11" fmla="*/ 165 h 189"/>
                <a:gd name="T12" fmla="*/ 30 w 34"/>
                <a:gd name="T13" fmla="*/ 155 h 189"/>
                <a:gd name="T14" fmla="*/ 30 w 34"/>
                <a:gd name="T15" fmla="*/ 143 h 189"/>
                <a:gd name="T16" fmla="*/ 30 w 34"/>
                <a:gd name="T17" fmla="*/ 128 h 189"/>
                <a:gd name="T18" fmla="*/ 30 w 34"/>
                <a:gd name="T19" fmla="*/ 114 h 189"/>
                <a:gd name="T20" fmla="*/ 30 w 34"/>
                <a:gd name="T21" fmla="*/ 100 h 189"/>
                <a:gd name="T22" fmla="*/ 30 w 34"/>
                <a:gd name="T23" fmla="*/ 83 h 189"/>
                <a:gd name="T24" fmla="*/ 33 w 34"/>
                <a:gd name="T25" fmla="*/ 67 h 189"/>
                <a:gd name="T26" fmla="*/ 33 w 34"/>
                <a:gd name="T27" fmla="*/ 53 h 189"/>
                <a:gd name="T28" fmla="*/ 33 w 34"/>
                <a:gd name="T29" fmla="*/ 36 h 189"/>
                <a:gd name="T30" fmla="*/ 33 w 34"/>
                <a:gd name="T31" fmla="*/ 24 h 189"/>
                <a:gd name="T32" fmla="*/ 33 w 34"/>
                <a:gd name="T33" fmla="*/ 10 h 189"/>
                <a:gd name="T34" fmla="*/ 33 w 34"/>
                <a:gd name="T35" fmla="*/ 0 h 189"/>
                <a:gd name="T36" fmla="*/ 2 w 34"/>
                <a:gd name="T37" fmla="*/ 0 h 189"/>
                <a:gd name="T38" fmla="*/ 2 w 34"/>
                <a:gd name="T39" fmla="*/ 10 h 189"/>
                <a:gd name="T40" fmla="*/ 2 w 34"/>
                <a:gd name="T41" fmla="*/ 24 h 189"/>
                <a:gd name="T42" fmla="*/ 2 w 34"/>
                <a:gd name="T43" fmla="*/ 36 h 189"/>
                <a:gd name="T44" fmla="*/ 2 w 34"/>
                <a:gd name="T45" fmla="*/ 53 h 189"/>
                <a:gd name="T46" fmla="*/ 2 w 34"/>
                <a:gd name="T47" fmla="*/ 67 h 189"/>
                <a:gd name="T48" fmla="*/ 2 w 34"/>
                <a:gd name="T49" fmla="*/ 83 h 189"/>
                <a:gd name="T50" fmla="*/ 2 w 34"/>
                <a:gd name="T51" fmla="*/ 100 h 189"/>
                <a:gd name="T52" fmla="*/ 2 w 34"/>
                <a:gd name="T53" fmla="*/ 114 h 189"/>
                <a:gd name="T54" fmla="*/ 2 w 34"/>
                <a:gd name="T55" fmla="*/ 128 h 189"/>
                <a:gd name="T56" fmla="*/ 2 w 34"/>
                <a:gd name="T57" fmla="*/ 143 h 189"/>
                <a:gd name="T58" fmla="*/ 0 w 34"/>
                <a:gd name="T59" fmla="*/ 155 h 189"/>
                <a:gd name="T60" fmla="*/ 0 w 34"/>
                <a:gd name="T61" fmla="*/ 165 h 189"/>
                <a:gd name="T62" fmla="*/ 0 w 34"/>
                <a:gd name="T63" fmla="*/ 173 h 189"/>
                <a:gd name="T64" fmla="*/ 0 w 34"/>
                <a:gd name="T65" fmla="*/ 181 h 189"/>
                <a:gd name="T66" fmla="*/ 0 w 34"/>
                <a:gd name="T67" fmla="*/ 185 h 189"/>
                <a:gd name="T68" fmla="*/ 2 w 34"/>
                <a:gd name="T69" fmla="*/ 188 h 189"/>
                <a:gd name="T70" fmla="*/ 0 w 34"/>
                <a:gd name="T71" fmla="*/ 188 h 189"/>
                <a:gd name="T72" fmla="*/ 30 w 34"/>
                <a:gd name="T73" fmla="*/ 188 h 1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4"/>
                <a:gd name="T112" fmla="*/ 0 h 189"/>
                <a:gd name="T113" fmla="*/ 34 w 34"/>
                <a:gd name="T114" fmla="*/ 189 h 1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4" h="189">
                  <a:moveTo>
                    <a:pt x="30" y="188"/>
                  </a:moveTo>
                  <a:lnTo>
                    <a:pt x="27" y="188"/>
                  </a:lnTo>
                  <a:lnTo>
                    <a:pt x="30" y="185"/>
                  </a:lnTo>
                  <a:lnTo>
                    <a:pt x="30" y="181"/>
                  </a:lnTo>
                  <a:lnTo>
                    <a:pt x="30" y="173"/>
                  </a:lnTo>
                  <a:lnTo>
                    <a:pt x="30" y="165"/>
                  </a:lnTo>
                  <a:lnTo>
                    <a:pt x="30" y="155"/>
                  </a:lnTo>
                  <a:lnTo>
                    <a:pt x="30" y="143"/>
                  </a:lnTo>
                  <a:lnTo>
                    <a:pt x="30" y="128"/>
                  </a:lnTo>
                  <a:lnTo>
                    <a:pt x="30" y="114"/>
                  </a:lnTo>
                  <a:lnTo>
                    <a:pt x="30" y="100"/>
                  </a:lnTo>
                  <a:lnTo>
                    <a:pt x="30" y="83"/>
                  </a:lnTo>
                  <a:lnTo>
                    <a:pt x="33" y="67"/>
                  </a:lnTo>
                  <a:lnTo>
                    <a:pt x="33" y="53"/>
                  </a:lnTo>
                  <a:lnTo>
                    <a:pt x="33" y="36"/>
                  </a:lnTo>
                  <a:lnTo>
                    <a:pt x="33" y="24"/>
                  </a:lnTo>
                  <a:lnTo>
                    <a:pt x="33" y="10"/>
                  </a:lnTo>
                  <a:lnTo>
                    <a:pt x="33" y="0"/>
                  </a:lnTo>
                  <a:lnTo>
                    <a:pt x="2" y="0"/>
                  </a:lnTo>
                  <a:lnTo>
                    <a:pt x="2" y="10"/>
                  </a:lnTo>
                  <a:lnTo>
                    <a:pt x="2" y="24"/>
                  </a:lnTo>
                  <a:lnTo>
                    <a:pt x="2" y="36"/>
                  </a:lnTo>
                  <a:lnTo>
                    <a:pt x="2" y="53"/>
                  </a:lnTo>
                  <a:lnTo>
                    <a:pt x="2" y="67"/>
                  </a:lnTo>
                  <a:lnTo>
                    <a:pt x="2" y="83"/>
                  </a:lnTo>
                  <a:lnTo>
                    <a:pt x="2" y="100"/>
                  </a:lnTo>
                  <a:lnTo>
                    <a:pt x="2" y="114"/>
                  </a:lnTo>
                  <a:lnTo>
                    <a:pt x="2" y="128"/>
                  </a:lnTo>
                  <a:lnTo>
                    <a:pt x="2" y="143"/>
                  </a:lnTo>
                  <a:lnTo>
                    <a:pt x="0" y="155"/>
                  </a:lnTo>
                  <a:lnTo>
                    <a:pt x="0" y="165"/>
                  </a:lnTo>
                  <a:lnTo>
                    <a:pt x="0" y="173"/>
                  </a:lnTo>
                  <a:lnTo>
                    <a:pt x="0" y="181"/>
                  </a:lnTo>
                  <a:lnTo>
                    <a:pt x="0" y="185"/>
                  </a:lnTo>
                  <a:lnTo>
                    <a:pt x="2" y="188"/>
                  </a:lnTo>
                  <a:lnTo>
                    <a:pt x="0" y="188"/>
                  </a:lnTo>
                  <a:lnTo>
                    <a:pt x="30" y="18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0" name="Freeform 53"/>
            <p:cNvSpPr>
              <a:spLocks/>
            </p:cNvSpPr>
            <p:nvPr/>
          </p:nvSpPr>
          <p:spPr bwMode="auto">
            <a:xfrm>
              <a:off x="2422" y="3680"/>
              <a:ext cx="145" cy="78"/>
            </a:xfrm>
            <a:custGeom>
              <a:avLst/>
              <a:gdLst>
                <a:gd name="T0" fmla="*/ 0 w 145"/>
                <a:gd name="T1" fmla="*/ 77 h 78"/>
                <a:gd name="T2" fmla="*/ 50 w 145"/>
                <a:gd name="T3" fmla="*/ 74 h 78"/>
                <a:gd name="T4" fmla="*/ 85 w 145"/>
                <a:gd name="T5" fmla="*/ 68 h 78"/>
                <a:gd name="T6" fmla="*/ 109 w 145"/>
                <a:gd name="T7" fmla="*/ 56 h 78"/>
                <a:gd name="T8" fmla="*/ 125 w 145"/>
                <a:gd name="T9" fmla="*/ 46 h 78"/>
                <a:gd name="T10" fmla="*/ 137 w 145"/>
                <a:gd name="T11" fmla="*/ 30 h 78"/>
                <a:gd name="T12" fmla="*/ 141 w 145"/>
                <a:gd name="T13" fmla="*/ 16 h 78"/>
                <a:gd name="T14" fmla="*/ 144 w 145"/>
                <a:gd name="T15" fmla="*/ 6 h 78"/>
                <a:gd name="T16" fmla="*/ 144 w 145"/>
                <a:gd name="T17" fmla="*/ 0 h 78"/>
                <a:gd name="T18" fmla="*/ 119 w 145"/>
                <a:gd name="T19" fmla="*/ 0 h 78"/>
                <a:gd name="T20" fmla="*/ 119 w 145"/>
                <a:gd name="T21" fmla="*/ 6 h 78"/>
                <a:gd name="T22" fmla="*/ 121 w 145"/>
                <a:gd name="T23" fmla="*/ 14 h 78"/>
                <a:gd name="T24" fmla="*/ 117 w 145"/>
                <a:gd name="T25" fmla="*/ 24 h 78"/>
                <a:gd name="T26" fmla="*/ 111 w 145"/>
                <a:gd name="T27" fmla="*/ 32 h 78"/>
                <a:gd name="T28" fmla="*/ 99 w 145"/>
                <a:gd name="T29" fmla="*/ 42 h 78"/>
                <a:gd name="T30" fmla="*/ 77 w 145"/>
                <a:gd name="T31" fmla="*/ 50 h 78"/>
                <a:gd name="T32" fmla="*/ 46 w 145"/>
                <a:gd name="T33" fmla="*/ 56 h 78"/>
                <a:gd name="T34" fmla="*/ 0 w 145"/>
                <a:gd name="T35" fmla="*/ 58 h 78"/>
                <a:gd name="T36" fmla="*/ 0 w 145"/>
                <a:gd name="T37" fmla="*/ 77 h 7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5"/>
                <a:gd name="T58" fmla="*/ 0 h 78"/>
                <a:gd name="T59" fmla="*/ 145 w 145"/>
                <a:gd name="T60" fmla="*/ 78 h 7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5" h="78">
                  <a:moveTo>
                    <a:pt x="0" y="77"/>
                  </a:moveTo>
                  <a:lnTo>
                    <a:pt x="50" y="74"/>
                  </a:lnTo>
                  <a:lnTo>
                    <a:pt x="85" y="68"/>
                  </a:lnTo>
                  <a:lnTo>
                    <a:pt x="109" y="56"/>
                  </a:lnTo>
                  <a:lnTo>
                    <a:pt x="125" y="46"/>
                  </a:lnTo>
                  <a:lnTo>
                    <a:pt x="137" y="30"/>
                  </a:lnTo>
                  <a:lnTo>
                    <a:pt x="141" y="16"/>
                  </a:lnTo>
                  <a:lnTo>
                    <a:pt x="144" y="6"/>
                  </a:lnTo>
                  <a:lnTo>
                    <a:pt x="144" y="0"/>
                  </a:lnTo>
                  <a:lnTo>
                    <a:pt x="119" y="0"/>
                  </a:lnTo>
                  <a:lnTo>
                    <a:pt x="119" y="6"/>
                  </a:lnTo>
                  <a:lnTo>
                    <a:pt x="121" y="14"/>
                  </a:lnTo>
                  <a:lnTo>
                    <a:pt x="117" y="24"/>
                  </a:lnTo>
                  <a:lnTo>
                    <a:pt x="111" y="32"/>
                  </a:lnTo>
                  <a:lnTo>
                    <a:pt x="99" y="42"/>
                  </a:lnTo>
                  <a:lnTo>
                    <a:pt x="77" y="50"/>
                  </a:lnTo>
                  <a:lnTo>
                    <a:pt x="46" y="56"/>
                  </a:lnTo>
                  <a:lnTo>
                    <a:pt x="0" y="58"/>
                  </a:lnTo>
                  <a:lnTo>
                    <a:pt x="0" y="7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1" name="Freeform 54"/>
            <p:cNvSpPr>
              <a:spLocks/>
            </p:cNvSpPr>
            <p:nvPr/>
          </p:nvSpPr>
          <p:spPr bwMode="auto">
            <a:xfrm>
              <a:off x="2422" y="3739"/>
              <a:ext cx="1" cy="33"/>
            </a:xfrm>
            <a:custGeom>
              <a:avLst/>
              <a:gdLst>
                <a:gd name="T0" fmla="*/ 0 w 1"/>
                <a:gd name="T1" fmla="*/ 32 h 33"/>
                <a:gd name="T2" fmla="*/ 0 w 1"/>
                <a:gd name="T3" fmla="*/ 17 h 33"/>
                <a:gd name="T4" fmla="*/ 0 w 1"/>
                <a:gd name="T5" fmla="*/ 0 h 33"/>
                <a:gd name="T6" fmla="*/ 0 w 1"/>
                <a:gd name="T7" fmla="*/ 32 h 33"/>
                <a:gd name="T8" fmla="*/ 0 60000 65536"/>
                <a:gd name="T9" fmla="*/ 0 60000 65536"/>
                <a:gd name="T10" fmla="*/ 0 60000 65536"/>
                <a:gd name="T11" fmla="*/ 0 60000 65536"/>
                <a:gd name="T12" fmla="*/ 0 w 1"/>
                <a:gd name="T13" fmla="*/ 0 h 33"/>
                <a:gd name="T14" fmla="*/ 1 w 1"/>
                <a:gd name="T15" fmla="*/ 33 h 33"/>
              </a:gdLst>
              <a:ahLst/>
              <a:cxnLst>
                <a:cxn ang="T8">
                  <a:pos x="T0" y="T1"/>
                </a:cxn>
                <a:cxn ang="T9">
                  <a:pos x="T2" y="T3"/>
                </a:cxn>
                <a:cxn ang="T10">
                  <a:pos x="T4" y="T5"/>
                </a:cxn>
                <a:cxn ang="T11">
                  <a:pos x="T6" y="T7"/>
                </a:cxn>
              </a:cxnLst>
              <a:rect l="T12" t="T13" r="T14" b="T15"/>
              <a:pathLst>
                <a:path w="1" h="33">
                  <a:moveTo>
                    <a:pt x="0" y="32"/>
                  </a:moveTo>
                  <a:lnTo>
                    <a:pt x="0" y="17"/>
                  </a:lnTo>
                  <a:lnTo>
                    <a:pt x="0" y="0"/>
                  </a:lnTo>
                  <a:lnTo>
                    <a:pt x="0"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2" name="Freeform 55"/>
            <p:cNvSpPr>
              <a:spLocks/>
            </p:cNvSpPr>
            <p:nvPr/>
          </p:nvSpPr>
          <p:spPr bwMode="auto">
            <a:xfrm>
              <a:off x="1523" y="3739"/>
              <a:ext cx="900" cy="33"/>
            </a:xfrm>
            <a:custGeom>
              <a:avLst/>
              <a:gdLst>
                <a:gd name="T0" fmla="*/ 24 w 900"/>
                <a:gd name="T1" fmla="*/ 17 h 33"/>
                <a:gd name="T2" fmla="*/ 12 w 900"/>
                <a:gd name="T3" fmla="*/ 32 h 33"/>
                <a:gd name="T4" fmla="*/ 899 w 900"/>
                <a:gd name="T5" fmla="*/ 32 h 33"/>
                <a:gd name="T6" fmla="*/ 899 w 900"/>
                <a:gd name="T7" fmla="*/ 0 h 33"/>
                <a:gd name="T8" fmla="*/ 12 w 900"/>
                <a:gd name="T9" fmla="*/ 0 h 33"/>
                <a:gd name="T10" fmla="*/ 0 w 900"/>
                <a:gd name="T11" fmla="*/ 17 h 33"/>
                <a:gd name="T12" fmla="*/ 12 w 900"/>
                <a:gd name="T13" fmla="*/ 0 h 33"/>
                <a:gd name="T14" fmla="*/ 0 w 900"/>
                <a:gd name="T15" fmla="*/ 0 h 33"/>
                <a:gd name="T16" fmla="*/ 0 w 900"/>
                <a:gd name="T17" fmla="*/ 17 h 33"/>
                <a:gd name="T18" fmla="*/ 24 w 900"/>
                <a:gd name="T19" fmla="*/ 17 h 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00"/>
                <a:gd name="T31" fmla="*/ 0 h 33"/>
                <a:gd name="T32" fmla="*/ 900 w 900"/>
                <a:gd name="T33" fmla="*/ 33 h 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00" h="33">
                  <a:moveTo>
                    <a:pt x="24" y="17"/>
                  </a:moveTo>
                  <a:lnTo>
                    <a:pt x="12" y="32"/>
                  </a:lnTo>
                  <a:lnTo>
                    <a:pt x="899" y="32"/>
                  </a:lnTo>
                  <a:lnTo>
                    <a:pt x="899" y="0"/>
                  </a:lnTo>
                  <a:lnTo>
                    <a:pt x="12" y="0"/>
                  </a:lnTo>
                  <a:lnTo>
                    <a:pt x="0" y="17"/>
                  </a:lnTo>
                  <a:lnTo>
                    <a:pt x="12" y="0"/>
                  </a:lnTo>
                  <a:lnTo>
                    <a:pt x="0" y="0"/>
                  </a:lnTo>
                  <a:lnTo>
                    <a:pt x="0" y="17"/>
                  </a:lnTo>
                  <a:lnTo>
                    <a:pt x="24" y="1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3" name="Freeform 56"/>
            <p:cNvSpPr>
              <a:spLocks/>
            </p:cNvSpPr>
            <p:nvPr/>
          </p:nvSpPr>
          <p:spPr bwMode="auto">
            <a:xfrm>
              <a:off x="1523" y="3749"/>
              <a:ext cx="33" cy="132"/>
            </a:xfrm>
            <a:custGeom>
              <a:avLst/>
              <a:gdLst>
                <a:gd name="T0" fmla="*/ 8 w 33"/>
                <a:gd name="T1" fmla="*/ 120 h 132"/>
                <a:gd name="T2" fmla="*/ 32 w 33"/>
                <a:gd name="T3" fmla="*/ 112 h 132"/>
                <a:gd name="T4" fmla="*/ 32 w 33"/>
                <a:gd name="T5" fmla="*/ 77 h 132"/>
                <a:gd name="T6" fmla="*/ 32 w 33"/>
                <a:gd name="T7" fmla="*/ 51 h 132"/>
                <a:gd name="T8" fmla="*/ 32 w 33"/>
                <a:gd name="T9" fmla="*/ 30 h 132"/>
                <a:gd name="T10" fmla="*/ 32 w 33"/>
                <a:gd name="T11" fmla="*/ 16 h 132"/>
                <a:gd name="T12" fmla="*/ 32 w 33"/>
                <a:gd name="T13" fmla="*/ 6 h 132"/>
                <a:gd name="T14" fmla="*/ 32 w 33"/>
                <a:gd name="T15" fmla="*/ 2 h 132"/>
                <a:gd name="T16" fmla="*/ 32 w 33"/>
                <a:gd name="T17" fmla="*/ 0 h 132"/>
                <a:gd name="T18" fmla="*/ 0 w 33"/>
                <a:gd name="T19" fmla="*/ 0 h 132"/>
                <a:gd name="T20" fmla="*/ 0 w 33"/>
                <a:gd name="T21" fmla="*/ 2 h 132"/>
                <a:gd name="T22" fmla="*/ 0 w 33"/>
                <a:gd name="T23" fmla="*/ 6 h 132"/>
                <a:gd name="T24" fmla="*/ 0 w 33"/>
                <a:gd name="T25" fmla="*/ 16 h 132"/>
                <a:gd name="T26" fmla="*/ 0 w 33"/>
                <a:gd name="T27" fmla="*/ 30 h 132"/>
                <a:gd name="T28" fmla="*/ 0 w 33"/>
                <a:gd name="T29" fmla="*/ 51 h 132"/>
                <a:gd name="T30" fmla="*/ 0 w 33"/>
                <a:gd name="T31" fmla="*/ 77 h 132"/>
                <a:gd name="T32" fmla="*/ 0 w 33"/>
                <a:gd name="T33" fmla="*/ 112 h 132"/>
                <a:gd name="T34" fmla="*/ 24 w 33"/>
                <a:gd name="T35" fmla="*/ 106 h 132"/>
                <a:gd name="T36" fmla="*/ 8 w 33"/>
                <a:gd name="T37" fmla="*/ 120 h 132"/>
                <a:gd name="T38" fmla="*/ 32 w 33"/>
                <a:gd name="T39" fmla="*/ 131 h 132"/>
                <a:gd name="T40" fmla="*/ 32 w 33"/>
                <a:gd name="T41" fmla="*/ 112 h 132"/>
                <a:gd name="T42" fmla="*/ 8 w 33"/>
                <a:gd name="T43" fmla="*/ 120 h 13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2"/>
                <a:gd name="T68" fmla="*/ 33 w 33"/>
                <a:gd name="T69" fmla="*/ 132 h 13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2">
                  <a:moveTo>
                    <a:pt x="8" y="120"/>
                  </a:moveTo>
                  <a:lnTo>
                    <a:pt x="32" y="112"/>
                  </a:lnTo>
                  <a:lnTo>
                    <a:pt x="32" y="77"/>
                  </a:lnTo>
                  <a:lnTo>
                    <a:pt x="32" y="51"/>
                  </a:lnTo>
                  <a:lnTo>
                    <a:pt x="32" y="30"/>
                  </a:lnTo>
                  <a:lnTo>
                    <a:pt x="32" y="16"/>
                  </a:lnTo>
                  <a:lnTo>
                    <a:pt x="32" y="6"/>
                  </a:lnTo>
                  <a:lnTo>
                    <a:pt x="32" y="2"/>
                  </a:lnTo>
                  <a:lnTo>
                    <a:pt x="32" y="0"/>
                  </a:lnTo>
                  <a:lnTo>
                    <a:pt x="0" y="0"/>
                  </a:lnTo>
                  <a:lnTo>
                    <a:pt x="0" y="2"/>
                  </a:lnTo>
                  <a:lnTo>
                    <a:pt x="0" y="6"/>
                  </a:lnTo>
                  <a:lnTo>
                    <a:pt x="0" y="16"/>
                  </a:lnTo>
                  <a:lnTo>
                    <a:pt x="0" y="30"/>
                  </a:lnTo>
                  <a:lnTo>
                    <a:pt x="0" y="51"/>
                  </a:lnTo>
                  <a:lnTo>
                    <a:pt x="0" y="77"/>
                  </a:lnTo>
                  <a:lnTo>
                    <a:pt x="0" y="112"/>
                  </a:lnTo>
                  <a:lnTo>
                    <a:pt x="24" y="106"/>
                  </a:lnTo>
                  <a:lnTo>
                    <a:pt x="8" y="120"/>
                  </a:lnTo>
                  <a:lnTo>
                    <a:pt x="32" y="131"/>
                  </a:lnTo>
                  <a:lnTo>
                    <a:pt x="32" y="112"/>
                  </a:lnTo>
                  <a:lnTo>
                    <a:pt x="8" y="12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4" name="Freeform 57"/>
            <p:cNvSpPr>
              <a:spLocks/>
            </p:cNvSpPr>
            <p:nvPr/>
          </p:nvSpPr>
          <p:spPr bwMode="auto">
            <a:xfrm>
              <a:off x="1163" y="3647"/>
              <a:ext cx="379" cy="223"/>
            </a:xfrm>
            <a:custGeom>
              <a:avLst/>
              <a:gdLst>
                <a:gd name="T0" fmla="*/ 6 w 379"/>
                <a:gd name="T1" fmla="*/ 6 h 223"/>
                <a:gd name="T2" fmla="*/ 0 w 379"/>
                <a:gd name="T3" fmla="*/ 16 h 223"/>
                <a:gd name="T4" fmla="*/ 365 w 379"/>
                <a:gd name="T5" fmla="*/ 222 h 223"/>
                <a:gd name="T6" fmla="*/ 378 w 379"/>
                <a:gd name="T7" fmla="*/ 207 h 223"/>
                <a:gd name="T8" fmla="*/ 12 w 379"/>
                <a:gd name="T9" fmla="*/ 0 h 223"/>
                <a:gd name="T10" fmla="*/ 6 w 379"/>
                <a:gd name="T11" fmla="*/ 6 h 223"/>
                <a:gd name="T12" fmla="*/ 0 60000 65536"/>
                <a:gd name="T13" fmla="*/ 0 60000 65536"/>
                <a:gd name="T14" fmla="*/ 0 60000 65536"/>
                <a:gd name="T15" fmla="*/ 0 60000 65536"/>
                <a:gd name="T16" fmla="*/ 0 60000 65536"/>
                <a:gd name="T17" fmla="*/ 0 60000 65536"/>
                <a:gd name="T18" fmla="*/ 0 w 379"/>
                <a:gd name="T19" fmla="*/ 0 h 223"/>
                <a:gd name="T20" fmla="*/ 379 w 379"/>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379" h="223">
                  <a:moveTo>
                    <a:pt x="6" y="6"/>
                  </a:moveTo>
                  <a:lnTo>
                    <a:pt x="0" y="16"/>
                  </a:lnTo>
                  <a:lnTo>
                    <a:pt x="365" y="222"/>
                  </a:lnTo>
                  <a:lnTo>
                    <a:pt x="378" y="207"/>
                  </a:lnTo>
                  <a:lnTo>
                    <a:pt x="12" y="0"/>
                  </a:lnTo>
                  <a:lnTo>
                    <a:pt x="6"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5" name="Freeform 58"/>
            <p:cNvSpPr>
              <a:spLocks/>
            </p:cNvSpPr>
            <p:nvPr/>
          </p:nvSpPr>
          <p:spPr bwMode="auto">
            <a:xfrm>
              <a:off x="2426" y="3492"/>
              <a:ext cx="144" cy="81"/>
            </a:xfrm>
            <a:custGeom>
              <a:avLst/>
              <a:gdLst>
                <a:gd name="T0" fmla="*/ 0 w 144"/>
                <a:gd name="T1" fmla="*/ 80 h 81"/>
                <a:gd name="T2" fmla="*/ 46 w 144"/>
                <a:gd name="T3" fmla="*/ 75 h 81"/>
                <a:gd name="T4" fmla="*/ 81 w 144"/>
                <a:gd name="T5" fmla="*/ 69 h 81"/>
                <a:gd name="T6" fmla="*/ 108 w 144"/>
                <a:gd name="T7" fmla="*/ 59 h 81"/>
                <a:gd name="T8" fmla="*/ 124 w 144"/>
                <a:gd name="T9" fmla="*/ 47 h 81"/>
                <a:gd name="T10" fmla="*/ 136 w 144"/>
                <a:gd name="T11" fmla="*/ 32 h 81"/>
                <a:gd name="T12" fmla="*/ 140 w 144"/>
                <a:gd name="T13" fmla="*/ 18 h 81"/>
                <a:gd name="T14" fmla="*/ 140 w 144"/>
                <a:gd name="T15" fmla="*/ 8 h 81"/>
                <a:gd name="T16" fmla="*/ 143 w 144"/>
                <a:gd name="T17" fmla="*/ 0 h 81"/>
                <a:gd name="T18" fmla="*/ 118 w 144"/>
                <a:gd name="T19" fmla="*/ 0 h 81"/>
                <a:gd name="T20" fmla="*/ 120 w 144"/>
                <a:gd name="T21" fmla="*/ 8 h 81"/>
                <a:gd name="T22" fmla="*/ 118 w 144"/>
                <a:gd name="T23" fmla="*/ 14 h 81"/>
                <a:gd name="T24" fmla="*/ 116 w 144"/>
                <a:gd name="T25" fmla="*/ 24 h 81"/>
                <a:gd name="T26" fmla="*/ 110 w 144"/>
                <a:gd name="T27" fmla="*/ 34 h 81"/>
                <a:gd name="T28" fmla="*/ 98 w 144"/>
                <a:gd name="T29" fmla="*/ 43 h 81"/>
                <a:gd name="T30" fmla="*/ 75 w 144"/>
                <a:gd name="T31" fmla="*/ 53 h 81"/>
                <a:gd name="T32" fmla="*/ 42 w 144"/>
                <a:gd name="T33" fmla="*/ 59 h 81"/>
                <a:gd name="T34" fmla="*/ 0 w 144"/>
                <a:gd name="T35" fmla="*/ 61 h 81"/>
                <a:gd name="T36" fmla="*/ 0 w 144"/>
                <a:gd name="T37" fmla="*/ 80 h 8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1"/>
                <a:gd name="T59" fmla="*/ 144 w 144"/>
                <a:gd name="T60" fmla="*/ 81 h 8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1">
                  <a:moveTo>
                    <a:pt x="0" y="80"/>
                  </a:moveTo>
                  <a:lnTo>
                    <a:pt x="46" y="75"/>
                  </a:lnTo>
                  <a:lnTo>
                    <a:pt x="81" y="69"/>
                  </a:lnTo>
                  <a:lnTo>
                    <a:pt x="108" y="59"/>
                  </a:lnTo>
                  <a:lnTo>
                    <a:pt x="124" y="47"/>
                  </a:lnTo>
                  <a:lnTo>
                    <a:pt x="136" y="32"/>
                  </a:lnTo>
                  <a:lnTo>
                    <a:pt x="140" y="18"/>
                  </a:lnTo>
                  <a:lnTo>
                    <a:pt x="140" y="8"/>
                  </a:lnTo>
                  <a:lnTo>
                    <a:pt x="143" y="0"/>
                  </a:lnTo>
                  <a:lnTo>
                    <a:pt x="118" y="0"/>
                  </a:lnTo>
                  <a:lnTo>
                    <a:pt x="120" y="8"/>
                  </a:lnTo>
                  <a:lnTo>
                    <a:pt x="118" y="14"/>
                  </a:lnTo>
                  <a:lnTo>
                    <a:pt x="116" y="24"/>
                  </a:lnTo>
                  <a:lnTo>
                    <a:pt x="110" y="34"/>
                  </a:lnTo>
                  <a:lnTo>
                    <a:pt x="98" y="43"/>
                  </a:lnTo>
                  <a:lnTo>
                    <a:pt x="75" y="53"/>
                  </a:lnTo>
                  <a:lnTo>
                    <a:pt x="42" y="59"/>
                  </a:lnTo>
                  <a:lnTo>
                    <a:pt x="0" y="61"/>
                  </a:lnTo>
                  <a:lnTo>
                    <a:pt x="0" y="8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6" name="Freeform 59"/>
            <p:cNvSpPr>
              <a:spLocks/>
            </p:cNvSpPr>
            <p:nvPr/>
          </p:nvSpPr>
          <p:spPr bwMode="auto">
            <a:xfrm>
              <a:off x="2422" y="3554"/>
              <a:ext cx="34" cy="34"/>
            </a:xfrm>
            <a:custGeom>
              <a:avLst/>
              <a:gdLst>
                <a:gd name="T0" fmla="*/ 0 w 34"/>
                <a:gd name="T1" fmla="*/ 33 h 34"/>
                <a:gd name="T2" fmla="*/ 33 w 34"/>
                <a:gd name="T3" fmla="*/ 33 h 34"/>
                <a:gd name="T4" fmla="*/ 33 w 34"/>
                <a:gd name="T5" fmla="*/ 0 h 34"/>
                <a:gd name="T6" fmla="*/ 0 w 34"/>
                <a:gd name="T7" fmla="*/ 0 h 34"/>
                <a:gd name="T8" fmla="*/ 0 w 34"/>
                <a:gd name="T9" fmla="*/ 33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0" y="33"/>
                  </a:moveTo>
                  <a:lnTo>
                    <a:pt x="33" y="33"/>
                  </a:lnTo>
                  <a:lnTo>
                    <a:pt x="33" y="0"/>
                  </a:lnTo>
                  <a:lnTo>
                    <a:pt x="0" y="0"/>
                  </a:lnTo>
                  <a:lnTo>
                    <a:pt x="0" y="33"/>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7" name="Freeform 60"/>
            <p:cNvSpPr>
              <a:spLocks/>
            </p:cNvSpPr>
            <p:nvPr/>
          </p:nvSpPr>
          <p:spPr bwMode="auto">
            <a:xfrm>
              <a:off x="1536" y="3554"/>
              <a:ext cx="887" cy="34"/>
            </a:xfrm>
            <a:custGeom>
              <a:avLst/>
              <a:gdLst>
                <a:gd name="T0" fmla="*/ 0 w 887"/>
                <a:gd name="T1" fmla="*/ 14 h 34"/>
                <a:gd name="T2" fmla="*/ 0 w 887"/>
                <a:gd name="T3" fmla="*/ 33 h 34"/>
                <a:gd name="T4" fmla="*/ 886 w 887"/>
                <a:gd name="T5" fmla="*/ 33 h 34"/>
                <a:gd name="T6" fmla="*/ 886 w 887"/>
                <a:gd name="T7" fmla="*/ 0 h 34"/>
                <a:gd name="T8" fmla="*/ 0 w 887"/>
                <a:gd name="T9" fmla="*/ 0 h 34"/>
                <a:gd name="T10" fmla="*/ 0 w 887"/>
                <a:gd name="T11" fmla="*/ 14 h 34"/>
                <a:gd name="T12" fmla="*/ 0 60000 65536"/>
                <a:gd name="T13" fmla="*/ 0 60000 65536"/>
                <a:gd name="T14" fmla="*/ 0 60000 65536"/>
                <a:gd name="T15" fmla="*/ 0 60000 65536"/>
                <a:gd name="T16" fmla="*/ 0 60000 65536"/>
                <a:gd name="T17" fmla="*/ 0 60000 65536"/>
                <a:gd name="T18" fmla="*/ 0 w 887"/>
                <a:gd name="T19" fmla="*/ 0 h 34"/>
                <a:gd name="T20" fmla="*/ 887 w 887"/>
                <a:gd name="T21" fmla="*/ 34 h 34"/>
              </a:gdLst>
              <a:ahLst/>
              <a:cxnLst>
                <a:cxn ang="T12">
                  <a:pos x="T0" y="T1"/>
                </a:cxn>
                <a:cxn ang="T13">
                  <a:pos x="T2" y="T3"/>
                </a:cxn>
                <a:cxn ang="T14">
                  <a:pos x="T4" y="T5"/>
                </a:cxn>
                <a:cxn ang="T15">
                  <a:pos x="T6" y="T7"/>
                </a:cxn>
                <a:cxn ang="T16">
                  <a:pos x="T8" y="T9"/>
                </a:cxn>
                <a:cxn ang="T17">
                  <a:pos x="T10" y="T11"/>
                </a:cxn>
              </a:cxnLst>
              <a:rect l="T18" t="T19" r="T20" b="T21"/>
              <a:pathLst>
                <a:path w="887" h="34">
                  <a:moveTo>
                    <a:pt x="0" y="14"/>
                  </a:moveTo>
                  <a:lnTo>
                    <a:pt x="0" y="33"/>
                  </a:lnTo>
                  <a:lnTo>
                    <a:pt x="886" y="33"/>
                  </a:lnTo>
                  <a:lnTo>
                    <a:pt x="886" y="0"/>
                  </a:lnTo>
                  <a:lnTo>
                    <a:pt x="0" y="0"/>
                  </a:lnTo>
                  <a:lnTo>
                    <a:pt x="0"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8" name="Freeform 61"/>
            <p:cNvSpPr>
              <a:spLocks/>
            </p:cNvSpPr>
            <p:nvPr/>
          </p:nvSpPr>
          <p:spPr bwMode="auto">
            <a:xfrm>
              <a:off x="1523" y="3432"/>
              <a:ext cx="33" cy="131"/>
            </a:xfrm>
            <a:custGeom>
              <a:avLst/>
              <a:gdLst>
                <a:gd name="T0" fmla="*/ 24 w 33"/>
                <a:gd name="T1" fmla="*/ 24 h 131"/>
                <a:gd name="T2" fmla="*/ 0 w 33"/>
                <a:gd name="T3" fmla="*/ 18 h 131"/>
                <a:gd name="T4" fmla="*/ 0 w 33"/>
                <a:gd name="T5" fmla="*/ 52 h 131"/>
                <a:gd name="T6" fmla="*/ 0 w 33"/>
                <a:gd name="T7" fmla="*/ 81 h 131"/>
                <a:gd name="T8" fmla="*/ 0 w 33"/>
                <a:gd name="T9" fmla="*/ 99 h 131"/>
                <a:gd name="T10" fmla="*/ 0 w 33"/>
                <a:gd name="T11" fmla="*/ 113 h 131"/>
                <a:gd name="T12" fmla="*/ 0 w 33"/>
                <a:gd name="T13" fmla="*/ 121 h 131"/>
                <a:gd name="T14" fmla="*/ 0 w 33"/>
                <a:gd name="T15" fmla="*/ 127 h 131"/>
                <a:gd name="T16" fmla="*/ 0 w 33"/>
                <a:gd name="T17" fmla="*/ 130 h 131"/>
                <a:gd name="T18" fmla="*/ 32 w 33"/>
                <a:gd name="T19" fmla="*/ 130 h 131"/>
                <a:gd name="T20" fmla="*/ 32 w 33"/>
                <a:gd name="T21" fmla="*/ 127 h 131"/>
                <a:gd name="T22" fmla="*/ 32 w 33"/>
                <a:gd name="T23" fmla="*/ 121 h 131"/>
                <a:gd name="T24" fmla="*/ 32 w 33"/>
                <a:gd name="T25" fmla="*/ 113 h 131"/>
                <a:gd name="T26" fmla="*/ 32 w 33"/>
                <a:gd name="T27" fmla="*/ 99 h 131"/>
                <a:gd name="T28" fmla="*/ 32 w 33"/>
                <a:gd name="T29" fmla="*/ 81 h 131"/>
                <a:gd name="T30" fmla="*/ 32 w 33"/>
                <a:gd name="T31" fmla="*/ 52 h 131"/>
                <a:gd name="T32" fmla="*/ 32 w 33"/>
                <a:gd name="T33" fmla="*/ 18 h 131"/>
                <a:gd name="T34" fmla="*/ 8 w 33"/>
                <a:gd name="T35" fmla="*/ 10 h 131"/>
                <a:gd name="T36" fmla="*/ 32 w 33"/>
                <a:gd name="T37" fmla="*/ 18 h 131"/>
                <a:gd name="T38" fmla="*/ 32 w 33"/>
                <a:gd name="T39" fmla="*/ 0 h 131"/>
                <a:gd name="T40" fmla="*/ 8 w 33"/>
                <a:gd name="T41" fmla="*/ 10 h 131"/>
                <a:gd name="T42" fmla="*/ 24 w 33"/>
                <a:gd name="T43" fmla="*/ 24 h 13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1"/>
                <a:gd name="T68" fmla="*/ 33 w 33"/>
                <a:gd name="T69" fmla="*/ 131 h 13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1">
                  <a:moveTo>
                    <a:pt x="24" y="24"/>
                  </a:moveTo>
                  <a:lnTo>
                    <a:pt x="0" y="18"/>
                  </a:lnTo>
                  <a:lnTo>
                    <a:pt x="0" y="52"/>
                  </a:lnTo>
                  <a:lnTo>
                    <a:pt x="0" y="81"/>
                  </a:lnTo>
                  <a:lnTo>
                    <a:pt x="0" y="99"/>
                  </a:lnTo>
                  <a:lnTo>
                    <a:pt x="0" y="113"/>
                  </a:lnTo>
                  <a:lnTo>
                    <a:pt x="0" y="121"/>
                  </a:lnTo>
                  <a:lnTo>
                    <a:pt x="0" y="127"/>
                  </a:lnTo>
                  <a:lnTo>
                    <a:pt x="0" y="130"/>
                  </a:lnTo>
                  <a:lnTo>
                    <a:pt x="32" y="130"/>
                  </a:lnTo>
                  <a:lnTo>
                    <a:pt x="32" y="127"/>
                  </a:lnTo>
                  <a:lnTo>
                    <a:pt x="32" y="121"/>
                  </a:lnTo>
                  <a:lnTo>
                    <a:pt x="32" y="113"/>
                  </a:lnTo>
                  <a:lnTo>
                    <a:pt x="32" y="99"/>
                  </a:lnTo>
                  <a:lnTo>
                    <a:pt x="32" y="81"/>
                  </a:lnTo>
                  <a:lnTo>
                    <a:pt x="32" y="52"/>
                  </a:lnTo>
                  <a:lnTo>
                    <a:pt x="32" y="18"/>
                  </a:lnTo>
                  <a:lnTo>
                    <a:pt x="8" y="10"/>
                  </a:lnTo>
                  <a:lnTo>
                    <a:pt x="32" y="18"/>
                  </a:lnTo>
                  <a:lnTo>
                    <a:pt x="32" y="0"/>
                  </a:lnTo>
                  <a:lnTo>
                    <a:pt x="8" y="10"/>
                  </a:lnTo>
                  <a:lnTo>
                    <a:pt x="24" y="2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99" name="Freeform 62"/>
            <p:cNvSpPr>
              <a:spLocks/>
            </p:cNvSpPr>
            <p:nvPr/>
          </p:nvSpPr>
          <p:spPr bwMode="auto">
            <a:xfrm>
              <a:off x="1163" y="3443"/>
              <a:ext cx="379" cy="222"/>
            </a:xfrm>
            <a:custGeom>
              <a:avLst/>
              <a:gdLst>
                <a:gd name="T0" fmla="*/ 6 w 379"/>
                <a:gd name="T1" fmla="*/ 210 h 222"/>
                <a:gd name="T2" fmla="*/ 12 w 379"/>
                <a:gd name="T3" fmla="*/ 221 h 222"/>
                <a:gd name="T4" fmla="*/ 378 w 379"/>
                <a:gd name="T5" fmla="*/ 14 h 222"/>
                <a:gd name="T6" fmla="*/ 365 w 379"/>
                <a:gd name="T7" fmla="*/ 0 h 222"/>
                <a:gd name="T8" fmla="*/ 0 w 379"/>
                <a:gd name="T9" fmla="*/ 204 h 222"/>
                <a:gd name="T10" fmla="*/ 6 w 379"/>
                <a:gd name="T11" fmla="*/ 210 h 222"/>
                <a:gd name="T12" fmla="*/ 0 60000 65536"/>
                <a:gd name="T13" fmla="*/ 0 60000 65536"/>
                <a:gd name="T14" fmla="*/ 0 60000 65536"/>
                <a:gd name="T15" fmla="*/ 0 60000 65536"/>
                <a:gd name="T16" fmla="*/ 0 60000 65536"/>
                <a:gd name="T17" fmla="*/ 0 60000 65536"/>
                <a:gd name="T18" fmla="*/ 0 w 379"/>
                <a:gd name="T19" fmla="*/ 0 h 222"/>
                <a:gd name="T20" fmla="*/ 379 w 379"/>
                <a:gd name="T21" fmla="*/ 222 h 222"/>
              </a:gdLst>
              <a:ahLst/>
              <a:cxnLst>
                <a:cxn ang="T12">
                  <a:pos x="T0" y="T1"/>
                </a:cxn>
                <a:cxn ang="T13">
                  <a:pos x="T2" y="T3"/>
                </a:cxn>
                <a:cxn ang="T14">
                  <a:pos x="T4" y="T5"/>
                </a:cxn>
                <a:cxn ang="T15">
                  <a:pos x="T6" y="T7"/>
                </a:cxn>
                <a:cxn ang="T16">
                  <a:pos x="T8" y="T9"/>
                </a:cxn>
                <a:cxn ang="T17">
                  <a:pos x="T10" y="T11"/>
                </a:cxn>
              </a:cxnLst>
              <a:rect l="T18" t="T19" r="T20" b="T21"/>
              <a:pathLst>
                <a:path w="379" h="222">
                  <a:moveTo>
                    <a:pt x="6" y="210"/>
                  </a:moveTo>
                  <a:lnTo>
                    <a:pt x="12" y="221"/>
                  </a:lnTo>
                  <a:lnTo>
                    <a:pt x="378" y="14"/>
                  </a:lnTo>
                  <a:lnTo>
                    <a:pt x="365" y="0"/>
                  </a:lnTo>
                  <a:lnTo>
                    <a:pt x="0" y="204"/>
                  </a:lnTo>
                  <a:lnTo>
                    <a:pt x="6" y="21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0" name="Freeform 63"/>
            <p:cNvSpPr>
              <a:spLocks/>
            </p:cNvSpPr>
            <p:nvPr/>
          </p:nvSpPr>
          <p:spPr bwMode="auto">
            <a:xfrm>
              <a:off x="2156" y="3411"/>
              <a:ext cx="34" cy="152"/>
            </a:xfrm>
            <a:custGeom>
              <a:avLst/>
              <a:gdLst>
                <a:gd name="T0" fmla="*/ 16 w 34"/>
                <a:gd name="T1" fmla="*/ 0 h 152"/>
                <a:gd name="T2" fmla="*/ 0 w 34"/>
                <a:gd name="T3" fmla="*/ 10 h 152"/>
                <a:gd name="T4" fmla="*/ 0 w 34"/>
                <a:gd name="T5" fmla="*/ 44 h 152"/>
                <a:gd name="T6" fmla="*/ 0 w 34"/>
                <a:gd name="T7" fmla="*/ 73 h 152"/>
                <a:gd name="T8" fmla="*/ 0 w 34"/>
                <a:gd name="T9" fmla="*/ 97 h 152"/>
                <a:gd name="T10" fmla="*/ 0 w 34"/>
                <a:gd name="T11" fmla="*/ 116 h 152"/>
                <a:gd name="T12" fmla="*/ 0 w 34"/>
                <a:gd name="T13" fmla="*/ 132 h 152"/>
                <a:gd name="T14" fmla="*/ 0 w 34"/>
                <a:gd name="T15" fmla="*/ 142 h 152"/>
                <a:gd name="T16" fmla="*/ 0 w 34"/>
                <a:gd name="T17" fmla="*/ 148 h 152"/>
                <a:gd name="T18" fmla="*/ 0 w 34"/>
                <a:gd name="T19" fmla="*/ 151 h 152"/>
                <a:gd name="T20" fmla="*/ 33 w 34"/>
                <a:gd name="T21" fmla="*/ 151 h 152"/>
                <a:gd name="T22" fmla="*/ 33 w 34"/>
                <a:gd name="T23" fmla="*/ 148 h 152"/>
                <a:gd name="T24" fmla="*/ 33 w 34"/>
                <a:gd name="T25" fmla="*/ 142 h 152"/>
                <a:gd name="T26" fmla="*/ 33 w 34"/>
                <a:gd name="T27" fmla="*/ 132 h 152"/>
                <a:gd name="T28" fmla="*/ 33 w 34"/>
                <a:gd name="T29" fmla="*/ 116 h 152"/>
                <a:gd name="T30" fmla="*/ 33 w 34"/>
                <a:gd name="T31" fmla="*/ 97 h 152"/>
                <a:gd name="T32" fmla="*/ 33 w 34"/>
                <a:gd name="T33" fmla="*/ 73 h 152"/>
                <a:gd name="T34" fmla="*/ 33 w 34"/>
                <a:gd name="T35" fmla="*/ 44 h 152"/>
                <a:gd name="T36" fmla="*/ 33 w 34"/>
                <a:gd name="T37" fmla="*/ 10 h 152"/>
                <a:gd name="T38" fmla="*/ 16 w 34"/>
                <a:gd name="T39" fmla="*/ 18 h 152"/>
                <a:gd name="T40" fmla="*/ 16 w 34"/>
                <a:gd name="T41" fmla="*/ 0 h 152"/>
                <a:gd name="T42" fmla="*/ 0 w 34"/>
                <a:gd name="T43" fmla="*/ 0 h 152"/>
                <a:gd name="T44" fmla="*/ 0 w 34"/>
                <a:gd name="T45" fmla="*/ 10 h 152"/>
                <a:gd name="T46" fmla="*/ 16 w 34"/>
                <a:gd name="T47" fmla="*/ 0 h 1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4"/>
                <a:gd name="T73" fmla="*/ 0 h 152"/>
                <a:gd name="T74" fmla="*/ 34 w 34"/>
                <a:gd name="T75" fmla="*/ 152 h 1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4" h="152">
                  <a:moveTo>
                    <a:pt x="16" y="0"/>
                  </a:moveTo>
                  <a:lnTo>
                    <a:pt x="0" y="10"/>
                  </a:lnTo>
                  <a:lnTo>
                    <a:pt x="0" y="44"/>
                  </a:lnTo>
                  <a:lnTo>
                    <a:pt x="0" y="73"/>
                  </a:lnTo>
                  <a:lnTo>
                    <a:pt x="0" y="97"/>
                  </a:lnTo>
                  <a:lnTo>
                    <a:pt x="0" y="116"/>
                  </a:lnTo>
                  <a:lnTo>
                    <a:pt x="0" y="132"/>
                  </a:lnTo>
                  <a:lnTo>
                    <a:pt x="0" y="142"/>
                  </a:lnTo>
                  <a:lnTo>
                    <a:pt x="0" y="148"/>
                  </a:lnTo>
                  <a:lnTo>
                    <a:pt x="0" y="151"/>
                  </a:lnTo>
                  <a:lnTo>
                    <a:pt x="33" y="151"/>
                  </a:lnTo>
                  <a:lnTo>
                    <a:pt x="33" y="148"/>
                  </a:lnTo>
                  <a:lnTo>
                    <a:pt x="33" y="142"/>
                  </a:lnTo>
                  <a:lnTo>
                    <a:pt x="33" y="132"/>
                  </a:lnTo>
                  <a:lnTo>
                    <a:pt x="33" y="116"/>
                  </a:lnTo>
                  <a:lnTo>
                    <a:pt x="33" y="97"/>
                  </a:lnTo>
                  <a:lnTo>
                    <a:pt x="33" y="73"/>
                  </a:lnTo>
                  <a:lnTo>
                    <a:pt x="33" y="44"/>
                  </a:lnTo>
                  <a:lnTo>
                    <a:pt x="33" y="10"/>
                  </a:lnTo>
                  <a:lnTo>
                    <a:pt x="16" y="18"/>
                  </a:lnTo>
                  <a:lnTo>
                    <a:pt x="16" y="0"/>
                  </a:lnTo>
                  <a:lnTo>
                    <a:pt x="0" y="0"/>
                  </a:lnTo>
                  <a:lnTo>
                    <a:pt x="0" y="10"/>
                  </a:lnTo>
                  <a:lnTo>
                    <a:pt x="16"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1" name="Freeform 64"/>
            <p:cNvSpPr>
              <a:spLocks/>
            </p:cNvSpPr>
            <p:nvPr/>
          </p:nvSpPr>
          <p:spPr bwMode="auto">
            <a:xfrm>
              <a:off x="2168" y="3411"/>
              <a:ext cx="255" cy="34"/>
            </a:xfrm>
            <a:custGeom>
              <a:avLst/>
              <a:gdLst>
                <a:gd name="T0" fmla="*/ 254 w 255"/>
                <a:gd name="T1" fmla="*/ 0 h 34"/>
                <a:gd name="T2" fmla="*/ 0 w 255"/>
                <a:gd name="T3" fmla="*/ 0 h 34"/>
                <a:gd name="T4" fmla="*/ 0 w 255"/>
                <a:gd name="T5" fmla="*/ 33 h 34"/>
                <a:gd name="T6" fmla="*/ 254 w 255"/>
                <a:gd name="T7" fmla="*/ 33 h 34"/>
                <a:gd name="T8" fmla="*/ 254 w 255"/>
                <a:gd name="T9" fmla="*/ 0 h 34"/>
                <a:gd name="T10" fmla="*/ 0 60000 65536"/>
                <a:gd name="T11" fmla="*/ 0 60000 65536"/>
                <a:gd name="T12" fmla="*/ 0 60000 65536"/>
                <a:gd name="T13" fmla="*/ 0 60000 65536"/>
                <a:gd name="T14" fmla="*/ 0 60000 65536"/>
                <a:gd name="T15" fmla="*/ 0 w 255"/>
                <a:gd name="T16" fmla="*/ 0 h 34"/>
                <a:gd name="T17" fmla="*/ 255 w 255"/>
                <a:gd name="T18" fmla="*/ 34 h 34"/>
              </a:gdLst>
              <a:ahLst/>
              <a:cxnLst>
                <a:cxn ang="T10">
                  <a:pos x="T0" y="T1"/>
                </a:cxn>
                <a:cxn ang="T11">
                  <a:pos x="T2" y="T3"/>
                </a:cxn>
                <a:cxn ang="T12">
                  <a:pos x="T4" y="T5"/>
                </a:cxn>
                <a:cxn ang="T13">
                  <a:pos x="T6" y="T7"/>
                </a:cxn>
                <a:cxn ang="T14">
                  <a:pos x="T8" y="T9"/>
                </a:cxn>
              </a:cxnLst>
              <a:rect l="T15" t="T16" r="T17" b="T18"/>
              <a:pathLst>
                <a:path w="255" h="34">
                  <a:moveTo>
                    <a:pt x="254" y="0"/>
                  </a:moveTo>
                  <a:lnTo>
                    <a:pt x="0" y="0"/>
                  </a:lnTo>
                  <a:lnTo>
                    <a:pt x="0" y="33"/>
                  </a:lnTo>
                  <a:lnTo>
                    <a:pt x="254" y="33"/>
                  </a:lnTo>
                  <a:lnTo>
                    <a:pt x="254"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2" name="Freeform 65"/>
            <p:cNvSpPr>
              <a:spLocks/>
            </p:cNvSpPr>
            <p:nvPr/>
          </p:nvSpPr>
          <p:spPr bwMode="auto">
            <a:xfrm>
              <a:off x="2422" y="3411"/>
              <a:ext cx="34" cy="34"/>
            </a:xfrm>
            <a:custGeom>
              <a:avLst/>
              <a:gdLst>
                <a:gd name="T0" fmla="*/ 33 w 34"/>
                <a:gd name="T1" fmla="*/ 0 h 34"/>
                <a:gd name="T2" fmla="*/ 0 w 34"/>
                <a:gd name="T3" fmla="*/ 0 h 34"/>
                <a:gd name="T4" fmla="*/ 0 w 34"/>
                <a:gd name="T5" fmla="*/ 33 h 34"/>
                <a:gd name="T6" fmla="*/ 33 w 34"/>
                <a:gd name="T7" fmla="*/ 33 h 34"/>
                <a:gd name="T8" fmla="*/ 33 w 34"/>
                <a:gd name="T9" fmla="*/ 0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33" y="0"/>
                  </a:moveTo>
                  <a:lnTo>
                    <a:pt x="0" y="0"/>
                  </a:lnTo>
                  <a:lnTo>
                    <a:pt x="0" y="33"/>
                  </a:lnTo>
                  <a:lnTo>
                    <a:pt x="33" y="33"/>
                  </a:lnTo>
                  <a:lnTo>
                    <a:pt x="33"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3" name="Freeform 66"/>
            <p:cNvSpPr>
              <a:spLocks/>
            </p:cNvSpPr>
            <p:nvPr/>
          </p:nvSpPr>
          <p:spPr bwMode="auto">
            <a:xfrm>
              <a:off x="2426" y="3411"/>
              <a:ext cx="144" cy="82"/>
            </a:xfrm>
            <a:custGeom>
              <a:avLst/>
              <a:gdLst>
                <a:gd name="T0" fmla="*/ 143 w 144"/>
                <a:gd name="T1" fmla="*/ 81 h 82"/>
                <a:gd name="T2" fmla="*/ 140 w 144"/>
                <a:gd name="T3" fmla="*/ 72 h 82"/>
                <a:gd name="T4" fmla="*/ 140 w 144"/>
                <a:gd name="T5" fmla="*/ 60 h 82"/>
                <a:gd name="T6" fmla="*/ 136 w 144"/>
                <a:gd name="T7" fmla="*/ 46 h 82"/>
                <a:gd name="T8" fmla="*/ 124 w 144"/>
                <a:gd name="T9" fmla="*/ 32 h 82"/>
                <a:gd name="T10" fmla="*/ 108 w 144"/>
                <a:gd name="T11" fmla="*/ 20 h 82"/>
                <a:gd name="T12" fmla="*/ 81 w 144"/>
                <a:gd name="T13" fmla="*/ 10 h 82"/>
                <a:gd name="T14" fmla="*/ 46 w 144"/>
                <a:gd name="T15" fmla="*/ 4 h 82"/>
                <a:gd name="T16" fmla="*/ 0 w 144"/>
                <a:gd name="T17" fmla="*/ 0 h 82"/>
                <a:gd name="T18" fmla="*/ 0 w 144"/>
                <a:gd name="T19" fmla="*/ 18 h 82"/>
                <a:gd name="T20" fmla="*/ 42 w 144"/>
                <a:gd name="T21" fmla="*/ 20 h 82"/>
                <a:gd name="T22" fmla="*/ 75 w 144"/>
                <a:gd name="T23" fmla="*/ 26 h 82"/>
                <a:gd name="T24" fmla="*/ 98 w 144"/>
                <a:gd name="T25" fmla="*/ 36 h 82"/>
                <a:gd name="T26" fmla="*/ 110 w 144"/>
                <a:gd name="T27" fmla="*/ 44 h 82"/>
                <a:gd name="T28" fmla="*/ 116 w 144"/>
                <a:gd name="T29" fmla="*/ 54 h 82"/>
                <a:gd name="T30" fmla="*/ 118 w 144"/>
                <a:gd name="T31" fmla="*/ 64 h 82"/>
                <a:gd name="T32" fmla="*/ 120 w 144"/>
                <a:gd name="T33" fmla="*/ 72 h 82"/>
                <a:gd name="T34" fmla="*/ 118 w 144"/>
                <a:gd name="T35" fmla="*/ 81 h 82"/>
                <a:gd name="T36" fmla="*/ 143 w 144"/>
                <a:gd name="T37" fmla="*/ 81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2"/>
                <a:gd name="T59" fmla="*/ 144 w 144"/>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2">
                  <a:moveTo>
                    <a:pt x="143" y="81"/>
                  </a:moveTo>
                  <a:lnTo>
                    <a:pt x="140" y="72"/>
                  </a:lnTo>
                  <a:lnTo>
                    <a:pt x="140" y="60"/>
                  </a:lnTo>
                  <a:lnTo>
                    <a:pt x="136" y="46"/>
                  </a:lnTo>
                  <a:lnTo>
                    <a:pt x="124" y="32"/>
                  </a:lnTo>
                  <a:lnTo>
                    <a:pt x="108" y="20"/>
                  </a:lnTo>
                  <a:lnTo>
                    <a:pt x="81" y="10"/>
                  </a:lnTo>
                  <a:lnTo>
                    <a:pt x="46" y="4"/>
                  </a:lnTo>
                  <a:lnTo>
                    <a:pt x="0" y="0"/>
                  </a:lnTo>
                  <a:lnTo>
                    <a:pt x="0" y="18"/>
                  </a:lnTo>
                  <a:lnTo>
                    <a:pt x="42" y="20"/>
                  </a:lnTo>
                  <a:lnTo>
                    <a:pt x="75" y="26"/>
                  </a:lnTo>
                  <a:lnTo>
                    <a:pt x="98" y="36"/>
                  </a:lnTo>
                  <a:lnTo>
                    <a:pt x="110" y="44"/>
                  </a:lnTo>
                  <a:lnTo>
                    <a:pt x="116" y="54"/>
                  </a:lnTo>
                  <a:lnTo>
                    <a:pt x="118" y="64"/>
                  </a:lnTo>
                  <a:lnTo>
                    <a:pt x="120" y="72"/>
                  </a:lnTo>
                  <a:lnTo>
                    <a:pt x="118" y="81"/>
                  </a:lnTo>
                  <a:lnTo>
                    <a:pt x="143" y="81"/>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4" name="Freeform 67"/>
            <p:cNvSpPr>
              <a:spLocks/>
            </p:cNvSpPr>
            <p:nvPr/>
          </p:nvSpPr>
          <p:spPr bwMode="auto">
            <a:xfrm>
              <a:off x="2542" y="3492"/>
              <a:ext cx="34" cy="189"/>
            </a:xfrm>
            <a:custGeom>
              <a:avLst/>
              <a:gdLst>
                <a:gd name="T0" fmla="*/ 30 w 34"/>
                <a:gd name="T1" fmla="*/ 188 h 189"/>
                <a:gd name="T2" fmla="*/ 27 w 34"/>
                <a:gd name="T3" fmla="*/ 188 h 189"/>
                <a:gd name="T4" fmla="*/ 30 w 34"/>
                <a:gd name="T5" fmla="*/ 185 h 189"/>
                <a:gd name="T6" fmla="*/ 30 w 34"/>
                <a:gd name="T7" fmla="*/ 181 h 189"/>
                <a:gd name="T8" fmla="*/ 30 w 34"/>
                <a:gd name="T9" fmla="*/ 173 h 189"/>
                <a:gd name="T10" fmla="*/ 30 w 34"/>
                <a:gd name="T11" fmla="*/ 165 h 189"/>
                <a:gd name="T12" fmla="*/ 30 w 34"/>
                <a:gd name="T13" fmla="*/ 155 h 189"/>
                <a:gd name="T14" fmla="*/ 30 w 34"/>
                <a:gd name="T15" fmla="*/ 143 h 189"/>
                <a:gd name="T16" fmla="*/ 30 w 34"/>
                <a:gd name="T17" fmla="*/ 128 h 189"/>
                <a:gd name="T18" fmla="*/ 30 w 34"/>
                <a:gd name="T19" fmla="*/ 114 h 189"/>
                <a:gd name="T20" fmla="*/ 30 w 34"/>
                <a:gd name="T21" fmla="*/ 100 h 189"/>
                <a:gd name="T22" fmla="*/ 30 w 34"/>
                <a:gd name="T23" fmla="*/ 83 h 189"/>
                <a:gd name="T24" fmla="*/ 33 w 34"/>
                <a:gd name="T25" fmla="*/ 67 h 189"/>
                <a:gd name="T26" fmla="*/ 33 w 34"/>
                <a:gd name="T27" fmla="*/ 53 h 189"/>
                <a:gd name="T28" fmla="*/ 33 w 34"/>
                <a:gd name="T29" fmla="*/ 36 h 189"/>
                <a:gd name="T30" fmla="*/ 33 w 34"/>
                <a:gd name="T31" fmla="*/ 24 h 189"/>
                <a:gd name="T32" fmla="*/ 33 w 34"/>
                <a:gd name="T33" fmla="*/ 10 h 189"/>
                <a:gd name="T34" fmla="*/ 33 w 34"/>
                <a:gd name="T35" fmla="*/ 0 h 189"/>
                <a:gd name="T36" fmla="*/ 2 w 34"/>
                <a:gd name="T37" fmla="*/ 0 h 189"/>
                <a:gd name="T38" fmla="*/ 2 w 34"/>
                <a:gd name="T39" fmla="*/ 10 h 189"/>
                <a:gd name="T40" fmla="*/ 2 w 34"/>
                <a:gd name="T41" fmla="*/ 24 h 189"/>
                <a:gd name="T42" fmla="*/ 2 w 34"/>
                <a:gd name="T43" fmla="*/ 36 h 189"/>
                <a:gd name="T44" fmla="*/ 2 w 34"/>
                <a:gd name="T45" fmla="*/ 53 h 189"/>
                <a:gd name="T46" fmla="*/ 2 w 34"/>
                <a:gd name="T47" fmla="*/ 67 h 189"/>
                <a:gd name="T48" fmla="*/ 2 w 34"/>
                <a:gd name="T49" fmla="*/ 83 h 189"/>
                <a:gd name="T50" fmla="*/ 2 w 34"/>
                <a:gd name="T51" fmla="*/ 100 h 189"/>
                <a:gd name="T52" fmla="*/ 2 w 34"/>
                <a:gd name="T53" fmla="*/ 114 h 189"/>
                <a:gd name="T54" fmla="*/ 2 w 34"/>
                <a:gd name="T55" fmla="*/ 128 h 189"/>
                <a:gd name="T56" fmla="*/ 2 w 34"/>
                <a:gd name="T57" fmla="*/ 143 h 189"/>
                <a:gd name="T58" fmla="*/ 0 w 34"/>
                <a:gd name="T59" fmla="*/ 155 h 189"/>
                <a:gd name="T60" fmla="*/ 0 w 34"/>
                <a:gd name="T61" fmla="*/ 165 h 189"/>
                <a:gd name="T62" fmla="*/ 0 w 34"/>
                <a:gd name="T63" fmla="*/ 173 h 189"/>
                <a:gd name="T64" fmla="*/ 0 w 34"/>
                <a:gd name="T65" fmla="*/ 181 h 189"/>
                <a:gd name="T66" fmla="*/ 0 w 34"/>
                <a:gd name="T67" fmla="*/ 185 h 189"/>
                <a:gd name="T68" fmla="*/ 2 w 34"/>
                <a:gd name="T69" fmla="*/ 188 h 189"/>
                <a:gd name="T70" fmla="*/ 0 w 34"/>
                <a:gd name="T71" fmla="*/ 188 h 189"/>
                <a:gd name="T72" fmla="*/ 30 w 34"/>
                <a:gd name="T73" fmla="*/ 188 h 1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4"/>
                <a:gd name="T112" fmla="*/ 0 h 189"/>
                <a:gd name="T113" fmla="*/ 34 w 34"/>
                <a:gd name="T114" fmla="*/ 189 h 1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4" h="189">
                  <a:moveTo>
                    <a:pt x="30" y="188"/>
                  </a:moveTo>
                  <a:lnTo>
                    <a:pt x="27" y="188"/>
                  </a:lnTo>
                  <a:lnTo>
                    <a:pt x="30" y="185"/>
                  </a:lnTo>
                  <a:lnTo>
                    <a:pt x="30" y="181"/>
                  </a:lnTo>
                  <a:lnTo>
                    <a:pt x="30" y="173"/>
                  </a:lnTo>
                  <a:lnTo>
                    <a:pt x="30" y="165"/>
                  </a:lnTo>
                  <a:lnTo>
                    <a:pt x="30" y="155"/>
                  </a:lnTo>
                  <a:lnTo>
                    <a:pt x="30" y="143"/>
                  </a:lnTo>
                  <a:lnTo>
                    <a:pt x="30" y="128"/>
                  </a:lnTo>
                  <a:lnTo>
                    <a:pt x="30" y="114"/>
                  </a:lnTo>
                  <a:lnTo>
                    <a:pt x="30" y="100"/>
                  </a:lnTo>
                  <a:lnTo>
                    <a:pt x="30" y="83"/>
                  </a:lnTo>
                  <a:lnTo>
                    <a:pt x="33" y="67"/>
                  </a:lnTo>
                  <a:lnTo>
                    <a:pt x="33" y="53"/>
                  </a:lnTo>
                  <a:lnTo>
                    <a:pt x="33" y="36"/>
                  </a:lnTo>
                  <a:lnTo>
                    <a:pt x="33" y="24"/>
                  </a:lnTo>
                  <a:lnTo>
                    <a:pt x="33" y="10"/>
                  </a:lnTo>
                  <a:lnTo>
                    <a:pt x="33" y="0"/>
                  </a:lnTo>
                  <a:lnTo>
                    <a:pt x="2" y="0"/>
                  </a:lnTo>
                  <a:lnTo>
                    <a:pt x="2" y="10"/>
                  </a:lnTo>
                  <a:lnTo>
                    <a:pt x="2" y="24"/>
                  </a:lnTo>
                  <a:lnTo>
                    <a:pt x="2" y="36"/>
                  </a:lnTo>
                  <a:lnTo>
                    <a:pt x="2" y="53"/>
                  </a:lnTo>
                  <a:lnTo>
                    <a:pt x="2" y="67"/>
                  </a:lnTo>
                  <a:lnTo>
                    <a:pt x="2" y="83"/>
                  </a:lnTo>
                  <a:lnTo>
                    <a:pt x="2" y="100"/>
                  </a:lnTo>
                  <a:lnTo>
                    <a:pt x="2" y="114"/>
                  </a:lnTo>
                  <a:lnTo>
                    <a:pt x="2" y="128"/>
                  </a:lnTo>
                  <a:lnTo>
                    <a:pt x="2" y="143"/>
                  </a:lnTo>
                  <a:lnTo>
                    <a:pt x="0" y="155"/>
                  </a:lnTo>
                  <a:lnTo>
                    <a:pt x="0" y="165"/>
                  </a:lnTo>
                  <a:lnTo>
                    <a:pt x="0" y="173"/>
                  </a:lnTo>
                  <a:lnTo>
                    <a:pt x="0" y="181"/>
                  </a:lnTo>
                  <a:lnTo>
                    <a:pt x="0" y="185"/>
                  </a:lnTo>
                  <a:lnTo>
                    <a:pt x="2" y="188"/>
                  </a:lnTo>
                  <a:lnTo>
                    <a:pt x="0" y="188"/>
                  </a:lnTo>
                  <a:lnTo>
                    <a:pt x="30" y="18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5" name="Freeform 68"/>
            <p:cNvSpPr>
              <a:spLocks/>
            </p:cNvSpPr>
            <p:nvPr/>
          </p:nvSpPr>
          <p:spPr bwMode="auto">
            <a:xfrm>
              <a:off x="2422" y="3680"/>
              <a:ext cx="145" cy="78"/>
            </a:xfrm>
            <a:custGeom>
              <a:avLst/>
              <a:gdLst>
                <a:gd name="T0" fmla="*/ 0 w 145"/>
                <a:gd name="T1" fmla="*/ 77 h 78"/>
                <a:gd name="T2" fmla="*/ 50 w 145"/>
                <a:gd name="T3" fmla="*/ 74 h 78"/>
                <a:gd name="T4" fmla="*/ 85 w 145"/>
                <a:gd name="T5" fmla="*/ 68 h 78"/>
                <a:gd name="T6" fmla="*/ 109 w 145"/>
                <a:gd name="T7" fmla="*/ 56 h 78"/>
                <a:gd name="T8" fmla="*/ 125 w 145"/>
                <a:gd name="T9" fmla="*/ 46 h 78"/>
                <a:gd name="T10" fmla="*/ 137 w 145"/>
                <a:gd name="T11" fmla="*/ 30 h 78"/>
                <a:gd name="T12" fmla="*/ 141 w 145"/>
                <a:gd name="T13" fmla="*/ 16 h 78"/>
                <a:gd name="T14" fmla="*/ 144 w 145"/>
                <a:gd name="T15" fmla="*/ 6 h 78"/>
                <a:gd name="T16" fmla="*/ 144 w 145"/>
                <a:gd name="T17" fmla="*/ 0 h 78"/>
                <a:gd name="T18" fmla="*/ 119 w 145"/>
                <a:gd name="T19" fmla="*/ 0 h 78"/>
                <a:gd name="T20" fmla="*/ 119 w 145"/>
                <a:gd name="T21" fmla="*/ 6 h 78"/>
                <a:gd name="T22" fmla="*/ 121 w 145"/>
                <a:gd name="T23" fmla="*/ 14 h 78"/>
                <a:gd name="T24" fmla="*/ 117 w 145"/>
                <a:gd name="T25" fmla="*/ 24 h 78"/>
                <a:gd name="T26" fmla="*/ 111 w 145"/>
                <a:gd name="T27" fmla="*/ 32 h 78"/>
                <a:gd name="T28" fmla="*/ 99 w 145"/>
                <a:gd name="T29" fmla="*/ 42 h 78"/>
                <a:gd name="T30" fmla="*/ 77 w 145"/>
                <a:gd name="T31" fmla="*/ 50 h 78"/>
                <a:gd name="T32" fmla="*/ 46 w 145"/>
                <a:gd name="T33" fmla="*/ 56 h 78"/>
                <a:gd name="T34" fmla="*/ 0 w 145"/>
                <a:gd name="T35" fmla="*/ 58 h 78"/>
                <a:gd name="T36" fmla="*/ 0 w 145"/>
                <a:gd name="T37" fmla="*/ 77 h 7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5"/>
                <a:gd name="T58" fmla="*/ 0 h 78"/>
                <a:gd name="T59" fmla="*/ 145 w 145"/>
                <a:gd name="T60" fmla="*/ 78 h 7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5" h="78">
                  <a:moveTo>
                    <a:pt x="0" y="77"/>
                  </a:moveTo>
                  <a:lnTo>
                    <a:pt x="50" y="74"/>
                  </a:lnTo>
                  <a:lnTo>
                    <a:pt x="85" y="68"/>
                  </a:lnTo>
                  <a:lnTo>
                    <a:pt x="109" y="56"/>
                  </a:lnTo>
                  <a:lnTo>
                    <a:pt x="125" y="46"/>
                  </a:lnTo>
                  <a:lnTo>
                    <a:pt x="137" y="30"/>
                  </a:lnTo>
                  <a:lnTo>
                    <a:pt x="141" y="16"/>
                  </a:lnTo>
                  <a:lnTo>
                    <a:pt x="144" y="6"/>
                  </a:lnTo>
                  <a:lnTo>
                    <a:pt x="144" y="0"/>
                  </a:lnTo>
                  <a:lnTo>
                    <a:pt x="119" y="0"/>
                  </a:lnTo>
                  <a:lnTo>
                    <a:pt x="119" y="6"/>
                  </a:lnTo>
                  <a:lnTo>
                    <a:pt x="121" y="14"/>
                  </a:lnTo>
                  <a:lnTo>
                    <a:pt x="117" y="24"/>
                  </a:lnTo>
                  <a:lnTo>
                    <a:pt x="111" y="32"/>
                  </a:lnTo>
                  <a:lnTo>
                    <a:pt x="99" y="42"/>
                  </a:lnTo>
                  <a:lnTo>
                    <a:pt x="77" y="50"/>
                  </a:lnTo>
                  <a:lnTo>
                    <a:pt x="46" y="56"/>
                  </a:lnTo>
                  <a:lnTo>
                    <a:pt x="0" y="58"/>
                  </a:lnTo>
                  <a:lnTo>
                    <a:pt x="0" y="7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6" name="Freeform 69"/>
            <p:cNvSpPr>
              <a:spLocks/>
            </p:cNvSpPr>
            <p:nvPr/>
          </p:nvSpPr>
          <p:spPr bwMode="auto">
            <a:xfrm>
              <a:off x="2422" y="3739"/>
              <a:ext cx="1" cy="33"/>
            </a:xfrm>
            <a:custGeom>
              <a:avLst/>
              <a:gdLst>
                <a:gd name="T0" fmla="*/ 0 w 1"/>
                <a:gd name="T1" fmla="*/ 32 h 33"/>
                <a:gd name="T2" fmla="*/ 0 w 1"/>
                <a:gd name="T3" fmla="*/ 17 h 33"/>
                <a:gd name="T4" fmla="*/ 0 w 1"/>
                <a:gd name="T5" fmla="*/ 0 h 33"/>
                <a:gd name="T6" fmla="*/ 0 w 1"/>
                <a:gd name="T7" fmla="*/ 32 h 33"/>
                <a:gd name="T8" fmla="*/ 0 60000 65536"/>
                <a:gd name="T9" fmla="*/ 0 60000 65536"/>
                <a:gd name="T10" fmla="*/ 0 60000 65536"/>
                <a:gd name="T11" fmla="*/ 0 60000 65536"/>
                <a:gd name="T12" fmla="*/ 0 w 1"/>
                <a:gd name="T13" fmla="*/ 0 h 33"/>
                <a:gd name="T14" fmla="*/ 1 w 1"/>
                <a:gd name="T15" fmla="*/ 33 h 33"/>
              </a:gdLst>
              <a:ahLst/>
              <a:cxnLst>
                <a:cxn ang="T8">
                  <a:pos x="T0" y="T1"/>
                </a:cxn>
                <a:cxn ang="T9">
                  <a:pos x="T2" y="T3"/>
                </a:cxn>
                <a:cxn ang="T10">
                  <a:pos x="T4" y="T5"/>
                </a:cxn>
                <a:cxn ang="T11">
                  <a:pos x="T6" y="T7"/>
                </a:cxn>
              </a:cxnLst>
              <a:rect l="T12" t="T13" r="T14" b="T15"/>
              <a:pathLst>
                <a:path w="1" h="33">
                  <a:moveTo>
                    <a:pt x="0" y="32"/>
                  </a:moveTo>
                  <a:lnTo>
                    <a:pt x="0" y="17"/>
                  </a:lnTo>
                  <a:lnTo>
                    <a:pt x="0" y="0"/>
                  </a:lnTo>
                  <a:lnTo>
                    <a:pt x="0"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7" name="Freeform 70"/>
            <p:cNvSpPr>
              <a:spLocks/>
            </p:cNvSpPr>
            <p:nvPr/>
          </p:nvSpPr>
          <p:spPr bwMode="auto">
            <a:xfrm>
              <a:off x="1523" y="3739"/>
              <a:ext cx="900" cy="33"/>
            </a:xfrm>
            <a:custGeom>
              <a:avLst/>
              <a:gdLst>
                <a:gd name="T0" fmla="*/ 24 w 900"/>
                <a:gd name="T1" fmla="*/ 17 h 33"/>
                <a:gd name="T2" fmla="*/ 12 w 900"/>
                <a:gd name="T3" fmla="*/ 32 h 33"/>
                <a:gd name="T4" fmla="*/ 899 w 900"/>
                <a:gd name="T5" fmla="*/ 32 h 33"/>
                <a:gd name="T6" fmla="*/ 899 w 900"/>
                <a:gd name="T7" fmla="*/ 0 h 33"/>
                <a:gd name="T8" fmla="*/ 12 w 900"/>
                <a:gd name="T9" fmla="*/ 0 h 33"/>
                <a:gd name="T10" fmla="*/ 0 w 900"/>
                <a:gd name="T11" fmla="*/ 17 h 33"/>
                <a:gd name="T12" fmla="*/ 12 w 900"/>
                <a:gd name="T13" fmla="*/ 0 h 33"/>
                <a:gd name="T14" fmla="*/ 0 w 900"/>
                <a:gd name="T15" fmla="*/ 0 h 33"/>
                <a:gd name="T16" fmla="*/ 0 w 900"/>
                <a:gd name="T17" fmla="*/ 17 h 33"/>
                <a:gd name="T18" fmla="*/ 24 w 900"/>
                <a:gd name="T19" fmla="*/ 17 h 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00"/>
                <a:gd name="T31" fmla="*/ 0 h 33"/>
                <a:gd name="T32" fmla="*/ 900 w 900"/>
                <a:gd name="T33" fmla="*/ 33 h 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00" h="33">
                  <a:moveTo>
                    <a:pt x="24" y="17"/>
                  </a:moveTo>
                  <a:lnTo>
                    <a:pt x="12" y="32"/>
                  </a:lnTo>
                  <a:lnTo>
                    <a:pt x="899" y="32"/>
                  </a:lnTo>
                  <a:lnTo>
                    <a:pt x="899" y="0"/>
                  </a:lnTo>
                  <a:lnTo>
                    <a:pt x="12" y="0"/>
                  </a:lnTo>
                  <a:lnTo>
                    <a:pt x="0" y="17"/>
                  </a:lnTo>
                  <a:lnTo>
                    <a:pt x="12" y="0"/>
                  </a:lnTo>
                  <a:lnTo>
                    <a:pt x="0" y="0"/>
                  </a:lnTo>
                  <a:lnTo>
                    <a:pt x="0" y="17"/>
                  </a:lnTo>
                  <a:lnTo>
                    <a:pt x="24" y="1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8" name="Freeform 71"/>
            <p:cNvSpPr>
              <a:spLocks/>
            </p:cNvSpPr>
            <p:nvPr/>
          </p:nvSpPr>
          <p:spPr bwMode="auto">
            <a:xfrm>
              <a:off x="1523" y="3749"/>
              <a:ext cx="33" cy="132"/>
            </a:xfrm>
            <a:custGeom>
              <a:avLst/>
              <a:gdLst>
                <a:gd name="T0" fmla="*/ 8 w 33"/>
                <a:gd name="T1" fmla="*/ 120 h 132"/>
                <a:gd name="T2" fmla="*/ 32 w 33"/>
                <a:gd name="T3" fmla="*/ 112 h 132"/>
                <a:gd name="T4" fmla="*/ 32 w 33"/>
                <a:gd name="T5" fmla="*/ 77 h 132"/>
                <a:gd name="T6" fmla="*/ 32 w 33"/>
                <a:gd name="T7" fmla="*/ 51 h 132"/>
                <a:gd name="T8" fmla="*/ 32 w 33"/>
                <a:gd name="T9" fmla="*/ 30 h 132"/>
                <a:gd name="T10" fmla="*/ 32 w 33"/>
                <a:gd name="T11" fmla="*/ 16 h 132"/>
                <a:gd name="T12" fmla="*/ 32 w 33"/>
                <a:gd name="T13" fmla="*/ 6 h 132"/>
                <a:gd name="T14" fmla="*/ 32 w 33"/>
                <a:gd name="T15" fmla="*/ 2 h 132"/>
                <a:gd name="T16" fmla="*/ 32 w 33"/>
                <a:gd name="T17" fmla="*/ 0 h 132"/>
                <a:gd name="T18" fmla="*/ 0 w 33"/>
                <a:gd name="T19" fmla="*/ 0 h 132"/>
                <a:gd name="T20" fmla="*/ 0 w 33"/>
                <a:gd name="T21" fmla="*/ 2 h 132"/>
                <a:gd name="T22" fmla="*/ 0 w 33"/>
                <a:gd name="T23" fmla="*/ 6 h 132"/>
                <a:gd name="T24" fmla="*/ 0 w 33"/>
                <a:gd name="T25" fmla="*/ 16 h 132"/>
                <a:gd name="T26" fmla="*/ 0 w 33"/>
                <a:gd name="T27" fmla="*/ 30 h 132"/>
                <a:gd name="T28" fmla="*/ 0 w 33"/>
                <a:gd name="T29" fmla="*/ 51 h 132"/>
                <a:gd name="T30" fmla="*/ 0 w 33"/>
                <a:gd name="T31" fmla="*/ 77 h 132"/>
                <a:gd name="T32" fmla="*/ 0 w 33"/>
                <a:gd name="T33" fmla="*/ 112 h 132"/>
                <a:gd name="T34" fmla="*/ 24 w 33"/>
                <a:gd name="T35" fmla="*/ 106 h 132"/>
                <a:gd name="T36" fmla="*/ 8 w 33"/>
                <a:gd name="T37" fmla="*/ 120 h 132"/>
                <a:gd name="T38" fmla="*/ 32 w 33"/>
                <a:gd name="T39" fmla="*/ 131 h 132"/>
                <a:gd name="T40" fmla="*/ 32 w 33"/>
                <a:gd name="T41" fmla="*/ 112 h 132"/>
                <a:gd name="T42" fmla="*/ 8 w 33"/>
                <a:gd name="T43" fmla="*/ 120 h 13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2"/>
                <a:gd name="T68" fmla="*/ 33 w 33"/>
                <a:gd name="T69" fmla="*/ 132 h 13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2">
                  <a:moveTo>
                    <a:pt x="8" y="120"/>
                  </a:moveTo>
                  <a:lnTo>
                    <a:pt x="32" y="112"/>
                  </a:lnTo>
                  <a:lnTo>
                    <a:pt x="32" y="77"/>
                  </a:lnTo>
                  <a:lnTo>
                    <a:pt x="32" y="51"/>
                  </a:lnTo>
                  <a:lnTo>
                    <a:pt x="32" y="30"/>
                  </a:lnTo>
                  <a:lnTo>
                    <a:pt x="32" y="16"/>
                  </a:lnTo>
                  <a:lnTo>
                    <a:pt x="32" y="6"/>
                  </a:lnTo>
                  <a:lnTo>
                    <a:pt x="32" y="2"/>
                  </a:lnTo>
                  <a:lnTo>
                    <a:pt x="32" y="0"/>
                  </a:lnTo>
                  <a:lnTo>
                    <a:pt x="0" y="0"/>
                  </a:lnTo>
                  <a:lnTo>
                    <a:pt x="0" y="2"/>
                  </a:lnTo>
                  <a:lnTo>
                    <a:pt x="0" y="6"/>
                  </a:lnTo>
                  <a:lnTo>
                    <a:pt x="0" y="16"/>
                  </a:lnTo>
                  <a:lnTo>
                    <a:pt x="0" y="30"/>
                  </a:lnTo>
                  <a:lnTo>
                    <a:pt x="0" y="51"/>
                  </a:lnTo>
                  <a:lnTo>
                    <a:pt x="0" y="77"/>
                  </a:lnTo>
                  <a:lnTo>
                    <a:pt x="0" y="112"/>
                  </a:lnTo>
                  <a:lnTo>
                    <a:pt x="24" y="106"/>
                  </a:lnTo>
                  <a:lnTo>
                    <a:pt x="8" y="120"/>
                  </a:lnTo>
                  <a:lnTo>
                    <a:pt x="32" y="131"/>
                  </a:lnTo>
                  <a:lnTo>
                    <a:pt x="32" y="112"/>
                  </a:lnTo>
                  <a:lnTo>
                    <a:pt x="8" y="12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09" name="Freeform 72"/>
            <p:cNvSpPr>
              <a:spLocks/>
            </p:cNvSpPr>
            <p:nvPr/>
          </p:nvSpPr>
          <p:spPr bwMode="auto">
            <a:xfrm>
              <a:off x="1163" y="3647"/>
              <a:ext cx="379" cy="223"/>
            </a:xfrm>
            <a:custGeom>
              <a:avLst/>
              <a:gdLst>
                <a:gd name="T0" fmla="*/ 6 w 379"/>
                <a:gd name="T1" fmla="*/ 6 h 223"/>
                <a:gd name="T2" fmla="*/ 0 w 379"/>
                <a:gd name="T3" fmla="*/ 16 h 223"/>
                <a:gd name="T4" fmla="*/ 365 w 379"/>
                <a:gd name="T5" fmla="*/ 222 h 223"/>
                <a:gd name="T6" fmla="*/ 378 w 379"/>
                <a:gd name="T7" fmla="*/ 207 h 223"/>
                <a:gd name="T8" fmla="*/ 12 w 379"/>
                <a:gd name="T9" fmla="*/ 0 h 223"/>
                <a:gd name="T10" fmla="*/ 6 w 379"/>
                <a:gd name="T11" fmla="*/ 6 h 223"/>
                <a:gd name="T12" fmla="*/ 0 60000 65536"/>
                <a:gd name="T13" fmla="*/ 0 60000 65536"/>
                <a:gd name="T14" fmla="*/ 0 60000 65536"/>
                <a:gd name="T15" fmla="*/ 0 60000 65536"/>
                <a:gd name="T16" fmla="*/ 0 60000 65536"/>
                <a:gd name="T17" fmla="*/ 0 60000 65536"/>
                <a:gd name="T18" fmla="*/ 0 w 379"/>
                <a:gd name="T19" fmla="*/ 0 h 223"/>
                <a:gd name="T20" fmla="*/ 379 w 379"/>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379" h="223">
                  <a:moveTo>
                    <a:pt x="6" y="6"/>
                  </a:moveTo>
                  <a:lnTo>
                    <a:pt x="0" y="16"/>
                  </a:lnTo>
                  <a:lnTo>
                    <a:pt x="365" y="222"/>
                  </a:lnTo>
                  <a:lnTo>
                    <a:pt x="378" y="207"/>
                  </a:lnTo>
                  <a:lnTo>
                    <a:pt x="12" y="0"/>
                  </a:lnTo>
                  <a:lnTo>
                    <a:pt x="6"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10" name="Rectangle 73"/>
            <p:cNvSpPr>
              <a:spLocks noChangeArrowheads="1"/>
            </p:cNvSpPr>
            <p:nvPr/>
          </p:nvSpPr>
          <p:spPr bwMode="auto">
            <a:xfrm>
              <a:off x="1713" y="1719"/>
              <a:ext cx="1349"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2000" b="1">
                  <a:solidFill>
                    <a:srgbClr val="000000"/>
                  </a:solidFill>
                  <a:latin typeface="Arial" panose="020B0604020202020204" pitchFamily="34" charset="0"/>
                  <a:ea typeface="PMingLiU" panose="02020500000000000000" pitchFamily="18" charset="-120"/>
                </a:rPr>
                <a:t>Flat Transaction</a:t>
              </a:r>
            </a:p>
          </p:txBody>
        </p:sp>
        <p:sp>
          <p:nvSpPr>
            <p:cNvPr id="211" name="Rectangle 74"/>
            <p:cNvSpPr>
              <a:spLocks noChangeArrowheads="1"/>
            </p:cNvSpPr>
            <p:nvPr/>
          </p:nvSpPr>
          <p:spPr bwMode="auto">
            <a:xfrm>
              <a:off x="3232" y="992"/>
              <a:ext cx="65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lnSpc>
                  <a:spcPct val="90000"/>
                </a:lnSpc>
              </a:pPr>
              <a:r>
                <a:rPr lang="en-GB" altLang="zh-TW" sz="1800" b="1">
                  <a:solidFill>
                    <a:srgbClr val="000000"/>
                  </a:solidFill>
                  <a:latin typeface="Arial" panose="020B0604020202020204" pitchFamily="34" charset="0"/>
                  <a:ea typeface="PMingLiU" panose="02020500000000000000" pitchFamily="18" charset="-120"/>
                </a:rPr>
                <a:t>Commit</a:t>
              </a:r>
            </a:p>
          </p:txBody>
        </p:sp>
        <p:sp>
          <p:nvSpPr>
            <p:cNvPr id="212" name="Rectangle 75"/>
            <p:cNvSpPr>
              <a:spLocks noChangeArrowheads="1"/>
            </p:cNvSpPr>
            <p:nvPr/>
          </p:nvSpPr>
          <p:spPr bwMode="auto">
            <a:xfrm>
              <a:off x="2054" y="2534"/>
              <a:ext cx="522"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lnSpc>
                  <a:spcPct val="90000"/>
                </a:lnSpc>
              </a:pPr>
              <a:r>
                <a:rPr lang="en-GB" altLang="zh-TW" sz="1800" b="1">
                  <a:solidFill>
                    <a:srgbClr val="000000"/>
                  </a:solidFill>
                  <a:latin typeface="Arial" panose="020B0604020202020204" pitchFamily="34" charset="0"/>
                  <a:ea typeface="PMingLiU" panose="02020500000000000000" pitchFamily="18" charset="-120"/>
                </a:rPr>
                <a:t>Crash</a:t>
              </a:r>
            </a:p>
          </p:txBody>
        </p:sp>
        <p:sp>
          <p:nvSpPr>
            <p:cNvPr id="213" name="Rectangle 76"/>
            <p:cNvSpPr>
              <a:spLocks noChangeArrowheads="1"/>
            </p:cNvSpPr>
            <p:nvPr/>
          </p:nvSpPr>
          <p:spPr bwMode="auto">
            <a:xfrm>
              <a:off x="709" y="3092"/>
              <a:ext cx="1349"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2000" b="1">
                  <a:solidFill>
                    <a:srgbClr val="000000"/>
                  </a:solidFill>
                  <a:latin typeface="Arial" panose="020B0604020202020204" pitchFamily="34" charset="0"/>
                  <a:ea typeface="PMingLiU" panose="02020500000000000000" pitchFamily="18" charset="-120"/>
                </a:rPr>
                <a:t>Flat Transaction</a:t>
              </a:r>
            </a:p>
          </p:txBody>
        </p:sp>
        <p:sp>
          <p:nvSpPr>
            <p:cNvPr id="214" name="Rectangle 77"/>
            <p:cNvSpPr>
              <a:spLocks noChangeArrowheads="1"/>
            </p:cNvSpPr>
            <p:nvPr/>
          </p:nvSpPr>
          <p:spPr bwMode="auto">
            <a:xfrm>
              <a:off x="1545" y="3553"/>
              <a:ext cx="79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800" b="1">
                  <a:solidFill>
                    <a:srgbClr val="000000"/>
                  </a:solidFill>
                  <a:latin typeface="Arial" panose="020B0604020202020204" pitchFamily="34" charset="0"/>
                  <a:ea typeface="PMingLiU" panose="02020500000000000000" pitchFamily="18" charset="-120"/>
                </a:rPr>
                <a:t>Rollback</a:t>
              </a:r>
            </a:p>
          </p:txBody>
        </p:sp>
        <p:sp>
          <p:nvSpPr>
            <p:cNvPr id="215" name="Freeform 78"/>
            <p:cNvSpPr>
              <a:spLocks/>
            </p:cNvSpPr>
            <p:nvPr/>
          </p:nvSpPr>
          <p:spPr bwMode="auto">
            <a:xfrm>
              <a:off x="198" y="2363"/>
              <a:ext cx="684" cy="353"/>
            </a:xfrm>
            <a:custGeom>
              <a:avLst/>
              <a:gdLst>
                <a:gd name="T0" fmla="*/ 0 w 684"/>
                <a:gd name="T1" fmla="*/ 0 h 353"/>
                <a:gd name="T2" fmla="*/ 683 w 684"/>
                <a:gd name="T3" fmla="*/ 0 h 353"/>
                <a:gd name="T4" fmla="*/ 683 w 684"/>
                <a:gd name="T5" fmla="*/ 352 h 353"/>
                <a:gd name="T6" fmla="*/ 0 w 684"/>
                <a:gd name="T7" fmla="*/ 352 h 353"/>
                <a:gd name="T8" fmla="*/ 0 w 684"/>
                <a:gd name="T9" fmla="*/ 0 h 353"/>
                <a:gd name="T10" fmla="*/ 0 60000 65536"/>
                <a:gd name="T11" fmla="*/ 0 60000 65536"/>
                <a:gd name="T12" fmla="*/ 0 60000 65536"/>
                <a:gd name="T13" fmla="*/ 0 60000 65536"/>
                <a:gd name="T14" fmla="*/ 0 60000 65536"/>
                <a:gd name="T15" fmla="*/ 0 w 684"/>
                <a:gd name="T16" fmla="*/ 0 h 353"/>
                <a:gd name="T17" fmla="*/ 684 w 684"/>
                <a:gd name="T18" fmla="*/ 353 h 353"/>
              </a:gdLst>
              <a:ahLst/>
              <a:cxnLst>
                <a:cxn ang="T10">
                  <a:pos x="T0" y="T1"/>
                </a:cxn>
                <a:cxn ang="T11">
                  <a:pos x="T2" y="T3"/>
                </a:cxn>
                <a:cxn ang="T12">
                  <a:pos x="T4" y="T5"/>
                </a:cxn>
                <a:cxn ang="T13">
                  <a:pos x="T6" y="T7"/>
                </a:cxn>
                <a:cxn ang="T14">
                  <a:pos x="T8" y="T9"/>
                </a:cxn>
              </a:cxnLst>
              <a:rect l="T15" t="T16" r="T17" b="T18"/>
              <a:pathLst>
                <a:path w="684" h="353">
                  <a:moveTo>
                    <a:pt x="0" y="0"/>
                  </a:moveTo>
                  <a:lnTo>
                    <a:pt x="683" y="0"/>
                  </a:lnTo>
                  <a:lnTo>
                    <a:pt x="683" y="352"/>
                  </a:lnTo>
                  <a:lnTo>
                    <a:pt x="0" y="352"/>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6" name="Rectangle 79"/>
            <p:cNvSpPr>
              <a:spLocks noChangeArrowheads="1"/>
            </p:cNvSpPr>
            <p:nvPr/>
          </p:nvSpPr>
          <p:spPr bwMode="auto">
            <a:xfrm>
              <a:off x="204" y="2371"/>
              <a:ext cx="546"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8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800" b="1">
                  <a:solidFill>
                    <a:srgbClr val="000000"/>
                  </a:solidFill>
                  <a:latin typeface="Arial" panose="020B0604020202020204" pitchFamily="34" charset="0"/>
                  <a:ea typeface="PMingLiU" panose="02020500000000000000" pitchFamily="18" charset="-120"/>
                </a:rPr>
                <a:t>Trans.</a:t>
              </a:r>
            </a:p>
          </p:txBody>
        </p:sp>
        <p:sp>
          <p:nvSpPr>
            <p:cNvPr id="217" name="Freeform 80"/>
            <p:cNvSpPr>
              <a:spLocks/>
            </p:cNvSpPr>
            <p:nvPr/>
          </p:nvSpPr>
          <p:spPr bwMode="auto">
            <a:xfrm>
              <a:off x="567" y="2716"/>
              <a:ext cx="187" cy="290"/>
            </a:xfrm>
            <a:custGeom>
              <a:avLst/>
              <a:gdLst>
                <a:gd name="T0" fmla="*/ 22 w 187"/>
                <a:gd name="T1" fmla="*/ 0 h 290"/>
                <a:gd name="T2" fmla="*/ 22 w 187"/>
                <a:gd name="T3" fmla="*/ 81 h 290"/>
                <a:gd name="T4" fmla="*/ 73 w 187"/>
                <a:gd name="T5" fmla="*/ 254 h 290"/>
                <a:gd name="T6" fmla="*/ 0 w 187"/>
                <a:gd name="T7" fmla="*/ 254 h 290"/>
                <a:gd name="T8" fmla="*/ 91 w 187"/>
                <a:gd name="T9" fmla="*/ 289 h 290"/>
                <a:gd name="T10" fmla="*/ 186 w 187"/>
                <a:gd name="T11" fmla="*/ 254 h 290"/>
                <a:gd name="T12" fmla="*/ 112 w 187"/>
                <a:gd name="T13" fmla="*/ 254 h 290"/>
                <a:gd name="T14" fmla="*/ 163 w 187"/>
                <a:gd name="T15" fmla="*/ 81 h 290"/>
                <a:gd name="T16" fmla="*/ 163 w 187"/>
                <a:gd name="T17" fmla="*/ 0 h 290"/>
                <a:gd name="T18" fmla="*/ 22 w 187"/>
                <a:gd name="T19" fmla="*/ 0 h 2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87"/>
                <a:gd name="T31" fmla="*/ 0 h 290"/>
                <a:gd name="T32" fmla="*/ 187 w 187"/>
                <a:gd name="T33" fmla="*/ 290 h 2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87" h="290">
                  <a:moveTo>
                    <a:pt x="22" y="0"/>
                  </a:moveTo>
                  <a:lnTo>
                    <a:pt x="22" y="81"/>
                  </a:lnTo>
                  <a:lnTo>
                    <a:pt x="73" y="254"/>
                  </a:lnTo>
                  <a:lnTo>
                    <a:pt x="0" y="254"/>
                  </a:lnTo>
                  <a:lnTo>
                    <a:pt x="91" y="289"/>
                  </a:lnTo>
                  <a:lnTo>
                    <a:pt x="186" y="254"/>
                  </a:lnTo>
                  <a:lnTo>
                    <a:pt x="112" y="254"/>
                  </a:lnTo>
                  <a:lnTo>
                    <a:pt x="163" y="81"/>
                  </a:lnTo>
                  <a:lnTo>
                    <a:pt x="163" y="0"/>
                  </a:lnTo>
                  <a:lnTo>
                    <a:pt x="22"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18" name="Freeform 81"/>
            <p:cNvSpPr>
              <a:spLocks/>
            </p:cNvSpPr>
            <p:nvPr/>
          </p:nvSpPr>
          <p:spPr bwMode="auto">
            <a:xfrm>
              <a:off x="1185" y="890"/>
              <a:ext cx="684" cy="455"/>
            </a:xfrm>
            <a:custGeom>
              <a:avLst/>
              <a:gdLst>
                <a:gd name="T0" fmla="*/ 0 w 684"/>
                <a:gd name="T1" fmla="*/ 0 h 455"/>
                <a:gd name="T2" fmla="*/ 683 w 684"/>
                <a:gd name="T3" fmla="*/ 0 h 455"/>
                <a:gd name="T4" fmla="*/ 683 w 684"/>
                <a:gd name="T5" fmla="*/ 454 h 455"/>
                <a:gd name="T6" fmla="*/ 0 w 684"/>
                <a:gd name="T7" fmla="*/ 454 h 455"/>
                <a:gd name="T8" fmla="*/ 0 w 684"/>
                <a:gd name="T9" fmla="*/ 0 h 455"/>
                <a:gd name="T10" fmla="*/ 0 60000 65536"/>
                <a:gd name="T11" fmla="*/ 0 60000 65536"/>
                <a:gd name="T12" fmla="*/ 0 60000 65536"/>
                <a:gd name="T13" fmla="*/ 0 60000 65536"/>
                <a:gd name="T14" fmla="*/ 0 60000 65536"/>
                <a:gd name="T15" fmla="*/ 0 w 684"/>
                <a:gd name="T16" fmla="*/ 0 h 455"/>
                <a:gd name="T17" fmla="*/ 684 w 684"/>
                <a:gd name="T18" fmla="*/ 455 h 455"/>
              </a:gdLst>
              <a:ahLst/>
              <a:cxnLst>
                <a:cxn ang="T10">
                  <a:pos x="T0" y="T1"/>
                </a:cxn>
                <a:cxn ang="T11">
                  <a:pos x="T2" y="T3"/>
                </a:cxn>
                <a:cxn ang="T12">
                  <a:pos x="T4" y="T5"/>
                </a:cxn>
                <a:cxn ang="T13">
                  <a:pos x="T6" y="T7"/>
                </a:cxn>
                <a:cxn ang="T14">
                  <a:pos x="T8" y="T9"/>
                </a:cxn>
              </a:cxnLst>
              <a:rect l="T15" t="T16" r="T17" b="T18"/>
              <a:pathLst>
                <a:path w="684" h="455">
                  <a:moveTo>
                    <a:pt x="0" y="0"/>
                  </a:moveTo>
                  <a:lnTo>
                    <a:pt x="683" y="0"/>
                  </a:lnTo>
                  <a:lnTo>
                    <a:pt x="683" y="454"/>
                  </a:lnTo>
                  <a:lnTo>
                    <a:pt x="0" y="454"/>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9" name="Rectangle 82"/>
            <p:cNvSpPr>
              <a:spLocks noChangeArrowheads="1"/>
            </p:cNvSpPr>
            <p:nvPr/>
          </p:nvSpPr>
          <p:spPr bwMode="auto">
            <a:xfrm>
              <a:off x="1254" y="971"/>
              <a:ext cx="546"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8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800" b="1">
                  <a:solidFill>
                    <a:srgbClr val="000000"/>
                  </a:solidFill>
                  <a:latin typeface="Arial" panose="020B0604020202020204" pitchFamily="34" charset="0"/>
                  <a:ea typeface="PMingLiU" panose="02020500000000000000" pitchFamily="18" charset="-120"/>
                </a:rPr>
                <a:t>Trans.</a:t>
              </a:r>
            </a:p>
          </p:txBody>
        </p:sp>
        <p:sp>
          <p:nvSpPr>
            <p:cNvPr id="220" name="Freeform 83"/>
            <p:cNvSpPr>
              <a:spLocks/>
            </p:cNvSpPr>
            <p:nvPr/>
          </p:nvSpPr>
          <p:spPr bwMode="auto">
            <a:xfrm>
              <a:off x="3864" y="3432"/>
              <a:ext cx="386" cy="233"/>
            </a:xfrm>
            <a:custGeom>
              <a:avLst/>
              <a:gdLst>
                <a:gd name="T0" fmla="*/ 385 w 386"/>
                <a:gd name="T1" fmla="*/ 18 h 233"/>
                <a:gd name="T2" fmla="*/ 366 w 386"/>
                <a:gd name="T3" fmla="*/ 10 h 233"/>
                <a:gd name="T4" fmla="*/ 0 w 386"/>
                <a:gd name="T5" fmla="*/ 215 h 233"/>
                <a:gd name="T6" fmla="*/ 12 w 386"/>
                <a:gd name="T7" fmla="*/ 232 h 233"/>
                <a:gd name="T8" fmla="*/ 378 w 386"/>
                <a:gd name="T9" fmla="*/ 24 h 233"/>
                <a:gd name="T10" fmla="*/ 360 w 386"/>
                <a:gd name="T11" fmla="*/ 18 h 233"/>
                <a:gd name="T12" fmla="*/ 385 w 386"/>
                <a:gd name="T13" fmla="*/ 18 h 233"/>
                <a:gd name="T14" fmla="*/ 385 w 386"/>
                <a:gd name="T15" fmla="*/ 0 h 233"/>
                <a:gd name="T16" fmla="*/ 366 w 386"/>
                <a:gd name="T17" fmla="*/ 10 h 233"/>
                <a:gd name="T18" fmla="*/ 385 w 386"/>
                <a:gd name="T19" fmla="*/ 18 h 2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86"/>
                <a:gd name="T31" fmla="*/ 0 h 233"/>
                <a:gd name="T32" fmla="*/ 386 w 386"/>
                <a:gd name="T33" fmla="*/ 233 h 2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86" h="233">
                  <a:moveTo>
                    <a:pt x="385" y="18"/>
                  </a:moveTo>
                  <a:lnTo>
                    <a:pt x="366" y="10"/>
                  </a:lnTo>
                  <a:lnTo>
                    <a:pt x="0" y="215"/>
                  </a:lnTo>
                  <a:lnTo>
                    <a:pt x="12" y="232"/>
                  </a:lnTo>
                  <a:lnTo>
                    <a:pt x="378" y="24"/>
                  </a:lnTo>
                  <a:lnTo>
                    <a:pt x="360" y="18"/>
                  </a:lnTo>
                  <a:lnTo>
                    <a:pt x="385" y="18"/>
                  </a:lnTo>
                  <a:lnTo>
                    <a:pt x="385" y="0"/>
                  </a:lnTo>
                  <a:lnTo>
                    <a:pt x="366" y="10"/>
                  </a:lnTo>
                  <a:lnTo>
                    <a:pt x="385" y="1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1" name="Freeform 84"/>
            <p:cNvSpPr>
              <a:spLocks/>
            </p:cNvSpPr>
            <p:nvPr/>
          </p:nvSpPr>
          <p:spPr bwMode="auto">
            <a:xfrm>
              <a:off x="4224" y="3451"/>
              <a:ext cx="33" cy="122"/>
            </a:xfrm>
            <a:custGeom>
              <a:avLst/>
              <a:gdLst>
                <a:gd name="T0" fmla="*/ 16 w 33"/>
                <a:gd name="T1" fmla="*/ 102 h 122"/>
                <a:gd name="T2" fmla="*/ 32 w 33"/>
                <a:gd name="T3" fmla="*/ 110 h 122"/>
                <a:gd name="T4" fmla="*/ 32 w 33"/>
                <a:gd name="T5" fmla="*/ 108 h 122"/>
                <a:gd name="T6" fmla="*/ 32 w 33"/>
                <a:gd name="T7" fmla="*/ 102 h 122"/>
                <a:gd name="T8" fmla="*/ 32 w 33"/>
                <a:gd name="T9" fmla="*/ 94 h 122"/>
                <a:gd name="T10" fmla="*/ 32 w 33"/>
                <a:gd name="T11" fmla="*/ 80 h 122"/>
                <a:gd name="T12" fmla="*/ 32 w 33"/>
                <a:gd name="T13" fmla="*/ 62 h 122"/>
                <a:gd name="T14" fmla="*/ 32 w 33"/>
                <a:gd name="T15" fmla="*/ 34 h 122"/>
                <a:gd name="T16" fmla="*/ 32 w 33"/>
                <a:gd name="T17" fmla="*/ 0 h 122"/>
                <a:gd name="T18" fmla="*/ 0 w 33"/>
                <a:gd name="T19" fmla="*/ 0 h 122"/>
                <a:gd name="T20" fmla="*/ 0 w 33"/>
                <a:gd name="T21" fmla="*/ 34 h 122"/>
                <a:gd name="T22" fmla="*/ 0 w 33"/>
                <a:gd name="T23" fmla="*/ 62 h 122"/>
                <a:gd name="T24" fmla="*/ 0 w 33"/>
                <a:gd name="T25" fmla="*/ 80 h 122"/>
                <a:gd name="T26" fmla="*/ 0 w 33"/>
                <a:gd name="T27" fmla="*/ 94 h 122"/>
                <a:gd name="T28" fmla="*/ 0 w 33"/>
                <a:gd name="T29" fmla="*/ 102 h 122"/>
                <a:gd name="T30" fmla="*/ 0 w 33"/>
                <a:gd name="T31" fmla="*/ 108 h 122"/>
                <a:gd name="T32" fmla="*/ 0 w 33"/>
                <a:gd name="T33" fmla="*/ 110 h 122"/>
                <a:gd name="T34" fmla="*/ 16 w 33"/>
                <a:gd name="T35" fmla="*/ 121 h 122"/>
                <a:gd name="T36" fmla="*/ 0 w 33"/>
                <a:gd name="T37" fmla="*/ 110 h 122"/>
                <a:gd name="T38" fmla="*/ 0 w 33"/>
                <a:gd name="T39" fmla="*/ 121 h 122"/>
                <a:gd name="T40" fmla="*/ 16 w 33"/>
                <a:gd name="T41" fmla="*/ 121 h 122"/>
                <a:gd name="T42" fmla="*/ 16 w 33"/>
                <a:gd name="T43" fmla="*/ 102 h 1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22"/>
                <a:gd name="T68" fmla="*/ 33 w 33"/>
                <a:gd name="T69" fmla="*/ 122 h 12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22">
                  <a:moveTo>
                    <a:pt x="16" y="102"/>
                  </a:moveTo>
                  <a:lnTo>
                    <a:pt x="32" y="110"/>
                  </a:lnTo>
                  <a:lnTo>
                    <a:pt x="32" y="108"/>
                  </a:lnTo>
                  <a:lnTo>
                    <a:pt x="32" y="102"/>
                  </a:lnTo>
                  <a:lnTo>
                    <a:pt x="32" y="94"/>
                  </a:lnTo>
                  <a:lnTo>
                    <a:pt x="32" y="80"/>
                  </a:lnTo>
                  <a:lnTo>
                    <a:pt x="32" y="62"/>
                  </a:lnTo>
                  <a:lnTo>
                    <a:pt x="32" y="34"/>
                  </a:lnTo>
                  <a:lnTo>
                    <a:pt x="32" y="0"/>
                  </a:lnTo>
                  <a:lnTo>
                    <a:pt x="0" y="0"/>
                  </a:lnTo>
                  <a:lnTo>
                    <a:pt x="0" y="34"/>
                  </a:lnTo>
                  <a:lnTo>
                    <a:pt x="0" y="62"/>
                  </a:lnTo>
                  <a:lnTo>
                    <a:pt x="0" y="80"/>
                  </a:lnTo>
                  <a:lnTo>
                    <a:pt x="0" y="94"/>
                  </a:lnTo>
                  <a:lnTo>
                    <a:pt x="0" y="102"/>
                  </a:lnTo>
                  <a:lnTo>
                    <a:pt x="0" y="108"/>
                  </a:lnTo>
                  <a:lnTo>
                    <a:pt x="0" y="110"/>
                  </a:lnTo>
                  <a:lnTo>
                    <a:pt x="16" y="121"/>
                  </a:lnTo>
                  <a:lnTo>
                    <a:pt x="0" y="110"/>
                  </a:lnTo>
                  <a:lnTo>
                    <a:pt x="0" y="121"/>
                  </a:lnTo>
                  <a:lnTo>
                    <a:pt x="16" y="121"/>
                  </a:lnTo>
                  <a:lnTo>
                    <a:pt x="16" y="10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2" name="Freeform 85"/>
            <p:cNvSpPr>
              <a:spLocks/>
            </p:cNvSpPr>
            <p:nvPr/>
          </p:nvSpPr>
          <p:spPr bwMode="auto">
            <a:xfrm>
              <a:off x="4237" y="3554"/>
              <a:ext cx="1" cy="34"/>
            </a:xfrm>
            <a:custGeom>
              <a:avLst/>
              <a:gdLst>
                <a:gd name="T0" fmla="*/ 0 w 1"/>
                <a:gd name="T1" fmla="*/ 0 h 34"/>
                <a:gd name="T2" fmla="*/ 0 w 1"/>
                <a:gd name="T3" fmla="*/ 33 h 34"/>
                <a:gd name="T4" fmla="*/ 0 w 1"/>
                <a:gd name="T5" fmla="*/ 0 h 34"/>
                <a:gd name="T6" fmla="*/ 0 60000 65536"/>
                <a:gd name="T7" fmla="*/ 0 60000 65536"/>
                <a:gd name="T8" fmla="*/ 0 60000 65536"/>
                <a:gd name="T9" fmla="*/ 0 w 1"/>
                <a:gd name="T10" fmla="*/ 0 h 34"/>
                <a:gd name="T11" fmla="*/ 1 w 1"/>
                <a:gd name="T12" fmla="*/ 34 h 34"/>
              </a:gdLst>
              <a:ahLst/>
              <a:cxnLst>
                <a:cxn ang="T6">
                  <a:pos x="T0" y="T1"/>
                </a:cxn>
                <a:cxn ang="T7">
                  <a:pos x="T2" y="T3"/>
                </a:cxn>
                <a:cxn ang="T8">
                  <a:pos x="T4" y="T5"/>
                </a:cxn>
              </a:cxnLst>
              <a:rect l="T9" t="T10" r="T11" b="T12"/>
              <a:pathLst>
                <a:path w="1" h="34">
                  <a:moveTo>
                    <a:pt x="0" y="0"/>
                  </a:moveTo>
                  <a:lnTo>
                    <a:pt x="0" y="33"/>
                  </a:lnTo>
                  <a:lnTo>
                    <a:pt x="0"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3" name="Freeform 86"/>
            <p:cNvSpPr>
              <a:spLocks/>
            </p:cNvSpPr>
            <p:nvPr/>
          </p:nvSpPr>
          <p:spPr bwMode="auto">
            <a:xfrm>
              <a:off x="4237" y="3554"/>
              <a:ext cx="611" cy="34"/>
            </a:xfrm>
            <a:custGeom>
              <a:avLst/>
              <a:gdLst>
                <a:gd name="T0" fmla="*/ 610 w 611"/>
                <a:gd name="T1" fmla="*/ 0 h 34"/>
                <a:gd name="T2" fmla="*/ 0 w 611"/>
                <a:gd name="T3" fmla="*/ 0 h 34"/>
                <a:gd name="T4" fmla="*/ 0 w 611"/>
                <a:gd name="T5" fmla="*/ 33 h 34"/>
                <a:gd name="T6" fmla="*/ 610 w 611"/>
                <a:gd name="T7" fmla="*/ 33 h 34"/>
                <a:gd name="T8" fmla="*/ 610 w 611"/>
                <a:gd name="T9" fmla="*/ 0 h 34"/>
                <a:gd name="T10" fmla="*/ 0 60000 65536"/>
                <a:gd name="T11" fmla="*/ 0 60000 65536"/>
                <a:gd name="T12" fmla="*/ 0 60000 65536"/>
                <a:gd name="T13" fmla="*/ 0 60000 65536"/>
                <a:gd name="T14" fmla="*/ 0 60000 65536"/>
                <a:gd name="T15" fmla="*/ 0 w 611"/>
                <a:gd name="T16" fmla="*/ 0 h 34"/>
                <a:gd name="T17" fmla="*/ 611 w 611"/>
                <a:gd name="T18" fmla="*/ 34 h 34"/>
              </a:gdLst>
              <a:ahLst/>
              <a:cxnLst>
                <a:cxn ang="T10">
                  <a:pos x="T0" y="T1"/>
                </a:cxn>
                <a:cxn ang="T11">
                  <a:pos x="T2" y="T3"/>
                </a:cxn>
                <a:cxn ang="T12">
                  <a:pos x="T4" y="T5"/>
                </a:cxn>
                <a:cxn ang="T13">
                  <a:pos x="T6" y="T7"/>
                </a:cxn>
                <a:cxn ang="T14">
                  <a:pos x="T8" y="T9"/>
                </a:cxn>
              </a:cxnLst>
              <a:rect l="T15" t="T16" r="T17" b="T18"/>
              <a:pathLst>
                <a:path w="611" h="34">
                  <a:moveTo>
                    <a:pt x="610" y="0"/>
                  </a:moveTo>
                  <a:lnTo>
                    <a:pt x="0" y="0"/>
                  </a:lnTo>
                  <a:lnTo>
                    <a:pt x="0" y="33"/>
                  </a:lnTo>
                  <a:lnTo>
                    <a:pt x="610" y="33"/>
                  </a:lnTo>
                  <a:lnTo>
                    <a:pt x="610"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4" name="Freeform 87"/>
            <p:cNvSpPr>
              <a:spLocks/>
            </p:cNvSpPr>
            <p:nvPr/>
          </p:nvSpPr>
          <p:spPr bwMode="auto">
            <a:xfrm>
              <a:off x="4847" y="3554"/>
              <a:ext cx="35" cy="34"/>
            </a:xfrm>
            <a:custGeom>
              <a:avLst/>
              <a:gdLst>
                <a:gd name="T0" fmla="*/ 10 w 35"/>
                <a:gd name="T1" fmla="*/ 14 h 34"/>
                <a:gd name="T2" fmla="*/ 22 w 35"/>
                <a:gd name="T3" fmla="*/ 0 h 34"/>
                <a:gd name="T4" fmla="*/ 0 w 35"/>
                <a:gd name="T5" fmla="*/ 0 h 34"/>
                <a:gd name="T6" fmla="*/ 0 w 35"/>
                <a:gd name="T7" fmla="*/ 33 h 34"/>
                <a:gd name="T8" fmla="*/ 22 w 35"/>
                <a:gd name="T9" fmla="*/ 33 h 34"/>
                <a:gd name="T10" fmla="*/ 34 w 35"/>
                <a:gd name="T11" fmla="*/ 14 h 34"/>
                <a:gd name="T12" fmla="*/ 22 w 35"/>
                <a:gd name="T13" fmla="*/ 33 h 34"/>
                <a:gd name="T14" fmla="*/ 34 w 35"/>
                <a:gd name="T15" fmla="*/ 33 h 34"/>
                <a:gd name="T16" fmla="*/ 34 w 35"/>
                <a:gd name="T17" fmla="*/ 14 h 34"/>
                <a:gd name="T18" fmla="*/ 10 w 35"/>
                <a:gd name="T19" fmla="*/ 14 h 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5"/>
                <a:gd name="T31" fmla="*/ 0 h 34"/>
                <a:gd name="T32" fmla="*/ 35 w 35"/>
                <a:gd name="T33" fmla="*/ 34 h 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5" h="34">
                  <a:moveTo>
                    <a:pt x="10" y="14"/>
                  </a:moveTo>
                  <a:lnTo>
                    <a:pt x="22" y="0"/>
                  </a:lnTo>
                  <a:lnTo>
                    <a:pt x="0" y="0"/>
                  </a:lnTo>
                  <a:lnTo>
                    <a:pt x="0" y="33"/>
                  </a:lnTo>
                  <a:lnTo>
                    <a:pt x="22" y="33"/>
                  </a:lnTo>
                  <a:lnTo>
                    <a:pt x="34" y="14"/>
                  </a:lnTo>
                  <a:lnTo>
                    <a:pt x="22" y="33"/>
                  </a:lnTo>
                  <a:lnTo>
                    <a:pt x="34" y="33"/>
                  </a:lnTo>
                  <a:lnTo>
                    <a:pt x="34" y="14"/>
                  </a:lnTo>
                  <a:lnTo>
                    <a:pt x="10"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5" name="Freeform 88"/>
            <p:cNvSpPr>
              <a:spLocks/>
            </p:cNvSpPr>
            <p:nvPr/>
          </p:nvSpPr>
          <p:spPr bwMode="auto">
            <a:xfrm>
              <a:off x="4857" y="3411"/>
              <a:ext cx="34" cy="152"/>
            </a:xfrm>
            <a:custGeom>
              <a:avLst/>
              <a:gdLst>
                <a:gd name="T0" fmla="*/ 16 w 34"/>
                <a:gd name="T1" fmla="*/ 0 h 152"/>
                <a:gd name="T2" fmla="*/ 0 w 34"/>
                <a:gd name="T3" fmla="*/ 10 h 152"/>
                <a:gd name="T4" fmla="*/ 0 w 34"/>
                <a:gd name="T5" fmla="*/ 44 h 152"/>
                <a:gd name="T6" fmla="*/ 0 w 34"/>
                <a:gd name="T7" fmla="*/ 73 h 152"/>
                <a:gd name="T8" fmla="*/ 0 w 34"/>
                <a:gd name="T9" fmla="*/ 97 h 152"/>
                <a:gd name="T10" fmla="*/ 0 w 34"/>
                <a:gd name="T11" fmla="*/ 116 h 152"/>
                <a:gd name="T12" fmla="*/ 0 w 34"/>
                <a:gd name="T13" fmla="*/ 132 h 152"/>
                <a:gd name="T14" fmla="*/ 0 w 34"/>
                <a:gd name="T15" fmla="*/ 142 h 152"/>
                <a:gd name="T16" fmla="*/ 0 w 34"/>
                <a:gd name="T17" fmla="*/ 148 h 152"/>
                <a:gd name="T18" fmla="*/ 0 w 34"/>
                <a:gd name="T19" fmla="*/ 151 h 152"/>
                <a:gd name="T20" fmla="*/ 33 w 34"/>
                <a:gd name="T21" fmla="*/ 151 h 152"/>
                <a:gd name="T22" fmla="*/ 33 w 34"/>
                <a:gd name="T23" fmla="*/ 148 h 152"/>
                <a:gd name="T24" fmla="*/ 33 w 34"/>
                <a:gd name="T25" fmla="*/ 142 h 152"/>
                <a:gd name="T26" fmla="*/ 33 w 34"/>
                <a:gd name="T27" fmla="*/ 132 h 152"/>
                <a:gd name="T28" fmla="*/ 33 w 34"/>
                <a:gd name="T29" fmla="*/ 116 h 152"/>
                <a:gd name="T30" fmla="*/ 33 w 34"/>
                <a:gd name="T31" fmla="*/ 97 h 152"/>
                <a:gd name="T32" fmla="*/ 33 w 34"/>
                <a:gd name="T33" fmla="*/ 73 h 152"/>
                <a:gd name="T34" fmla="*/ 33 w 34"/>
                <a:gd name="T35" fmla="*/ 44 h 152"/>
                <a:gd name="T36" fmla="*/ 33 w 34"/>
                <a:gd name="T37" fmla="*/ 10 h 152"/>
                <a:gd name="T38" fmla="*/ 16 w 34"/>
                <a:gd name="T39" fmla="*/ 18 h 152"/>
                <a:gd name="T40" fmla="*/ 16 w 34"/>
                <a:gd name="T41" fmla="*/ 0 h 152"/>
                <a:gd name="T42" fmla="*/ 0 w 34"/>
                <a:gd name="T43" fmla="*/ 0 h 152"/>
                <a:gd name="T44" fmla="*/ 0 w 34"/>
                <a:gd name="T45" fmla="*/ 10 h 152"/>
                <a:gd name="T46" fmla="*/ 16 w 34"/>
                <a:gd name="T47" fmla="*/ 0 h 1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4"/>
                <a:gd name="T73" fmla="*/ 0 h 152"/>
                <a:gd name="T74" fmla="*/ 34 w 34"/>
                <a:gd name="T75" fmla="*/ 152 h 1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4" h="152">
                  <a:moveTo>
                    <a:pt x="16" y="0"/>
                  </a:moveTo>
                  <a:lnTo>
                    <a:pt x="0" y="10"/>
                  </a:lnTo>
                  <a:lnTo>
                    <a:pt x="0" y="44"/>
                  </a:lnTo>
                  <a:lnTo>
                    <a:pt x="0" y="73"/>
                  </a:lnTo>
                  <a:lnTo>
                    <a:pt x="0" y="97"/>
                  </a:lnTo>
                  <a:lnTo>
                    <a:pt x="0" y="116"/>
                  </a:lnTo>
                  <a:lnTo>
                    <a:pt x="0" y="132"/>
                  </a:lnTo>
                  <a:lnTo>
                    <a:pt x="0" y="142"/>
                  </a:lnTo>
                  <a:lnTo>
                    <a:pt x="0" y="148"/>
                  </a:lnTo>
                  <a:lnTo>
                    <a:pt x="0" y="151"/>
                  </a:lnTo>
                  <a:lnTo>
                    <a:pt x="33" y="151"/>
                  </a:lnTo>
                  <a:lnTo>
                    <a:pt x="33" y="148"/>
                  </a:lnTo>
                  <a:lnTo>
                    <a:pt x="33" y="142"/>
                  </a:lnTo>
                  <a:lnTo>
                    <a:pt x="33" y="132"/>
                  </a:lnTo>
                  <a:lnTo>
                    <a:pt x="33" y="116"/>
                  </a:lnTo>
                  <a:lnTo>
                    <a:pt x="33" y="97"/>
                  </a:lnTo>
                  <a:lnTo>
                    <a:pt x="33" y="73"/>
                  </a:lnTo>
                  <a:lnTo>
                    <a:pt x="33" y="44"/>
                  </a:lnTo>
                  <a:lnTo>
                    <a:pt x="33" y="10"/>
                  </a:lnTo>
                  <a:lnTo>
                    <a:pt x="16" y="18"/>
                  </a:lnTo>
                  <a:lnTo>
                    <a:pt x="16" y="0"/>
                  </a:lnTo>
                  <a:lnTo>
                    <a:pt x="0" y="0"/>
                  </a:lnTo>
                  <a:lnTo>
                    <a:pt x="0" y="10"/>
                  </a:lnTo>
                  <a:lnTo>
                    <a:pt x="16"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6" name="Freeform 89"/>
            <p:cNvSpPr>
              <a:spLocks/>
            </p:cNvSpPr>
            <p:nvPr/>
          </p:nvSpPr>
          <p:spPr bwMode="auto">
            <a:xfrm>
              <a:off x="4869" y="3411"/>
              <a:ext cx="255" cy="34"/>
            </a:xfrm>
            <a:custGeom>
              <a:avLst/>
              <a:gdLst>
                <a:gd name="T0" fmla="*/ 254 w 255"/>
                <a:gd name="T1" fmla="*/ 0 h 34"/>
                <a:gd name="T2" fmla="*/ 0 w 255"/>
                <a:gd name="T3" fmla="*/ 0 h 34"/>
                <a:gd name="T4" fmla="*/ 0 w 255"/>
                <a:gd name="T5" fmla="*/ 33 h 34"/>
                <a:gd name="T6" fmla="*/ 254 w 255"/>
                <a:gd name="T7" fmla="*/ 33 h 34"/>
                <a:gd name="T8" fmla="*/ 254 w 255"/>
                <a:gd name="T9" fmla="*/ 0 h 34"/>
                <a:gd name="T10" fmla="*/ 0 60000 65536"/>
                <a:gd name="T11" fmla="*/ 0 60000 65536"/>
                <a:gd name="T12" fmla="*/ 0 60000 65536"/>
                <a:gd name="T13" fmla="*/ 0 60000 65536"/>
                <a:gd name="T14" fmla="*/ 0 60000 65536"/>
                <a:gd name="T15" fmla="*/ 0 w 255"/>
                <a:gd name="T16" fmla="*/ 0 h 34"/>
                <a:gd name="T17" fmla="*/ 255 w 255"/>
                <a:gd name="T18" fmla="*/ 34 h 34"/>
              </a:gdLst>
              <a:ahLst/>
              <a:cxnLst>
                <a:cxn ang="T10">
                  <a:pos x="T0" y="T1"/>
                </a:cxn>
                <a:cxn ang="T11">
                  <a:pos x="T2" y="T3"/>
                </a:cxn>
                <a:cxn ang="T12">
                  <a:pos x="T4" y="T5"/>
                </a:cxn>
                <a:cxn ang="T13">
                  <a:pos x="T6" y="T7"/>
                </a:cxn>
                <a:cxn ang="T14">
                  <a:pos x="T8" y="T9"/>
                </a:cxn>
              </a:cxnLst>
              <a:rect l="T15" t="T16" r="T17" b="T18"/>
              <a:pathLst>
                <a:path w="255" h="34">
                  <a:moveTo>
                    <a:pt x="254" y="0"/>
                  </a:moveTo>
                  <a:lnTo>
                    <a:pt x="0" y="0"/>
                  </a:lnTo>
                  <a:lnTo>
                    <a:pt x="0" y="33"/>
                  </a:lnTo>
                  <a:lnTo>
                    <a:pt x="254" y="33"/>
                  </a:lnTo>
                  <a:lnTo>
                    <a:pt x="254"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7" name="Freeform 90"/>
            <p:cNvSpPr>
              <a:spLocks/>
            </p:cNvSpPr>
            <p:nvPr/>
          </p:nvSpPr>
          <p:spPr bwMode="auto">
            <a:xfrm>
              <a:off x="5123" y="3411"/>
              <a:ext cx="34" cy="34"/>
            </a:xfrm>
            <a:custGeom>
              <a:avLst/>
              <a:gdLst>
                <a:gd name="T0" fmla="*/ 33 w 34"/>
                <a:gd name="T1" fmla="*/ 0 h 34"/>
                <a:gd name="T2" fmla="*/ 0 w 34"/>
                <a:gd name="T3" fmla="*/ 0 h 34"/>
                <a:gd name="T4" fmla="*/ 0 w 34"/>
                <a:gd name="T5" fmla="*/ 33 h 34"/>
                <a:gd name="T6" fmla="*/ 33 w 34"/>
                <a:gd name="T7" fmla="*/ 33 h 34"/>
                <a:gd name="T8" fmla="*/ 33 w 34"/>
                <a:gd name="T9" fmla="*/ 0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33" y="0"/>
                  </a:moveTo>
                  <a:lnTo>
                    <a:pt x="0" y="0"/>
                  </a:lnTo>
                  <a:lnTo>
                    <a:pt x="0" y="33"/>
                  </a:lnTo>
                  <a:lnTo>
                    <a:pt x="33" y="33"/>
                  </a:lnTo>
                  <a:lnTo>
                    <a:pt x="33"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8" name="Freeform 91"/>
            <p:cNvSpPr>
              <a:spLocks/>
            </p:cNvSpPr>
            <p:nvPr/>
          </p:nvSpPr>
          <p:spPr bwMode="auto">
            <a:xfrm>
              <a:off x="5127" y="3411"/>
              <a:ext cx="144" cy="82"/>
            </a:xfrm>
            <a:custGeom>
              <a:avLst/>
              <a:gdLst>
                <a:gd name="T0" fmla="*/ 143 w 144"/>
                <a:gd name="T1" fmla="*/ 81 h 82"/>
                <a:gd name="T2" fmla="*/ 140 w 144"/>
                <a:gd name="T3" fmla="*/ 72 h 82"/>
                <a:gd name="T4" fmla="*/ 140 w 144"/>
                <a:gd name="T5" fmla="*/ 60 h 82"/>
                <a:gd name="T6" fmla="*/ 136 w 144"/>
                <a:gd name="T7" fmla="*/ 46 h 82"/>
                <a:gd name="T8" fmla="*/ 124 w 144"/>
                <a:gd name="T9" fmla="*/ 32 h 82"/>
                <a:gd name="T10" fmla="*/ 108 w 144"/>
                <a:gd name="T11" fmla="*/ 20 h 82"/>
                <a:gd name="T12" fmla="*/ 81 w 144"/>
                <a:gd name="T13" fmla="*/ 10 h 82"/>
                <a:gd name="T14" fmla="*/ 46 w 144"/>
                <a:gd name="T15" fmla="*/ 4 h 82"/>
                <a:gd name="T16" fmla="*/ 0 w 144"/>
                <a:gd name="T17" fmla="*/ 0 h 82"/>
                <a:gd name="T18" fmla="*/ 0 w 144"/>
                <a:gd name="T19" fmla="*/ 18 h 82"/>
                <a:gd name="T20" fmla="*/ 42 w 144"/>
                <a:gd name="T21" fmla="*/ 20 h 82"/>
                <a:gd name="T22" fmla="*/ 75 w 144"/>
                <a:gd name="T23" fmla="*/ 26 h 82"/>
                <a:gd name="T24" fmla="*/ 98 w 144"/>
                <a:gd name="T25" fmla="*/ 36 h 82"/>
                <a:gd name="T26" fmla="*/ 110 w 144"/>
                <a:gd name="T27" fmla="*/ 44 h 82"/>
                <a:gd name="T28" fmla="*/ 116 w 144"/>
                <a:gd name="T29" fmla="*/ 54 h 82"/>
                <a:gd name="T30" fmla="*/ 118 w 144"/>
                <a:gd name="T31" fmla="*/ 64 h 82"/>
                <a:gd name="T32" fmla="*/ 120 w 144"/>
                <a:gd name="T33" fmla="*/ 72 h 82"/>
                <a:gd name="T34" fmla="*/ 118 w 144"/>
                <a:gd name="T35" fmla="*/ 81 h 82"/>
                <a:gd name="T36" fmla="*/ 143 w 144"/>
                <a:gd name="T37" fmla="*/ 81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2"/>
                <a:gd name="T59" fmla="*/ 144 w 144"/>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2">
                  <a:moveTo>
                    <a:pt x="143" y="81"/>
                  </a:moveTo>
                  <a:lnTo>
                    <a:pt x="140" y="72"/>
                  </a:lnTo>
                  <a:lnTo>
                    <a:pt x="140" y="60"/>
                  </a:lnTo>
                  <a:lnTo>
                    <a:pt x="136" y="46"/>
                  </a:lnTo>
                  <a:lnTo>
                    <a:pt x="124" y="32"/>
                  </a:lnTo>
                  <a:lnTo>
                    <a:pt x="108" y="20"/>
                  </a:lnTo>
                  <a:lnTo>
                    <a:pt x="81" y="10"/>
                  </a:lnTo>
                  <a:lnTo>
                    <a:pt x="46" y="4"/>
                  </a:lnTo>
                  <a:lnTo>
                    <a:pt x="0" y="0"/>
                  </a:lnTo>
                  <a:lnTo>
                    <a:pt x="0" y="18"/>
                  </a:lnTo>
                  <a:lnTo>
                    <a:pt x="42" y="20"/>
                  </a:lnTo>
                  <a:lnTo>
                    <a:pt x="75" y="26"/>
                  </a:lnTo>
                  <a:lnTo>
                    <a:pt x="98" y="36"/>
                  </a:lnTo>
                  <a:lnTo>
                    <a:pt x="110" y="44"/>
                  </a:lnTo>
                  <a:lnTo>
                    <a:pt x="116" y="54"/>
                  </a:lnTo>
                  <a:lnTo>
                    <a:pt x="118" y="64"/>
                  </a:lnTo>
                  <a:lnTo>
                    <a:pt x="120" y="72"/>
                  </a:lnTo>
                  <a:lnTo>
                    <a:pt x="118" y="81"/>
                  </a:lnTo>
                  <a:lnTo>
                    <a:pt x="143" y="81"/>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29" name="Freeform 92"/>
            <p:cNvSpPr>
              <a:spLocks/>
            </p:cNvSpPr>
            <p:nvPr/>
          </p:nvSpPr>
          <p:spPr bwMode="auto">
            <a:xfrm>
              <a:off x="5243" y="3492"/>
              <a:ext cx="34" cy="189"/>
            </a:xfrm>
            <a:custGeom>
              <a:avLst/>
              <a:gdLst>
                <a:gd name="T0" fmla="*/ 30 w 34"/>
                <a:gd name="T1" fmla="*/ 188 h 189"/>
                <a:gd name="T2" fmla="*/ 27 w 34"/>
                <a:gd name="T3" fmla="*/ 188 h 189"/>
                <a:gd name="T4" fmla="*/ 30 w 34"/>
                <a:gd name="T5" fmla="*/ 185 h 189"/>
                <a:gd name="T6" fmla="*/ 30 w 34"/>
                <a:gd name="T7" fmla="*/ 181 h 189"/>
                <a:gd name="T8" fmla="*/ 30 w 34"/>
                <a:gd name="T9" fmla="*/ 173 h 189"/>
                <a:gd name="T10" fmla="*/ 30 w 34"/>
                <a:gd name="T11" fmla="*/ 165 h 189"/>
                <a:gd name="T12" fmla="*/ 30 w 34"/>
                <a:gd name="T13" fmla="*/ 155 h 189"/>
                <a:gd name="T14" fmla="*/ 30 w 34"/>
                <a:gd name="T15" fmla="*/ 143 h 189"/>
                <a:gd name="T16" fmla="*/ 30 w 34"/>
                <a:gd name="T17" fmla="*/ 128 h 189"/>
                <a:gd name="T18" fmla="*/ 30 w 34"/>
                <a:gd name="T19" fmla="*/ 114 h 189"/>
                <a:gd name="T20" fmla="*/ 30 w 34"/>
                <a:gd name="T21" fmla="*/ 100 h 189"/>
                <a:gd name="T22" fmla="*/ 30 w 34"/>
                <a:gd name="T23" fmla="*/ 83 h 189"/>
                <a:gd name="T24" fmla="*/ 33 w 34"/>
                <a:gd name="T25" fmla="*/ 67 h 189"/>
                <a:gd name="T26" fmla="*/ 33 w 34"/>
                <a:gd name="T27" fmla="*/ 53 h 189"/>
                <a:gd name="T28" fmla="*/ 33 w 34"/>
                <a:gd name="T29" fmla="*/ 36 h 189"/>
                <a:gd name="T30" fmla="*/ 33 w 34"/>
                <a:gd name="T31" fmla="*/ 24 h 189"/>
                <a:gd name="T32" fmla="*/ 33 w 34"/>
                <a:gd name="T33" fmla="*/ 10 h 189"/>
                <a:gd name="T34" fmla="*/ 33 w 34"/>
                <a:gd name="T35" fmla="*/ 0 h 189"/>
                <a:gd name="T36" fmla="*/ 2 w 34"/>
                <a:gd name="T37" fmla="*/ 0 h 189"/>
                <a:gd name="T38" fmla="*/ 2 w 34"/>
                <a:gd name="T39" fmla="*/ 10 h 189"/>
                <a:gd name="T40" fmla="*/ 2 w 34"/>
                <a:gd name="T41" fmla="*/ 24 h 189"/>
                <a:gd name="T42" fmla="*/ 2 w 34"/>
                <a:gd name="T43" fmla="*/ 36 h 189"/>
                <a:gd name="T44" fmla="*/ 2 w 34"/>
                <a:gd name="T45" fmla="*/ 53 h 189"/>
                <a:gd name="T46" fmla="*/ 2 w 34"/>
                <a:gd name="T47" fmla="*/ 67 h 189"/>
                <a:gd name="T48" fmla="*/ 2 w 34"/>
                <a:gd name="T49" fmla="*/ 83 h 189"/>
                <a:gd name="T50" fmla="*/ 2 w 34"/>
                <a:gd name="T51" fmla="*/ 100 h 189"/>
                <a:gd name="T52" fmla="*/ 2 w 34"/>
                <a:gd name="T53" fmla="*/ 114 h 189"/>
                <a:gd name="T54" fmla="*/ 2 w 34"/>
                <a:gd name="T55" fmla="*/ 128 h 189"/>
                <a:gd name="T56" fmla="*/ 2 w 34"/>
                <a:gd name="T57" fmla="*/ 143 h 189"/>
                <a:gd name="T58" fmla="*/ 0 w 34"/>
                <a:gd name="T59" fmla="*/ 155 h 189"/>
                <a:gd name="T60" fmla="*/ 0 w 34"/>
                <a:gd name="T61" fmla="*/ 165 h 189"/>
                <a:gd name="T62" fmla="*/ 0 w 34"/>
                <a:gd name="T63" fmla="*/ 173 h 189"/>
                <a:gd name="T64" fmla="*/ 0 w 34"/>
                <a:gd name="T65" fmla="*/ 181 h 189"/>
                <a:gd name="T66" fmla="*/ 0 w 34"/>
                <a:gd name="T67" fmla="*/ 185 h 189"/>
                <a:gd name="T68" fmla="*/ 2 w 34"/>
                <a:gd name="T69" fmla="*/ 188 h 189"/>
                <a:gd name="T70" fmla="*/ 0 w 34"/>
                <a:gd name="T71" fmla="*/ 188 h 189"/>
                <a:gd name="T72" fmla="*/ 30 w 34"/>
                <a:gd name="T73" fmla="*/ 188 h 1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4"/>
                <a:gd name="T112" fmla="*/ 0 h 189"/>
                <a:gd name="T113" fmla="*/ 34 w 34"/>
                <a:gd name="T114" fmla="*/ 189 h 1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4" h="189">
                  <a:moveTo>
                    <a:pt x="30" y="188"/>
                  </a:moveTo>
                  <a:lnTo>
                    <a:pt x="27" y="188"/>
                  </a:lnTo>
                  <a:lnTo>
                    <a:pt x="30" y="185"/>
                  </a:lnTo>
                  <a:lnTo>
                    <a:pt x="30" y="181"/>
                  </a:lnTo>
                  <a:lnTo>
                    <a:pt x="30" y="173"/>
                  </a:lnTo>
                  <a:lnTo>
                    <a:pt x="30" y="165"/>
                  </a:lnTo>
                  <a:lnTo>
                    <a:pt x="30" y="155"/>
                  </a:lnTo>
                  <a:lnTo>
                    <a:pt x="30" y="143"/>
                  </a:lnTo>
                  <a:lnTo>
                    <a:pt x="30" y="128"/>
                  </a:lnTo>
                  <a:lnTo>
                    <a:pt x="30" y="114"/>
                  </a:lnTo>
                  <a:lnTo>
                    <a:pt x="30" y="100"/>
                  </a:lnTo>
                  <a:lnTo>
                    <a:pt x="30" y="83"/>
                  </a:lnTo>
                  <a:lnTo>
                    <a:pt x="33" y="67"/>
                  </a:lnTo>
                  <a:lnTo>
                    <a:pt x="33" y="53"/>
                  </a:lnTo>
                  <a:lnTo>
                    <a:pt x="33" y="36"/>
                  </a:lnTo>
                  <a:lnTo>
                    <a:pt x="33" y="24"/>
                  </a:lnTo>
                  <a:lnTo>
                    <a:pt x="33" y="10"/>
                  </a:lnTo>
                  <a:lnTo>
                    <a:pt x="33" y="0"/>
                  </a:lnTo>
                  <a:lnTo>
                    <a:pt x="2" y="0"/>
                  </a:lnTo>
                  <a:lnTo>
                    <a:pt x="2" y="10"/>
                  </a:lnTo>
                  <a:lnTo>
                    <a:pt x="2" y="24"/>
                  </a:lnTo>
                  <a:lnTo>
                    <a:pt x="2" y="36"/>
                  </a:lnTo>
                  <a:lnTo>
                    <a:pt x="2" y="53"/>
                  </a:lnTo>
                  <a:lnTo>
                    <a:pt x="2" y="67"/>
                  </a:lnTo>
                  <a:lnTo>
                    <a:pt x="2" y="83"/>
                  </a:lnTo>
                  <a:lnTo>
                    <a:pt x="2" y="100"/>
                  </a:lnTo>
                  <a:lnTo>
                    <a:pt x="2" y="114"/>
                  </a:lnTo>
                  <a:lnTo>
                    <a:pt x="2" y="128"/>
                  </a:lnTo>
                  <a:lnTo>
                    <a:pt x="2" y="143"/>
                  </a:lnTo>
                  <a:lnTo>
                    <a:pt x="0" y="155"/>
                  </a:lnTo>
                  <a:lnTo>
                    <a:pt x="0" y="165"/>
                  </a:lnTo>
                  <a:lnTo>
                    <a:pt x="0" y="173"/>
                  </a:lnTo>
                  <a:lnTo>
                    <a:pt x="0" y="181"/>
                  </a:lnTo>
                  <a:lnTo>
                    <a:pt x="0" y="185"/>
                  </a:lnTo>
                  <a:lnTo>
                    <a:pt x="2" y="188"/>
                  </a:lnTo>
                  <a:lnTo>
                    <a:pt x="0" y="188"/>
                  </a:lnTo>
                  <a:lnTo>
                    <a:pt x="30" y="18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0" name="Freeform 93"/>
            <p:cNvSpPr>
              <a:spLocks/>
            </p:cNvSpPr>
            <p:nvPr/>
          </p:nvSpPr>
          <p:spPr bwMode="auto">
            <a:xfrm>
              <a:off x="5123" y="3680"/>
              <a:ext cx="145" cy="78"/>
            </a:xfrm>
            <a:custGeom>
              <a:avLst/>
              <a:gdLst>
                <a:gd name="T0" fmla="*/ 0 w 145"/>
                <a:gd name="T1" fmla="*/ 77 h 78"/>
                <a:gd name="T2" fmla="*/ 50 w 145"/>
                <a:gd name="T3" fmla="*/ 74 h 78"/>
                <a:gd name="T4" fmla="*/ 85 w 145"/>
                <a:gd name="T5" fmla="*/ 68 h 78"/>
                <a:gd name="T6" fmla="*/ 109 w 145"/>
                <a:gd name="T7" fmla="*/ 56 h 78"/>
                <a:gd name="T8" fmla="*/ 125 w 145"/>
                <a:gd name="T9" fmla="*/ 46 h 78"/>
                <a:gd name="T10" fmla="*/ 137 w 145"/>
                <a:gd name="T11" fmla="*/ 30 h 78"/>
                <a:gd name="T12" fmla="*/ 141 w 145"/>
                <a:gd name="T13" fmla="*/ 16 h 78"/>
                <a:gd name="T14" fmla="*/ 144 w 145"/>
                <a:gd name="T15" fmla="*/ 6 h 78"/>
                <a:gd name="T16" fmla="*/ 144 w 145"/>
                <a:gd name="T17" fmla="*/ 0 h 78"/>
                <a:gd name="T18" fmla="*/ 119 w 145"/>
                <a:gd name="T19" fmla="*/ 0 h 78"/>
                <a:gd name="T20" fmla="*/ 119 w 145"/>
                <a:gd name="T21" fmla="*/ 6 h 78"/>
                <a:gd name="T22" fmla="*/ 121 w 145"/>
                <a:gd name="T23" fmla="*/ 14 h 78"/>
                <a:gd name="T24" fmla="*/ 117 w 145"/>
                <a:gd name="T25" fmla="*/ 24 h 78"/>
                <a:gd name="T26" fmla="*/ 111 w 145"/>
                <a:gd name="T27" fmla="*/ 32 h 78"/>
                <a:gd name="T28" fmla="*/ 99 w 145"/>
                <a:gd name="T29" fmla="*/ 42 h 78"/>
                <a:gd name="T30" fmla="*/ 77 w 145"/>
                <a:gd name="T31" fmla="*/ 50 h 78"/>
                <a:gd name="T32" fmla="*/ 46 w 145"/>
                <a:gd name="T33" fmla="*/ 56 h 78"/>
                <a:gd name="T34" fmla="*/ 0 w 145"/>
                <a:gd name="T35" fmla="*/ 58 h 78"/>
                <a:gd name="T36" fmla="*/ 0 w 145"/>
                <a:gd name="T37" fmla="*/ 77 h 7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5"/>
                <a:gd name="T58" fmla="*/ 0 h 78"/>
                <a:gd name="T59" fmla="*/ 145 w 145"/>
                <a:gd name="T60" fmla="*/ 78 h 7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5" h="78">
                  <a:moveTo>
                    <a:pt x="0" y="77"/>
                  </a:moveTo>
                  <a:lnTo>
                    <a:pt x="50" y="74"/>
                  </a:lnTo>
                  <a:lnTo>
                    <a:pt x="85" y="68"/>
                  </a:lnTo>
                  <a:lnTo>
                    <a:pt x="109" y="56"/>
                  </a:lnTo>
                  <a:lnTo>
                    <a:pt x="125" y="46"/>
                  </a:lnTo>
                  <a:lnTo>
                    <a:pt x="137" y="30"/>
                  </a:lnTo>
                  <a:lnTo>
                    <a:pt x="141" y="16"/>
                  </a:lnTo>
                  <a:lnTo>
                    <a:pt x="144" y="6"/>
                  </a:lnTo>
                  <a:lnTo>
                    <a:pt x="144" y="0"/>
                  </a:lnTo>
                  <a:lnTo>
                    <a:pt x="119" y="0"/>
                  </a:lnTo>
                  <a:lnTo>
                    <a:pt x="119" y="6"/>
                  </a:lnTo>
                  <a:lnTo>
                    <a:pt x="121" y="14"/>
                  </a:lnTo>
                  <a:lnTo>
                    <a:pt x="117" y="24"/>
                  </a:lnTo>
                  <a:lnTo>
                    <a:pt x="111" y="32"/>
                  </a:lnTo>
                  <a:lnTo>
                    <a:pt x="99" y="42"/>
                  </a:lnTo>
                  <a:lnTo>
                    <a:pt x="77" y="50"/>
                  </a:lnTo>
                  <a:lnTo>
                    <a:pt x="46" y="56"/>
                  </a:lnTo>
                  <a:lnTo>
                    <a:pt x="0" y="58"/>
                  </a:lnTo>
                  <a:lnTo>
                    <a:pt x="0" y="7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1" name="Freeform 94"/>
            <p:cNvSpPr>
              <a:spLocks/>
            </p:cNvSpPr>
            <p:nvPr/>
          </p:nvSpPr>
          <p:spPr bwMode="auto">
            <a:xfrm>
              <a:off x="5123" y="3739"/>
              <a:ext cx="1" cy="33"/>
            </a:xfrm>
            <a:custGeom>
              <a:avLst/>
              <a:gdLst>
                <a:gd name="T0" fmla="*/ 0 w 1"/>
                <a:gd name="T1" fmla="*/ 32 h 33"/>
                <a:gd name="T2" fmla="*/ 0 w 1"/>
                <a:gd name="T3" fmla="*/ 17 h 33"/>
                <a:gd name="T4" fmla="*/ 0 w 1"/>
                <a:gd name="T5" fmla="*/ 0 h 33"/>
                <a:gd name="T6" fmla="*/ 0 w 1"/>
                <a:gd name="T7" fmla="*/ 32 h 33"/>
                <a:gd name="T8" fmla="*/ 0 60000 65536"/>
                <a:gd name="T9" fmla="*/ 0 60000 65536"/>
                <a:gd name="T10" fmla="*/ 0 60000 65536"/>
                <a:gd name="T11" fmla="*/ 0 60000 65536"/>
                <a:gd name="T12" fmla="*/ 0 w 1"/>
                <a:gd name="T13" fmla="*/ 0 h 33"/>
                <a:gd name="T14" fmla="*/ 1 w 1"/>
                <a:gd name="T15" fmla="*/ 33 h 33"/>
              </a:gdLst>
              <a:ahLst/>
              <a:cxnLst>
                <a:cxn ang="T8">
                  <a:pos x="T0" y="T1"/>
                </a:cxn>
                <a:cxn ang="T9">
                  <a:pos x="T2" y="T3"/>
                </a:cxn>
                <a:cxn ang="T10">
                  <a:pos x="T4" y="T5"/>
                </a:cxn>
                <a:cxn ang="T11">
                  <a:pos x="T6" y="T7"/>
                </a:cxn>
              </a:cxnLst>
              <a:rect l="T12" t="T13" r="T14" b="T15"/>
              <a:pathLst>
                <a:path w="1" h="33">
                  <a:moveTo>
                    <a:pt x="0" y="32"/>
                  </a:moveTo>
                  <a:lnTo>
                    <a:pt x="0" y="17"/>
                  </a:lnTo>
                  <a:lnTo>
                    <a:pt x="0" y="0"/>
                  </a:lnTo>
                  <a:lnTo>
                    <a:pt x="0"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2" name="Freeform 95"/>
            <p:cNvSpPr>
              <a:spLocks/>
            </p:cNvSpPr>
            <p:nvPr/>
          </p:nvSpPr>
          <p:spPr bwMode="auto">
            <a:xfrm>
              <a:off x="4224" y="3739"/>
              <a:ext cx="900" cy="33"/>
            </a:xfrm>
            <a:custGeom>
              <a:avLst/>
              <a:gdLst>
                <a:gd name="T0" fmla="*/ 24 w 900"/>
                <a:gd name="T1" fmla="*/ 17 h 33"/>
                <a:gd name="T2" fmla="*/ 12 w 900"/>
                <a:gd name="T3" fmla="*/ 32 h 33"/>
                <a:gd name="T4" fmla="*/ 899 w 900"/>
                <a:gd name="T5" fmla="*/ 32 h 33"/>
                <a:gd name="T6" fmla="*/ 899 w 900"/>
                <a:gd name="T7" fmla="*/ 0 h 33"/>
                <a:gd name="T8" fmla="*/ 12 w 900"/>
                <a:gd name="T9" fmla="*/ 0 h 33"/>
                <a:gd name="T10" fmla="*/ 0 w 900"/>
                <a:gd name="T11" fmla="*/ 17 h 33"/>
                <a:gd name="T12" fmla="*/ 12 w 900"/>
                <a:gd name="T13" fmla="*/ 0 h 33"/>
                <a:gd name="T14" fmla="*/ 0 w 900"/>
                <a:gd name="T15" fmla="*/ 0 h 33"/>
                <a:gd name="T16" fmla="*/ 0 w 900"/>
                <a:gd name="T17" fmla="*/ 17 h 33"/>
                <a:gd name="T18" fmla="*/ 24 w 900"/>
                <a:gd name="T19" fmla="*/ 17 h 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00"/>
                <a:gd name="T31" fmla="*/ 0 h 33"/>
                <a:gd name="T32" fmla="*/ 900 w 900"/>
                <a:gd name="T33" fmla="*/ 33 h 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00" h="33">
                  <a:moveTo>
                    <a:pt x="24" y="17"/>
                  </a:moveTo>
                  <a:lnTo>
                    <a:pt x="12" y="32"/>
                  </a:lnTo>
                  <a:lnTo>
                    <a:pt x="899" y="32"/>
                  </a:lnTo>
                  <a:lnTo>
                    <a:pt x="899" y="0"/>
                  </a:lnTo>
                  <a:lnTo>
                    <a:pt x="12" y="0"/>
                  </a:lnTo>
                  <a:lnTo>
                    <a:pt x="0" y="17"/>
                  </a:lnTo>
                  <a:lnTo>
                    <a:pt x="12" y="0"/>
                  </a:lnTo>
                  <a:lnTo>
                    <a:pt x="0" y="0"/>
                  </a:lnTo>
                  <a:lnTo>
                    <a:pt x="0" y="17"/>
                  </a:lnTo>
                  <a:lnTo>
                    <a:pt x="24" y="1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3" name="Freeform 96"/>
            <p:cNvSpPr>
              <a:spLocks/>
            </p:cNvSpPr>
            <p:nvPr/>
          </p:nvSpPr>
          <p:spPr bwMode="auto">
            <a:xfrm>
              <a:off x="4224" y="3749"/>
              <a:ext cx="33" cy="132"/>
            </a:xfrm>
            <a:custGeom>
              <a:avLst/>
              <a:gdLst>
                <a:gd name="T0" fmla="*/ 8 w 33"/>
                <a:gd name="T1" fmla="*/ 120 h 132"/>
                <a:gd name="T2" fmla="*/ 32 w 33"/>
                <a:gd name="T3" fmla="*/ 112 h 132"/>
                <a:gd name="T4" fmla="*/ 32 w 33"/>
                <a:gd name="T5" fmla="*/ 77 h 132"/>
                <a:gd name="T6" fmla="*/ 32 w 33"/>
                <a:gd name="T7" fmla="*/ 51 h 132"/>
                <a:gd name="T8" fmla="*/ 32 w 33"/>
                <a:gd name="T9" fmla="*/ 30 h 132"/>
                <a:gd name="T10" fmla="*/ 32 w 33"/>
                <a:gd name="T11" fmla="*/ 16 h 132"/>
                <a:gd name="T12" fmla="*/ 32 w 33"/>
                <a:gd name="T13" fmla="*/ 6 h 132"/>
                <a:gd name="T14" fmla="*/ 32 w 33"/>
                <a:gd name="T15" fmla="*/ 2 h 132"/>
                <a:gd name="T16" fmla="*/ 32 w 33"/>
                <a:gd name="T17" fmla="*/ 0 h 132"/>
                <a:gd name="T18" fmla="*/ 0 w 33"/>
                <a:gd name="T19" fmla="*/ 0 h 132"/>
                <a:gd name="T20" fmla="*/ 0 w 33"/>
                <a:gd name="T21" fmla="*/ 2 h 132"/>
                <a:gd name="T22" fmla="*/ 0 w 33"/>
                <a:gd name="T23" fmla="*/ 6 h 132"/>
                <a:gd name="T24" fmla="*/ 0 w 33"/>
                <a:gd name="T25" fmla="*/ 16 h 132"/>
                <a:gd name="T26" fmla="*/ 0 w 33"/>
                <a:gd name="T27" fmla="*/ 30 h 132"/>
                <a:gd name="T28" fmla="*/ 0 w 33"/>
                <a:gd name="T29" fmla="*/ 51 h 132"/>
                <a:gd name="T30" fmla="*/ 0 w 33"/>
                <a:gd name="T31" fmla="*/ 77 h 132"/>
                <a:gd name="T32" fmla="*/ 0 w 33"/>
                <a:gd name="T33" fmla="*/ 112 h 132"/>
                <a:gd name="T34" fmla="*/ 24 w 33"/>
                <a:gd name="T35" fmla="*/ 106 h 132"/>
                <a:gd name="T36" fmla="*/ 8 w 33"/>
                <a:gd name="T37" fmla="*/ 120 h 132"/>
                <a:gd name="T38" fmla="*/ 32 w 33"/>
                <a:gd name="T39" fmla="*/ 131 h 132"/>
                <a:gd name="T40" fmla="*/ 32 w 33"/>
                <a:gd name="T41" fmla="*/ 112 h 132"/>
                <a:gd name="T42" fmla="*/ 8 w 33"/>
                <a:gd name="T43" fmla="*/ 120 h 13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2"/>
                <a:gd name="T68" fmla="*/ 33 w 33"/>
                <a:gd name="T69" fmla="*/ 132 h 13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2">
                  <a:moveTo>
                    <a:pt x="8" y="120"/>
                  </a:moveTo>
                  <a:lnTo>
                    <a:pt x="32" y="112"/>
                  </a:lnTo>
                  <a:lnTo>
                    <a:pt x="32" y="77"/>
                  </a:lnTo>
                  <a:lnTo>
                    <a:pt x="32" y="51"/>
                  </a:lnTo>
                  <a:lnTo>
                    <a:pt x="32" y="30"/>
                  </a:lnTo>
                  <a:lnTo>
                    <a:pt x="32" y="16"/>
                  </a:lnTo>
                  <a:lnTo>
                    <a:pt x="32" y="6"/>
                  </a:lnTo>
                  <a:lnTo>
                    <a:pt x="32" y="2"/>
                  </a:lnTo>
                  <a:lnTo>
                    <a:pt x="32" y="0"/>
                  </a:lnTo>
                  <a:lnTo>
                    <a:pt x="0" y="0"/>
                  </a:lnTo>
                  <a:lnTo>
                    <a:pt x="0" y="2"/>
                  </a:lnTo>
                  <a:lnTo>
                    <a:pt x="0" y="6"/>
                  </a:lnTo>
                  <a:lnTo>
                    <a:pt x="0" y="16"/>
                  </a:lnTo>
                  <a:lnTo>
                    <a:pt x="0" y="30"/>
                  </a:lnTo>
                  <a:lnTo>
                    <a:pt x="0" y="51"/>
                  </a:lnTo>
                  <a:lnTo>
                    <a:pt x="0" y="77"/>
                  </a:lnTo>
                  <a:lnTo>
                    <a:pt x="0" y="112"/>
                  </a:lnTo>
                  <a:lnTo>
                    <a:pt x="24" y="106"/>
                  </a:lnTo>
                  <a:lnTo>
                    <a:pt x="8" y="120"/>
                  </a:lnTo>
                  <a:lnTo>
                    <a:pt x="32" y="131"/>
                  </a:lnTo>
                  <a:lnTo>
                    <a:pt x="32" y="112"/>
                  </a:lnTo>
                  <a:lnTo>
                    <a:pt x="8" y="12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4" name="Freeform 97"/>
            <p:cNvSpPr>
              <a:spLocks/>
            </p:cNvSpPr>
            <p:nvPr/>
          </p:nvSpPr>
          <p:spPr bwMode="auto">
            <a:xfrm>
              <a:off x="3864" y="3647"/>
              <a:ext cx="379" cy="223"/>
            </a:xfrm>
            <a:custGeom>
              <a:avLst/>
              <a:gdLst>
                <a:gd name="T0" fmla="*/ 6 w 379"/>
                <a:gd name="T1" fmla="*/ 6 h 223"/>
                <a:gd name="T2" fmla="*/ 0 w 379"/>
                <a:gd name="T3" fmla="*/ 16 h 223"/>
                <a:gd name="T4" fmla="*/ 365 w 379"/>
                <a:gd name="T5" fmla="*/ 222 h 223"/>
                <a:gd name="T6" fmla="*/ 378 w 379"/>
                <a:gd name="T7" fmla="*/ 207 h 223"/>
                <a:gd name="T8" fmla="*/ 12 w 379"/>
                <a:gd name="T9" fmla="*/ 0 h 223"/>
                <a:gd name="T10" fmla="*/ 6 w 379"/>
                <a:gd name="T11" fmla="*/ 6 h 223"/>
                <a:gd name="T12" fmla="*/ 0 60000 65536"/>
                <a:gd name="T13" fmla="*/ 0 60000 65536"/>
                <a:gd name="T14" fmla="*/ 0 60000 65536"/>
                <a:gd name="T15" fmla="*/ 0 60000 65536"/>
                <a:gd name="T16" fmla="*/ 0 60000 65536"/>
                <a:gd name="T17" fmla="*/ 0 60000 65536"/>
                <a:gd name="T18" fmla="*/ 0 w 379"/>
                <a:gd name="T19" fmla="*/ 0 h 223"/>
                <a:gd name="T20" fmla="*/ 379 w 379"/>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379" h="223">
                  <a:moveTo>
                    <a:pt x="6" y="6"/>
                  </a:moveTo>
                  <a:lnTo>
                    <a:pt x="0" y="16"/>
                  </a:lnTo>
                  <a:lnTo>
                    <a:pt x="365" y="222"/>
                  </a:lnTo>
                  <a:lnTo>
                    <a:pt x="378" y="207"/>
                  </a:lnTo>
                  <a:lnTo>
                    <a:pt x="12" y="0"/>
                  </a:lnTo>
                  <a:lnTo>
                    <a:pt x="6"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5" name="Freeform 98"/>
            <p:cNvSpPr>
              <a:spLocks/>
            </p:cNvSpPr>
            <p:nvPr/>
          </p:nvSpPr>
          <p:spPr bwMode="auto">
            <a:xfrm>
              <a:off x="5127" y="3492"/>
              <a:ext cx="144" cy="81"/>
            </a:xfrm>
            <a:custGeom>
              <a:avLst/>
              <a:gdLst>
                <a:gd name="T0" fmla="*/ 0 w 144"/>
                <a:gd name="T1" fmla="*/ 80 h 81"/>
                <a:gd name="T2" fmla="*/ 46 w 144"/>
                <a:gd name="T3" fmla="*/ 75 h 81"/>
                <a:gd name="T4" fmla="*/ 81 w 144"/>
                <a:gd name="T5" fmla="*/ 69 h 81"/>
                <a:gd name="T6" fmla="*/ 108 w 144"/>
                <a:gd name="T7" fmla="*/ 59 h 81"/>
                <a:gd name="T8" fmla="*/ 124 w 144"/>
                <a:gd name="T9" fmla="*/ 47 h 81"/>
                <a:gd name="T10" fmla="*/ 136 w 144"/>
                <a:gd name="T11" fmla="*/ 32 h 81"/>
                <a:gd name="T12" fmla="*/ 140 w 144"/>
                <a:gd name="T13" fmla="*/ 18 h 81"/>
                <a:gd name="T14" fmla="*/ 140 w 144"/>
                <a:gd name="T15" fmla="*/ 8 h 81"/>
                <a:gd name="T16" fmla="*/ 143 w 144"/>
                <a:gd name="T17" fmla="*/ 0 h 81"/>
                <a:gd name="T18" fmla="*/ 118 w 144"/>
                <a:gd name="T19" fmla="*/ 0 h 81"/>
                <a:gd name="T20" fmla="*/ 120 w 144"/>
                <a:gd name="T21" fmla="*/ 8 h 81"/>
                <a:gd name="T22" fmla="*/ 118 w 144"/>
                <a:gd name="T23" fmla="*/ 14 h 81"/>
                <a:gd name="T24" fmla="*/ 116 w 144"/>
                <a:gd name="T25" fmla="*/ 24 h 81"/>
                <a:gd name="T26" fmla="*/ 110 w 144"/>
                <a:gd name="T27" fmla="*/ 34 h 81"/>
                <a:gd name="T28" fmla="*/ 98 w 144"/>
                <a:gd name="T29" fmla="*/ 43 h 81"/>
                <a:gd name="T30" fmla="*/ 75 w 144"/>
                <a:gd name="T31" fmla="*/ 53 h 81"/>
                <a:gd name="T32" fmla="*/ 42 w 144"/>
                <a:gd name="T33" fmla="*/ 59 h 81"/>
                <a:gd name="T34" fmla="*/ 0 w 144"/>
                <a:gd name="T35" fmla="*/ 61 h 81"/>
                <a:gd name="T36" fmla="*/ 0 w 144"/>
                <a:gd name="T37" fmla="*/ 80 h 8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1"/>
                <a:gd name="T59" fmla="*/ 144 w 144"/>
                <a:gd name="T60" fmla="*/ 81 h 8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1">
                  <a:moveTo>
                    <a:pt x="0" y="80"/>
                  </a:moveTo>
                  <a:lnTo>
                    <a:pt x="46" y="75"/>
                  </a:lnTo>
                  <a:lnTo>
                    <a:pt x="81" y="69"/>
                  </a:lnTo>
                  <a:lnTo>
                    <a:pt x="108" y="59"/>
                  </a:lnTo>
                  <a:lnTo>
                    <a:pt x="124" y="47"/>
                  </a:lnTo>
                  <a:lnTo>
                    <a:pt x="136" y="32"/>
                  </a:lnTo>
                  <a:lnTo>
                    <a:pt x="140" y="18"/>
                  </a:lnTo>
                  <a:lnTo>
                    <a:pt x="140" y="8"/>
                  </a:lnTo>
                  <a:lnTo>
                    <a:pt x="143" y="0"/>
                  </a:lnTo>
                  <a:lnTo>
                    <a:pt x="118" y="0"/>
                  </a:lnTo>
                  <a:lnTo>
                    <a:pt x="120" y="8"/>
                  </a:lnTo>
                  <a:lnTo>
                    <a:pt x="118" y="14"/>
                  </a:lnTo>
                  <a:lnTo>
                    <a:pt x="116" y="24"/>
                  </a:lnTo>
                  <a:lnTo>
                    <a:pt x="110" y="34"/>
                  </a:lnTo>
                  <a:lnTo>
                    <a:pt x="98" y="43"/>
                  </a:lnTo>
                  <a:lnTo>
                    <a:pt x="75" y="53"/>
                  </a:lnTo>
                  <a:lnTo>
                    <a:pt x="42" y="59"/>
                  </a:lnTo>
                  <a:lnTo>
                    <a:pt x="0" y="61"/>
                  </a:lnTo>
                  <a:lnTo>
                    <a:pt x="0" y="8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6" name="Freeform 99"/>
            <p:cNvSpPr>
              <a:spLocks/>
            </p:cNvSpPr>
            <p:nvPr/>
          </p:nvSpPr>
          <p:spPr bwMode="auto">
            <a:xfrm>
              <a:off x="5123" y="3554"/>
              <a:ext cx="34" cy="34"/>
            </a:xfrm>
            <a:custGeom>
              <a:avLst/>
              <a:gdLst>
                <a:gd name="T0" fmla="*/ 0 w 34"/>
                <a:gd name="T1" fmla="*/ 33 h 34"/>
                <a:gd name="T2" fmla="*/ 33 w 34"/>
                <a:gd name="T3" fmla="*/ 33 h 34"/>
                <a:gd name="T4" fmla="*/ 33 w 34"/>
                <a:gd name="T5" fmla="*/ 0 h 34"/>
                <a:gd name="T6" fmla="*/ 0 w 34"/>
                <a:gd name="T7" fmla="*/ 0 h 34"/>
                <a:gd name="T8" fmla="*/ 0 w 34"/>
                <a:gd name="T9" fmla="*/ 33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0" y="33"/>
                  </a:moveTo>
                  <a:lnTo>
                    <a:pt x="33" y="33"/>
                  </a:lnTo>
                  <a:lnTo>
                    <a:pt x="33" y="0"/>
                  </a:lnTo>
                  <a:lnTo>
                    <a:pt x="0" y="0"/>
                  </a:lnTo>
                  <a:lnTo>
                    <a:pt x="0" y="33"/>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7" name="Freeform 100"/>
            <p:cNvSpPr>
              <a:spLocks/>
            </p:cNvSpPr>
            <p:nvPr/>
          </p:nvSpPr>
          <p:spPr bwMode="auto">
            <a:xfrm>
              <a:off x="4237" y="3554"/>
              <a:ext cx="887" cy="34"/>
            </a:xfrm>
            <a:custGeom>
              <a:avLst/>
              <a:gdLst>
                <a:gd name="T0" fmla="*/ 0 w 887"/>
                <a:gd name="T1" fmla="*/ 14 h 34"/>
                <a:gd name="T2" fmla="*/ 0 w 887"/>
                <a:gd name="T3" fmla="*/ 33 h 34"/>
                <a:gd name="T4" fmla="*/ 886 w 887"/>
                <a:gd name="T5" fmla="*/ 33 h 34"/>
                <a:gd name="T6" fmla="*/ 886 w 887"/>
                <a:gd name="T7" fmla="*/ 0 h 34"/>
                <a:gd name="T8" fmla="*/ 0 w 887"/>
                <a:gd name="T9" fmla="*/ 0 h 34"/>
                <a:gd name="T10" fmla="*/ 0 w 887"/>
                <a:gd name="T11" fmla="*/ 14 h 34"/>
                <a:gd name="T12" fmla="*/ 0 60000 65536"/>
                <a:gd name="T13" fmla="*/ 0 60000 65536"/>
                <a:gd name="T14" fmla="*/ 0 60000 65536"/>
                <a:gd name="T15" fmla="*/ 0 60000 65536"/>
                <a:gd name="T16" fmla="*/ 0 60000 65536"/>
                <a:gd name="T17" fmla="*/ 0 60000 65536"/>
                <a:gd name="T18" fmla="*/ 0 w 887"/>
                <a:gd name="T19" fmla="*/ 0 h 34"/>
                <a:gd name="T20" fmla="*/ 887 w 887"/>
                <a:gd name="T21" fmla="*/ 34 h 34"/>
              </a:gdLst>
              <a:ahLst/>
              <a:cxnLst>
                <a:cxn ang="T12">
                  <a:pos x="T0" y="T1"/>
                </a:cxn>
                <a:cxn ang="T13">
                  <a:pos x="T2" y="T3"/>
                </a:cxn>
                <a:cxn ang="T14">
                  <a:pos x="T4" y="T5"/>
                </a:cxn>
                <a:cxn ang="T15">
                  <a:pos x="T6" y="T7"/>
                </a:cxn>
                <a:cxn ang="T16">
                  <a:pos x="T8" y="T9"/>
                </a:cxn>
                <a:cxn ang="T17">
                  <a:pos x="T10" y="T11"/>
                </a:cxn>
              </a:cxnLst>
              <a:rect l="T18" t="T19" r="T20" b="T21"/>
              <a:pathLst>
                <a:path w="887" h="34">
                  <a:moveTo>
                    <a:pt x="0" y="14"/>
                  </a:moveTo>
                  <a:lnTo>
                    <a:pt x="0" y="33"/>
                  </a:lnTo>
                  <a:lnTo>
                    <a:pt x="886" y="33"/>
                  </a:lnTo>
                  <a:lnTo>
                    <a:pt x="886" y="0"/>
                  </a:lnTo>
                  <a:lnTo>
                    <a:pt x="0" y="0"/>
                  </a:lnTo>
                  <a:lnTo>
                    <a:pt x="0" y="1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8" name="Freeform 101"/>
            <p:cNvSpPr>
              <a:spLocks/>
            </p:cNvSpPr>
            <p:nvPr/>
          </p:nvSpPr>
          <p:spPr bwMode="auto">
            <a:xfrm>
              <a:off x="4224" y="3432"/>
              <a:ext cx="33" cy="131"/>
            </a:xfrm>
            <a:custGeom>
              <a:avLst/>
              <a:gdLst>
                <a:gd name="T0" fmla="*/ 24 w 33"/>
                <a:gd name="T1" fmla="*/ 24 h 131"/>
                <a:gd name="T2" fmla="*/ 0 w 33"/>
                <a:gd name="T3" fmla="*/ 18 h 131"/>
                <a:gd name="T4" fmla="*/ 0 w 33"/>
                <a:gd name="T5" fmla="*/ 52 h 131"/>
                <a:gd name="T6" fmla="*/ 0 w 33"/>
                <a:gd name="T7" fmla="*/ 81 h 131"/>
                <a:gd name="T8" fmla="*/ 0 w 33"/>
                <a:gd name="T9" fmla="*/ 99 h 131"/>
                <a:gd name="T10" fmla="*/ 0 w 33"/>
                <a:gd name="T11" fmla="*/ 113 h 131"/>
                <a:gd name="T12" fmla="*/ 0 w 33"/>
                <a:gd name="T13" fmla="*/ 121 h 131"/>
                <a:gd name="T14" fmla="*/ 0 w 33"/>
                <a:gd name="T15" fmla="*/ 127 h 131"/>
                <a:gd name="T16" fmla="*/ 0 w 33"/>
                <a:gd name="T17" fmla="*/ 130 h 131"/>
                <a:gd name="T18" fmla="*/ 32 w 33"/>
                <a:gd name="T19" fmla="*/ 130 h 131"/>
                <a:gd name="T20" fmla="*/ 32 w 33"/>
                <a:gd name="T21" fmla="*/ 127 h 131"/>
                <a:gd name="T22" fmla="*/ 32 w 33"/>
                <a:gd name="T23" fmla="*/ 121 h 131"/>
                <a:gd name="T24" fmla="*/ 32 w 33"/>
                <a:gd name="T25" fmla="*/ 113 h 131"/>
                <a:gd name="T26" fmla="*/ 32 w 33"/>
                <a:gd name="T27" fmla="*/ 99 h 131"/>
                <a:gd name="T28" fmla="*/ 32 w 33"/>
                <a:gd name="T29" fmla="*/ 81 h 131"/>
                <a:gd name="T30" fmla="*/ 32 w 33"/>
                <a:gd name="T31" fmla="*/ 52 h 131"/>
                <a:gd name="T32" fmla="*/ 32 w 33"/>
                <a:gd name="T33" fmla="*/ 18 h 131"/>
                <a:gd name="T34" fmla="*/ 8 w 33"/>
                <a:gd name="T35" fmla="*/ 10 h 131"/>
                <a:gd name="T36" fmla="*/ 32 w 33"/>
                <a:gd name="T37" fmla="*/ 18 h 131"/>
                <a:gd name="T38" fmla="*/ 32 w 33"/>
                <a:gd name="T39" fmla="*/ 0 h 131"/>
                <a:gd name="T40" fmla="*/ 8 w 33"/>
                <a:gd name="T41" fmla="*/ 10 h 131"/>
                <a:gd name="T42" fmla="*/ 24 w 33"/>
                <a:gd name="T43" fmla="*/ 24 h 13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1"/>
                <a:gd name="T68" fmla="*/ 33 w 33"/>
                <a:gd name="T69" fmla="*/ 131 h 13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1">
                  <a:moveTo>
                    <a:pt x="24" y="24"/>
                  </a:moveTo>
                  <a:lnTo>
                    <a:pt x="0" y="18"/>
                  </a:lnTo>
                  <a:lnTo>
                    <a:pt x="0" y="52"/>
                  </a:lnTo>
                  <a:lnTo>
                    <a:pt x="0" y="81"/>
                  </a:lnTo>
                  <a:lnTo>
                    <a:pt x="0" y="99"/>
                  </a:lnTo>
                  <a:lnTo>
                    <a:pt x="0" y="113"/>
                  </a:lnTo>
                  <a:lnTo>
                    <a:pt x="0" y="121"/>
                  </a:lnTo>
                  <a:lnTo>
                    <a:pt x="0" y="127"/>
                  </a:lnTo>
                  <a:lnTo>
                    <a:pt x="0" y="130"/>
                  </a:lnTo>
                  <a:lnTo>
                    <a:pt x="32" y="130"/>
                  </a:lnTo>
                  <a:lnTo>
                    <a:pt x="32" y="127"/>
                  </a:lnTo>
                  <a:lnTo>
                    <a:pt x="32" y="121"/>
                  </a:lnTo>
                  <a:lnTo>
                    <a:pt x="32" y="113"/>
                  </a:lnTo>
                  <a:lnTo>
                    <a:pt x="32" y="99"/>
                  </a:lnTo>
                  <a:lnTo>
                    <a:pt x="32" y="81"/>
                  </a:lnTo>
                  <a:lnTo>
                    <a:pt x="32" y="52"/>
                  </a:lnTo>
                  <a:lnTo>
                    <a:pt x="32" y="18"/>
                  </a:lnTo>
                  <a:lnTo>
                    <a:pt x="8" y="10"/>
                  </a:lnTo>
                  <a:lnTo>
                    <a:pt x="32" y="18"/>
                  </a:lnTo>
                  <a:lnTo>
                    <a:pt x="32" y="0"/>
                  </a:lnTo>
                  <a:lnTo>
                    <a:pt x="8" y="10"/>
                  </a:lnTo>
                  <a:lnTo>
                    <a:pt x="24" y="24"/>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39" name="Freeform 102"/>
            <p:cNvSpPr>
              <a:spLocks/>
            </p:cNvSpPr>
            <p:nvPr/>
          </p:nvSpPr>
          <p:spPr bwMode="auto">
            <a:xfrm>
              <a:off x="3864" y="3443"/>
              <a:ext cx="379" cy="222"/>
            </a:xfrm>
            <a:custGeom>
              <a:avLst/>
              <a:gdLst>
                <a:gd name="T0" fmla="*/ 6 w 379"/>
                <a:gd name="T1" fmla="*/ 210 h 222"/>
                <a:gd name="T2" fmla="*/ 12 w 379"/>
                <a:gd name="T3" fmla="*/ 221 h 222"/>
                <a:gd name="T4" fmla="*/ 378 w 379"/>
                <a:gd name="T5" fmla="*/ 14 h 222"/>
                <a:gd name="T6" fmla="*/ 365 w 379"/>
                <a:gd name="T7" fmla="*/ 0 h 222"/>
                <a:gd name="T8" fmla="*/ 0 w 379"/>
                <a:gd name="T9" fmla="*/ 204 h 222"/>
                <a:gd name="T10" fmla="*/ 6 w 379"/>
                <a:gd name="T11" fmla="*/ 210 h 222"/>
                <a:gd name="T12" fmla="*/ 0 60000 65536"/>
                <a:gd name="T13" fmla="*/ 0 60000 65536"/>
                <a:gd name="T14" fmla="*/ 0 60000 65536"/>
                <a:gd name="T15" fmla="*/ 0 60000 65536"/>
                <a:gd name="T16" fmla="*/ 0 60000 65536"/>
                <a:gd name="T17" fmla="*/ 0 60000 65536"/>
                <a:gd name="T18" fmla="*/ 0 w 379"/>
                <a:gd name="T19" fmla="*/ 0 h 222"/>
                <a:gd name="T20" fmla="*/ 379 w 379"/>
                <a:gd name="T21" fmla="*/ 222 h 222"/>
              </a:gdLst>
              <a:ahLst/>
              <a:cxnLst>
                <a:cxn ang="T12">
                  <a:pos x="T0" y="T1"/>
                </a:cxn>
                <a:cxn ang="T13">
                  <a:pos x="T2" y="T3"/>
                </a:cxn>
                <a:cxn ang="T14">
                  <a:pos x="T4" y="T5"/>
                </a:cxn>
                <a:cxn ang="T15">
                  <a:pos x="T6" y="T7"/>
                </a:cxn>
                <a:cxn ang="T16">
                  <a:pos x="T8" y="T9"/>
                </a:cxn>
                <a:cxn ang="T17">
                  <a:pos x="T10" y="T11"/>
                </a:cxn>
              </a:cxnLst>
              <a:rect l="T18" t="T19" r="T20" b="T21"/>
              <a:pathLst>
                <a:path w="379" h="222">
                  <a:moveTo>
                    <a:pt x="6" y="210"/>
                  </a:moveTo>
                  <a:lnTo>
                    <a:pt x="12" y="221"/>
                  </a:lnTo>
                  <a:lnTo>
                    <a:pt x="378" y="14"/>
                  </a:lnTo>
                  <a:lnTo>
                    <a:pt x="365" y="0"/>
                  </a:lnTo>
                  <a:lnTo>
                    <a:pt x="0" y="204"/>
                  </a:lnTo>
                  <a:lnTo>
                    <a:pt x="6" y="21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0" name="Freeform 103"/>
            <p:cNvSpPr>
              <a:spLocks/>
            </p:cNvSpPr>
            <p:nvPr/>
          </p:nvSpPr>
          <p:spPr bwMode="auto">
            <a:xfrm>
              <a:off x="4857" y="3411"/>
              <a:ext cx="34" cy="152"/>
            </a:xfrm>
            <a:custGeom>
              <a:avLst/>
              <a:gdLst>
                <a:gd name="T0" fmla="*/ 16 w 34"/>
                <a:gd name="T1" fmla="*/ 0 h 152"/>
                <a:gd name="T2" fmla="*/ 0 w 34"/>
                <a:gd name="T3" fmla="*/ 10 h 152"/>
                <a:gd name="T4" fmla="*/ 0 w 34"/>
                <a:gd name="T5" fmla="*/ 44 h 152"/>
                <a:gd name="T6" fmla="*/ 0 w 34"/>
                <a:gd name="T7" fmla="*/ 73 h 152"/>
                <a:gd name="T8" fmla="*/ 0 w 34"/>
                <a:gd name="T9" fmla="*/ 97 h 152"/>
                <a:gd name="T10" fmla="*/ 0 w 34"/>
                <a:gd name="T11" fmla="*/ 116 h 152"/>
                <a:gd name="T12" fmla="*/ 0 w 34"/>
                <a:gd name="T13" fmla="*/ 132 h 152"/>
                <a:gd name="T14" fmla="*/ 0 w 34"/>
                <a:gd name="T15" fmla="*/ 142 h 152"/>
                <a:gd name="T16" fmla="*/ 0 w 34"/>
                <a:gd name="T17" fmla="*/ 148 h 152"/>
                <a:gd name="T18" fmla="*/ 0 w 34"/>
                <a:gd name="T19" fmla="*/ 151 h 152"/>
                <a:gd name="T20" fmla="*/ 33 w 34"/>
                <a:gd name="T21" fmla="*/ 151 h 152"/>
                <a:gd name="T22" fmla="*/ 33 w 34"/>
                <a:gd name="T23" fmla="*/ 148 h 152"/>
                <a:gd name="T24" fmla="*/ 33 w 34"/>
                <a:gd name="T25" fmla="*/ 142 h 152"/>
                <a:gd name="T26" fmla="*/ 33 w 34"/>
                <a:gd name="T27" fmla="*/ 132 h 152"/>
                <a:gd name="T28" fmla="*/ 33 w 34"/>
                <a:gd name="T29" fmla="*/ 116 h 152"/>
                <a:gd name="T30" fmla="*/ 33 w 34"/>
                <a:gd name="T31" fmla="*/ 97 h 152"/>
                <a:gd name="T32" fmla="*/ 33 w 34"/>
                <a:gd name="T33" fmla="*/ 73 h 152"/>
                <a:gd name="T34" fmla="*/ 33 w 34"/>
                <a:gd name="T35" fmla="*/ 44 h 152"/>
                <a:gd name="T36" fmla="*/ 33 w 34"/>
                <a:gd name="T37" fmla="*/ 10 h 152"/>
                <a:gd name="T38" fmla="*/ 16 w 34"/>
                <a:gd name="T39" fmla="*/ 18 h 152"/>
                <a:gd name="T40" fmla="*/ 16 w 34"/>
                <a:gd name="T41" fmla="*/ 0 h 152"/>
                <a:gd name="T42" fmla="*/ 0 w 34"/>
                <a:gd name="T43" fmla="*/ 0 h 152"/>
                <a:gd name="T44" fmla="*/ 0 w 34"/>
                <a:gd name="T45" fmla="*/ 10 h 152"/>
                <a:gd name="T46" fmla="*/ 16 w 34"/>
                <a:gd name="T47" fmla="*/ 0 h 1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4"/>
                <a:gd name="T73" fmla="*/ 0 h 152"/>
                <a:gd name="T74" fmla="*/ 34 w 34"/>
                <a:gd name="T75" fmla="*/ 152 h 1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4" h="152">
                  <a:moveTo>
                    <a:pt x="16" y="0"/>
                  </a:moveTo>
                  <a:lnTo>
                    <a:pt x="0" y="10"/>
                  </a:lnTo>
                  <a:lnTo>
                    <a:pt x="0" y="44"/>
                  </a:lnTo>
                  <a:lnTo>
                    <a:pt x="0" y="73"/>
                  </a:lnTo>
                  <a:lnTo>
                    <a:pt x="0" y="97"/>
                  </a:lnTo>
                  <a:lnTo>
                    <a:pt x="0" y="116"/>
                  </a:lnTo>
                  <a:lnTo>
                    <a:pt x="0" y="132"/>
                  </a:lnTo>
                  <a:lnTo>
                    <a:pt x="0" y="142"/>
                  </a:lnTo>
                  <a:lnTo>
                    <a:pt x="0" y="148"/>
                  </a:lnTo>
                  <a:lnTo>
                    <a:pt x="0" y="151"/>
                  </a:lnTo>
                  <a:lnTo>
                    <a:pt x="33" y="151"/>
                  </a:lnTo>
                  <a:lnTo>
                    <a:pt x="33" y="148"/>
                  </a:lnTo>
                  <a:lnTo>
                    <a:pt x="33" y="142"/>
                  </a:lnTo>
                  <a:lnTo>
                    <a:pt x="33" y="132"/>
                  </a:lnTo>
                  <a:lnTo>
                    <a:pt x="33" y="116"/>
                  </a:lnTo>
                  <a:lnTo>
                    <a:pt x="33" y="97"/>
                  </a:lnTo>
                  <a:lnTo>
                    <a:pt x="33" y="73"/>
                  </a:lnTo>
                  <a:lnTo>
                    <a:pt x="33" y="44"/>
                  </a:lnTo>
                  <a:lnTo>
                    <a:pt x="33" y="10"/>
                  </a:lnTo>
                  <a:lnTo>
                    <a:pt x="16" y="18"/>
                  </a:lnTo>
                  <a:lnTo>
                    <a:pt x="16" y="0"/>
                  </a:lnTo>
                  <a:lnTo>
                    <a:pt x="0" y="0"/>
                  </a:lnTo>
                  <a:lnTo>
                    <a:pt x="0" y="10"/>
                  </a:lnTo>
                  <a:lnTo>
                    <a:pt x="16"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1" name="Freeform 104"/>
            <p:cNvSpPr>
              <a:spLocks/>
            </p:cNvSpPr>
            <p:nvPr/>
          </p:nvSpPr>
          <p:spPr bwMode="auto">
            <a:xfrm>
              <a:off x="4869" y="3411"/>
              <a:ext cx="255" cy="34"/>
            </a:xfrm>
            <a:custGeom>
              <a:avLst/>
              <a:gdLst>
                <a:gd name="T0" fmla="*/ 254 w 255"/>
                <a:gd name="T1" fmla="*/ 0 h 34"/>
                <a:gd name="T2" fmla="*/ 0 w 255"/>
                <a:gd name="T3" fmla="*/ 0 h 34"/>
                <a:gd name="T4" fmla="*/ 0 w 255"/>
                <a:gd name="T5" fmla="*/ 33 h 34"/>
                <a:gd name="T6" fmla="*/ 254 w 255"/>
                <a:gd name="T7" fmla="*/ 33 h 34"/>
                <a:gd name="T8" fmla="*/ 254 w 255"/>
                <a:gd name="T9" fmla="*/ 0 h 34"/>
                <a:gd name="T10" fmla="*/ 0 60000 65536"/>
                <a:gd name="T11" fmla="*/ 0 60000 65536"/>
                <a:gd name="T12" fmla="*/ 0 60000 65536"/>
                <a:gd name="T13" fmla="*/ 0 60000 65536"/>
                <a:gd name="T14" fmla="*/ 0 60000 65536"/>
                <a:gd name="T15" fmla="*/ 0 w 255"/>
                <a:gd name="T16" fmla="*/ 0 h 34"/>
                <a:gd name="T17" fmla="*/ 255 w 255"/>
                <a:gd name="T18" fmla="*/ 34 h 34"/>
              </a:gdLst>
              <a:ahLst/>
              <a:cxnLst>
                <a:cxn ang="T10">
                  <a:pos x="T0" y="T1"/>
                </a:cxn>
                <a:cxn ang="T11">
                  <a:pos x="T2" y="T3"/>
                </a:cxn>
                <a:cxn ang="T12">
                  <a:pos x="T4" y="T5"/>
                </a:cxn>
                <a:cxn ang="T13">
                  <a:pos x="T6" y="T7"/>
                </a:cxn>
                <a:cxn ang="T14">
                  <a:pos x="T8" y="T9"/>
                </a:cxn>
              </a:cxnLst>
              <a:rect l="T15" t="T16" r="T17" b="T18"/>
              <a:pathLst>
                <a:path w="255" h="34">
                  <a:moveTo>
                    <a:pt x="254" y="0"/>
                  </a:moveTo>
                  <a:lnTo>
                    <a:pt x="0" y="0"/>
                  </a:lnTo>
                  <a:lnTo>
                    <a:pt x="0" y="33"/>
                  </a:lnTo>
                  <a:lnTo>
                    <a:pt x="254" y="33"/>
                  </a:lnTo>
                  <a:lnTo>
                    <a:pt x="254"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2" name="Freeform 105"/>
            <p:cNvSpPr>
              <a:spLocks/>
            </p:cNvSpPr>
            <p:nvPr/>
          </p:nvSpPr>
          <p:spPr bwMode="auto">
            <a:xfrm>
              <a:off x="5123" y="3411"/>
              <a:ext cx="34" cy="34"/>
            </a:xfrm>
            <a:custGeom>
              <a:avLst/>
              <a:gdLst>
                <a:gd name="T0" fmla="*/ 33 w 34"/>
                <a:gd name="T1" fmla="*/ 0 h 34"/>
                <a:gd name="T2" fmla="*/ 0 w 34"/>
                <a:gd name="T3" fmla="*/ 0 h 34"/>
                <a:gd name="T4" fmla="*/ 0 w 34"/>
                <a:gd name="T5" fmla="*/ 33 h 34"/>
                <a:gd name="T6" fmla="*/ 33 w 34"/>
                <a:gd name="T7" fmla="*/ 33 h 34"/>
                <a:gd name="T8" fmla="*/ 33 w 34"/>
                <a:gd name="T9" fmla="*/ 0 h 34"/>
                <a:gd name="T10" fmla="*/ 0 60000 65536"/>
                <a:gd name="T11" fmla="*/ 0 60000 65536"/>
                <a:gd name="T12" fmla="*/ 0 60000 65536"/>
                <a:gd name="T13" fmla="*/ 0 60000 65536"/>
                <a:gd name="T14" fmla="*/ 0 60000 65536"/>
                <a:gd name="T15" fmla="*/ 0 w 34"/>
                <a:gd name="T16" fmla="*/ 0 h 34"/>
                <a:gd name="T17" fmla="*/ 34 w 34"/>
                <a:gd name="T18" fmla="*/ 34 h 34"/>
              </a:gdLst>
              <a:ahLst/>
              <a:cxnLst>
                <a:cxn ang="T10">
                  <a:pos x="T0" y="T1"/>
                </a:cxn>
                <a:cxn ang="T11">
                  <a:pos x="T2" y="T3"/>
                </a:cxn>
                <a:cxn ang="T12">
                  <a:pos x="T4" y="T5"/>
                </a:cxn>
                <a:cxn ang="T13">
                  <a:pos x="T6" y="T7"/>
                </a:cxn>
                <a:cxn ang="T14">
                  <a:pos x="T8" y="T9"/>
                </a:cxn>
              </a:cxnLst>
              <a:rect l="T15" t="T16" r="T17" b="T18"/>
              <a:pathLst>
                <a:path w="34" h="34">
                  <a:moveTo>
                    <a:pt x="33" y="0"/>
                  </a:moveTo>
                  <a:lnTo>
                    <a:pt x="0" y="0"/>
                  </a:lnTo>
                  <a:lnTo>
                    <a:pt x="0" y="33"/>
                  </a:lnTo>
                  <a:lnTo>
                    <a:pt x="33" y="33"/>
                  </a:lnTo>
                  <a:lnTo>
                    <a:pt x="33" y="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3" name="Freeform 106"/>
            <p:cNvSpPr>
              <a:spLocks/>
            </p:cNvSpPr>
            <p:nvPr/>
          </p:nvSpPr>
          <p:spPr bwMode="auto">
            <a:xfrm>
              <a:off x="5127" y="3411"/>
              <a:ext cx="144" cy="82"/>
            </a:xfrm>
            <a:custGeom>
              <a:avLst/>
              <a:gdLst>
                <a:gd name="T0" fmla="*/ 143 w 144"/>
                <a:gd name="T1" fmla="*/ 81 h 82"/>
                <a:gd name="T2" fmla="*/ 140 w 144"/>
                <a:gd name="T3" fmla="*/ 72 h 82"/>
                <a:gd name="T4" fmla="*/ 140 w 144"/>
                <a:gd name="T5" fmla="*/ 60 h 82"/>
                <a:gd name="T6" fmla="*/ 136 w 144"/>
                <a:gd name="T7" fmla="*/ 46 h 82"/>
                <a:gd name="T8" fmla="*/ 124 w 144"/>
                <a:gd name="T9" fmla="*/ 32 h 82"/>
                <a:gd name="T10" fmla="*/ 108 w 144"/>
                <a:gd name="T11" fmla="*/ 20 h 82"/>
                <a:gd name="T12" fmla="*/ 81 w 144"/>
                <a:gd name="T13" fmla="*/ 10 h 82"/>
                <a:gd name="T14" fmla="*/ 46 w 144"/>
                <a:gd name="T15" fmla="*/ 4 h 82"/>
                <a:gd name="T16" fmla="*/ 0 w 144"/>
                <a:gd name="T17" fmla="*/ 0 h 82"/>
                <a:gd name="T18" fmla="*/ 0 w 144"/>
                <a:gd name="T19" fmla="*/ 18 h 82"/>
                <a:gd name="T20" fmla="*/ 42 w 144"/>
                <a:gd name="T21" fmla="*/ 20 h 82"/>
                <a:gd name="T22" fmla="*/ 75 w 144"/>
                <a:gd name="T23" fmla="*/ 26 h 82"/>
                <a:gd name="T24" fmla="*/ 98 w 144"/>
                <a:gd name="T25" fmla="*/ 36 h 82"/>
                <a:gd name="T26" fmla="*/ 110 w 144"/>
                <a:gd name="T27" fmla="*/ 44 h 82"/>
                <a:gd name="T28" fmla="*/ 116 w 144"/>
                <a:gd name="T29" fmla="*/ 54 h 82"/>
                <a:gd name="T30" fmla="*/ 118 w 144"/>
                <a:gd name="T31" fmla="*/ 64 h 82"/>
                <a:gd name="T32" fmla="*/ 120 w 144"/>
                <a:gd name="T33" fmla="*/ 72 h 82"/>
                <a:gd name="T34" fmla="*/ 118 w 144"/>
                <a:gd name="T35" fmla="*/ 81 h 82"/>
                <a:gd name="T36" fmla="*/ 143 w 144"/>
                <a:gd name="T37" fmla="*/ 81 h 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4"/>
                <a:gd name="T58" fmla="*/ 0 h 82"/>
                <a:gd name="T59" fmla="*/ 144 w 144"/>
                <a:gd name="T60" fmla="*/ 82 h 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4" h="82">
                  <a:moveTo>
                    <a:pt x="143" y="81"/>
                  </a:moveTo>
                  <a:lnTo>
                    <a:pt x="140" y="72"/>
                  </a:lnTo>
                  <a:lnTo>
                    <a:pt x="140" y="60"/>
                  </a:lnTo>
                  <a:lnTo>
                    <a:pt x="136" y="46"/>
                  </a:lnTo>
                  <a:lnTo>
                    <a:pt x="124" y="32"/>
                  </a:lnTo>
                  <a:lnTo>
                    <a:pt x="108" y="20"/>
                  </a:lnTo>
                  <a:lnTo>
                    <a:pt x="81" y="10"/>
                  </a:lnTo>
                  <a:lnTo>
                    <a:pt x="46" y="4"/>
                  </a:lnTo>
                  <a:lnTo>
                    <a:pt x="0" y="0"/>
                  </a:lnTo>
                  <a:lnTo>
                    <a:pt x="0" y="18"/>
                  </a:lnTo>
                  <a:lnTo>
                    <a:pt x="42" y="20"/>
                  </a:lnTo>
                  <a:lnTo>
                    <a:pt x="75" y="26"/>
                  </a:lnTo>
                  <a:lnTo>
                    <a:pt x="98" y="36"/>
                  </a:lnTo>
                  <a:lnTo>
                    <a:pt x="110" y="44"/>
                  </a:lnTo>
                  <a:lnTo>
                    <a:pt x="116" y="54"/>
                  </a:lnTo>
                  <a:lnTo>
                    <a:pt x="118" y="64"/>
                  </a:lnTo>
                  <a:lnTo>
                    <a:pt x="120" y="72"/>
                  </a:lnTo>
                  <a:lnTo>
                    <a:pt x="118" y="81"/>
                  </a:lnTo>
                  <a:lnTo>
                    <a:pt x="143" y="81"/>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4" name="Freeform 107"/>
            <p:cNvSpPr>
              <a:spLocks/>
            </p:cNvSpPr>
            <p:nvPr/>
          </p:nvSpPr>
          <p:spPr bwMode="auto">
            <a:xfrm>
              <a:off x="5243" y="3492"/>
              <a:ext cx="34" cy="189"/>
            </a:xfrm>
            <a:custGeom>
              <a:avLst/>
              <a:gdLst>
                <a:gd name="T0" fmla="*/ 30 w 34"/>
                <a:gd name="T1" fmla="*/ 188 h 189"/>
                <a:gd name="T2" fmla="*/ 27 w 34"/>
                <a:gd name="T3" fmla="*/ 188 h 189"/>
                <a:gd name="T4" fmla="*/ 30 w 34"/>
                <a:gd name="T5" fmla="*/ 185 h 189"/>
                <a:gd name="T6" fmla="*/ 30 w 34"/>
                <a:gd name="T7" fmla="*/ 181 h 189"/>
                <a:gd name="T8" fmla="*/ 30 w 34"/>
                <a:gd name="T9" fmla="*/ 173 h 189"/>
                <a:gd name="T10" fmla="*/ 30 w 34"/>
                <a:gd name="T11" fmla="*/ 165 h 189"/>
                <a:gd name="T12" fmla="*/ 30 w 34"/>
                <a:gd name="T13" fmla="*/ 155 h 189"/>
                <a:gd name="T14" fmla="*/ 30 w 34"/>
                <a:gd name="T15" fmla="*/ 143 h 189"/>
                <a:gd name="T16" fmla="*/ 30 w 34"/>
                <a:gd name="T17" fmla="*/ 128 h 189"/>
                <a:gd name="T18" fmla="*/ 30 w 34"/>
                <a:gd name="T19" fmla="*/ 114 h 189"/>
                <a:gd name="T20" fmla="*/ 30 w 34"/>
                <a:gd name="T21" fmla="*/ 100 h 189"/>
                <a:gd name="T22" fmla="*/ 30 w 34"/>
                <a:gd name="T23" fmla="*/ 83 h 189"/>
                <a:gd name="T24" fmla="*/ 33 w 34"/>
                <a:gd name="T25" fmla="*/ 67 h 189"/>
                <a:gd name="T26" fmla="*/ 33 w 34"/>
                <a:gd name="T27" fmla="*/ 53 h 189"/>
                <a:gd name="T28" fmla="*/ 33 w 34"/>
                <a:gd name="T29" fmla="*/ 36 h 189"/>
                <a:gd name="T30" fmla="*/ 33 w 34"/>
                <a:gd name="T31" fmla="*/ 24 h 189"/>
                <a:gd name="T32" fmla="*/ 33 w 34"/>
                <a:gd name="T33" fmla="*/ 10 h 189"/>
                <a:gd name="T34" fmla="*/ 33 w 34"/>
                <a:gd name="T35" fmla="*/ 0 h 189"/>
                <a:gd name="T36" fmla="*/ 2 w 34"/>
                <a:gd name="T37" fmla="*/ 0 h 189"/>
                <a:gd name="T38" fmla="*/ 2 w 34"/>
                <a:gd name="T39" fmla="*/ 10 h 189"/>
                <a:gd name="T40" fmla="*/ 2 w 34"/>
                <a:gd name="T41" fmla="*/ 24 h 189"/>
                <a:gd name="T42" fmla="*/ 2 w 34"/>
                <a:gd name="T43" fmla="*/ 36 h 189"/>
                <a:gd name="T44" fmla="*/ 2 w 34"/>
                <a:gd name="T45" fmla="*/ 53 h 189"/>
                <a:gd name="T46" fmla="*/ 2 w 34"/>
                <a:gd name="T47" fmla="*/ 67 h 189"/>
                <a:gd name="T48" fmla="*/ 2 w 34"/>
                <a:gd name="T49" fmla="*/ 83 h 189"/>
                <a:gd name="T50" fmla="*/ 2 w 34"/>
                <a:gd name="T51" fmla="*/ 100 h 189"/>
                <a:gd name="T52" fmla="*/ 2 w 34"/>
                <a:gd name="T53" fmla="*/ 114 h 189"/>
                <a:gd name="T54" fmla="*/ 2 w 34"/>
                <a:gd name="T55" fmla="*/ 128 h 189"/>
                <a:gd name="T56" fmla="*/ 2 w 34"/>
                <a:gd name="T57" fmla="*/ 143 h 189"/>
                <a:gd name="T58" fmla="*/ 0 w 34"/>
                <a:gd name="T59" fmla="*/ 155 h 189"/>
                <a:gd name="T60" fmla="*/ 0 w 34"/>
                <a:gd name="T61" fmla="*/ 165 h 189"/>
                <a:gd name="T62" fmla="*/ 0 w 34"/>
                <a:gd name="T63" fmla="*/ 173 h 189"/>
                <a:gd name="T64" fmla="*/ 0 w 34"/>
                <a:gd name="T65" fmla="*/ 181 h 189"/>
                <a:gd name="T66" fmla="*/ 0 w 34"/>
                <a:gd name="T67" fmla="*/ 185 h 189"/>
                <a:gd name="T68" fmla="*/ 2 w 34"/>
                <a:gd name="T69" fmla="*/ 188 h 189"/>
                <a:gd name="T70" fmla="*/ 0 w 34"/>
                <a:gd name="T71" fmla="*/ 188 h 189"/>
                <a:gd name="T72" fmla="*/ 30 w 34"/>
                <a:gd name="T73" fmla="*/ 188 h 1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4"/>
                <a:gd name="T112" fmla="*/ 0 h 189"/>
                <a:gd name="T113" fmla="*/ 34 w 34"/>
                <a:gd name="T114" fmla="*/ 189 h 1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4" h="189">
                  <a:moveTo>
                    <a:pt x="30" y="188"/>
                  </a:moveTo>
                  <a:lnTo>
                    <a:pt x="27" y="188"/>
                  </a:lnTo>
                  <a:lnTo>
                    <a:pt x="30" y="185"/>
                  </a:lnTo>
                  <a:lnTo>
                    <a:pt x="30" y="181"/>
                  </a:lnTo>
                  <a:lnTo>
                    <a:pt x="30" y="173"/>
                  </a:lnTo>
                  <a:lnTo>
                    <a:pt x="30" y="165"/>
                  </a:lnTo>
                  <a:lnTo>
                    <a:pt x="30" y="155"/>
                  </a:lnTo>
                  <a:lnTo>
                    <a:pt x="30" y="143"/>
                  </a:lnTo>
                  <a:lnTo>
                    <a:pt x="30" y="128"/>
                  </a:lnTo>
                  <a:lnTo>
                    <a:pt x="30" y="114"/>
                  </a:lnTo>
                  <a:lnTo>
                    <a:pt x="30" y="100"/>
                  </a:lnTo>
                  <a:lnTo>
                    <a:pt x="30" y="83"/>
                  </a:lnTo>
                  <a:lnTo>
                    <a:pt x="33" y="67"/>
                  </a:lnTo>
                  <a:lnTo>
                    <a:pt x="33" y="53"/>
                  </a:lnTo>
                  <a:lnTo>
                    <a:pt x="33" y="36"/>
                  </a:lnTo>
                  <a:lnTo>
                    <a:pt x="33" y="24"/>
                  </a:lnTo>
                  <a:lnTo>
                    <a:pt x="33" y="10"/>
                  </a:lnTo>
                  <a:lnTo>
                    <a:pt x="33" y="0"/>
                  </a:lnTo>
                  <a:lnTo>
                    <a:pt x="2" y="0"/>
                  </a:lnTo>
                  <a:lnTo>
                    <a:pt x="2" y="10"/>
                  </a:lnTo>
                  <a:lnTo>
                    <a:pt x="2" y="24"/>
                  </a:lnTo>
                  <a:lnTo>
                    <a:pt x="2" y="36"/>
                  </a:lnTo>
                  <a:lnTo>
                    <a:pt x="2" y="53"/>
                  </a:lnTo>
                  <a:lnTo>
                    <a:pt x="2" y="67"/>
                  </a:lnTo>
                  <a:lnTo>
                    <a:pt x="2" y="83"/>
                  </a:lnTo>
                  <a:lnTo>
                    <a:pt x="2" y="100"/>
                  </a:lnTo>
                  <a:lnTo>
                    <a:pt x="2" y="114"/>
                  </a:lnTo>
                  <a:lnTo>
                    <a:pt x="2" y="128"/>
                  </a:lnTo>
                  <a:lnTo>
                    <a:pt x="2" y="143"/>
                  </a:lnTo>
                  <a:lnTo>
                    <a:pt x="0" y="155"/>
                  </a:lnTo>
                  <a:lnTo>
                    <a:pt x="0" y="165"/>
                  </a:lnTo>
                  <a:lnTo>
                    <a:pt x="0" y="173"/>
                  </a:lnTo>
                  <a:lnTo>
                    <a:pt x="0" y="181"/>
                  </a:lnTo>
                  <a:lnTo>
                    <a:pt x="0" y="185"/>
                  </a:lnTo>
                  <a:lnTo>
                    <a:pt x="2" y="188"/>
                  </a:lnTo>
                  <a:lnTo>
                    <a:pt x="0" y="188"/>
                  </a:lnTo>
                  <a:lnTo>
                    <a:pt x="30" y="188"/>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5" name="Freeform 108"/>
            <p:cNvSpPr>
              <a:spLocks/>
            </p:cNvSpPr>
            <p:nvPr/>
          </p:nvSpPr>
          <p:spPr bwMode="auto">
            <a:xfrm>
              <a:off x="5123" y="3680"/>
              <a:ext cx="145" cy="78"/>
            </a:xfrm>
            <a:custGeom>
              <a:avLst/>
              <a:gdLst>
                <a:gd name="T0" fmla="*/ 0 w 145"/>
                <a:gd name="T1" fmla="*/ 77 h 78"/>
                <a:gd name="T2" fmla="*/ 50 w 145"/>
                <a:gd name="T3" fmla="*/ 74 h 78"/>
                <a:gd name="T4" fmla="*/ 85 w 145"/>
                <a:gd name="T5" fmla="*/ 68 h 78"/>
                <a:gd name="T6" fmla="*/ 109 w 145"/>
                <a:gd name="T7" fmla="*/ 56 h 78"/>
                <a:gd name="T8" fmla="*/ 125 w 145"/>
                <a:gd name="T9" fmla="*/ 46 h 78"/>
                <a:gd name="T10" fmla="*/ 137 w 145"/>
                <a:gd name="T11" fmla="*/ 30 h 78"/>
                <a:gd name="T12" fmla="*/ 141 w 145"/>
                <a:gd name="T13" fmla="*/ 16 h 78"/>
                <a:gd name="T14" fmla="*/ 144 w 145"/>
                <a:gd name="T15" fmla="*/ 6 h 78"/>
                <a:gd name="T16" fmla="*/ 144 w 145"/>
                <a:gd name="T17" fmla="*/ 0 h 78"/>
                <a:gd name="T18" fmla="*/ 119 w 145"/>
                <a:gd name="T19" fmla="*/ 0 h 78"/>
                <a:gd name="T20" fmla="*/ 119 w 145"/>
                <a:gd name="T21" fmla="*/ 6 h 78"/>
                <a:gd name="T22" fmla="*/ 121 w 145"/>
                <a:gd name="T23" fmla="*/ 14 h 78"/>
                <a:gd name="T24" fmla="*/ 117 w 145"/>
                <a:gd name="T25" fmla="*/ 24 h 78"/>
                <a:gd name="T26" fmla="*/ 111 w 145"/>
                <a:gd name="T27" fmla="*/ 32 h 78"/>
                <a:gd name="T28" fmla="*/ 99 w 145"/>
                <a:gd name="T29" fmla="*/ 42 h 78"/>
                <a:gd name="T30" fmla="*/ 77 w 145"/>
                <a:gd name="T31" fmla="*/ 50 h 78"/>
                <a:gd name="T32" fmla="*/ 46 w 145"/>
                <a:gd name="T33" fmla="*/ 56 h 78"/>
                <a:gd name="T34" fmla="*/ 0 w 145"/>
                <a:gd name="T35" fmla="*/ 58 h 78"/>
                <a:gd name="T36" fmla="*/ 0 w 145"/>
                <a:gd name="T37" fmla="*/ 77 h 7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5"/>
                <a:gd name="T58" fmla="*/ 0 h 78"/>
                <a:gd name="T59" fmla="*/ 145 w 145"/>
                <a:gd name="T60" fmla="*/ 78 h 7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5" h="78">
                  <a:moveTo>
                    <a:pt x="0" y="77"/>
                  </a:moveTo>
                  <a:lnTo>
                    <a:pt x="50" y="74"/>
                  </a:lnTo>
                  <a:lnTo>
                    <a:pt x="85" y="68"/>
                  </a:lnTo>
                  <a:lnTo>
                    <a:pt x="109" y="56"/>
                  </a:lnTo>
                  <a:lnTo>
                    <a:pt x="125" y="46"/>
                  </a:lnTo>
                  <a:lnTo>
                    <a:pt x="137" y="30"/>
                  </a:lnTo>
                  <a:lnTo>
                    <a:pt x="141" y="16"/>
                  </a:lnTo>
                  <a:lnTo>
                    <a:pt x="144" y="6"/>
                  </a:lnTo>
                  <a:lnTo>
                    <a:pt x="144" y="0"/>
                  </a:lnTo>
                  <a:lnTo>
                    <a:pt x="119" y="0"/>
                  </a:lnTo>
                  <a:lnTo>
                    <a:pt x="119" y="6"/>
                  </a:lnTo>
                  <a:lnTo>
                    <a:pt x="121" y="14"/>
                  </a:lnTo>
                  <a:lnTo>
                    <a:pt x="117" y="24"/>
                  </a:lnTo>
                  <a:lnTo>
                    <a:pt x="111" y="32"/>
                  </a:lnTo>
                  <a:lnTo>
                    <a:pt x="99" y="42"/>
                  </a:lnTo>
                  <a:lnTo>
                    <a:pt x="77" y="50"/>
                  </a:lnTo>
                  <a:lnTo>
                    <a:pt x="46" y="56"/>
                  </a:lnTo>
                  <a:lnTo>
                    <a:pt x="0" y="58"/>
                  </a:lnTo>
                  <a:lnTo>
                    <a:pt x="0" y="7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6" name="Freeform 109"/>
            <p:cNvSpPr>
              <a:spLocks/>
            </p:cNvSpPr>
            <p:nvPr/>
          </p:nvSpPr>
          <p:spPr bwMode="auto">
            <a:xfrm>
              <a:off x="5123" y="3739"/>
              <a:ext cx="1" cy="33"/>
            </a:xfrm>
            <a:custGeom>
              <a:avLst/>
              <a:gdLst>
                <a:gd name="T0" fmla="*/ 0 w 1"/>
                <a:gd name="T1" fmla="*/ 32 h 33"/>
                <a:gd name="T2" fmla="*/ 0 w 1"/>
                <a:gd name="T3" fmla="*/ 17 h 33"/>
                <a:gd name="T4" fmla="*/ 0 w 1"/>
                <a:gd name="T5" fmla="*/ 0 h 33"/>
                <a:gd name="T6" fmla="*/ 0 w 1"/>
                <a:gd name="T7" fmla="*/ 32 h 33"/>
                <a:gd name="T8" fmla="*/ 0 60000 65536"/>
                <a:gd name="T9" fmla="*/ 0 60000 65536"/>
                <a:gd name="T10" fmla="*/ 0 60000 65536"/>
                <a:gd name="T11" fmla="*/ 0 60000 65536"/>
                <a:gd name="T12" fmla="*/ 0 w 1"/>
                <a:gd name="T13" fmla="*/ 0 h 33"/>
                <a:gd name="T14" fmla="*/ 1 w 1"/>
                <a:gd name="T15" fmla="*/ 33 h 33"/>
              </a:gdLst>
              <a:ahLst/>
              <a:cxnLst>
                <a:cxn ang="T8">
                  <a:pos x="T0" y="T1"/>
                </a:cxn>
                <a:cxn ang="T9">
                  <a:pos x="T2" y="T3"/>
                </a:cxn>
                <a:cxn ang="T10">
                  <a:pos x="T4" y="T5"/>
                </a:cxn>
                <a:cxn ang="T11">
                  <a:pos x="T6" y="T7"/>
                </a:cxn>
              </a:cxnLst>
              <a:rect l="T12" t="T13" r="T14" b="T15"/>
              <a:pathLst>
                <a:path w="1" h="33">
                  <a:moveTo>
                    <a:pt x="0" y="32"/>
                  </a:moveTo>
                  <a:lnTo>
                    <a:pt x="0" y="17"/>
                  </a:lnTo>
                  <a:lnTo>
                    <a:pt x="0" y="0"/>
                  </a:lnTo>
                  <a:lnTo>
                    <a:pt x="0" y="32"/>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7" name="Freeform 110"/>
            <p:cNvSpPr>
              <a:spLocks/>
            </p:cNvSpPr>
            <p:nvPr/>
          </p:nvSpPr>
          <p:spPr bwMode="auto">
            <a:xfrm>
              <a:off x="4224" y="3739"/>
              <a:ext cx="900" cy="33"/>
            </a:xfrm>
            <a:custGeom>
              <a:avLst/>
              <a:gdLst>
                <a:gd name="T0" fmla="*/ 24 w 900"/>
                <a:gd name="T1" fmla="*/ 17 h 33"/>
                <a:gd name="T2" fmla="*/ 12 w 900"/>
                <a:gd name="T3" fmla="*/ 32 h 33"/>
                <a:gd name="T4" fmla="*/ 899 w 900"/>
                <a:gd name="T5" fmla="*/ 32 h 33"/>
                <a:gd name="T6" fmla="*/ 899 w 900"/>
                <a:gd name="T7" fmla="*/ 0 h 33"/>
                <a:gd name="T8" fmla="*/ 12 w 900"/>
                <a:gd name="T9" fmla="*/ 0 h 33"/>
                <a:gd name="T10" fmla="*/ 0 w 900"/>
                <a:gd name="T11" fmla="*/ 17 h 33"/>
                <a:gd name="T12" fmla="*/ 12 w 900"/>
                <a:gd name="T13" fmla="*/ 0 h 33"/>
                <a:gd name="T14" fmla="*/ 0 w 900"/>
                <a:gd name="T15" fmla="*/ 0 h 33"/>
                <a:gd name="T16" fmla="*/ 0 w 900"/>
                <a:gd name="T17" fmla="*/ 17 h 33"/>
                <a:gd name="T18" fmla="*/ 24 w 900"/>
                <a:gd name="T19" fmla="*/ 17 h 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00"/>
                <a:gd name="T31" fmla="*/ 0 h 33"/>
                <a:gd name="T32" fmla="*/ 900 w 900"/>
                <a:gd name="T33" fmla="*/ 33 h 3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00" h="33">
                  <a:moveTo>
                    <a:pt x="24" y="17"/>
                  </a:moveTo>
                  <a:lnTo>
                    <a:pt x="12" y="32"/>
                  </a:lnTo>
                  <a:lnTo>
                    <a:pt x="899" y="32"/>
                  </a:lnTo>
                  <a:lnTo>
                    <a:pt x="899" y="0"/>
                  </a:lnTo>
                  <a:lnTo>
                    <a:pt x="12" y="0"/>
                  </a:lnTo>
                  <a:lnTo>
                    <a:pt x="0" y="17"/>
                  </a:lnTo>
                  <a:lnTo>
                    <a:pt x="12" y="0"/>
                  </a:lnTo>
                  <a:lnTo>
                    <a:pt x="0" y="0"/>
                  </a:lnTo>
                  <a:lnTo>
                    <a:pt x="0" y="17"/>
                  </a:lnTo>
                  <a:lnTo>
                    <a:pt x="24" y="17"/>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8" name="Freeform 111"/>
            <p:cNvSpPr>
              <a:spLocks/>
            </p:cNvSpPr>
            <p:nvPr/>
          </p:nvSpPr>
          <p:spPr bwMode="auto">
            <a:xfrm>
              <a:off x="4224" y="3749"/>
              <a:ext cx="33" cy="132"/>
            </a:xfrm>
            <a:custGeom>
              <a:avLst/>
              <a:gdLst>
                <a:gd name="T0" fmla="*/ 8 w 33"/>
                <a:gd name="T1" fmla="*/ 120 h 132"/>
                <a:gd name="T2" fmla="*/ 32 w 33"/>
                <a:gd name="T3" fmla="*/ 112 h 132"/>
                <a:gd name="T4" fmla="*/ 32 w 33"/>
                <a:gd name="T5" fmla="*/ 77 h 132"/>
                <a:gd name="T6" fmla="*/ 32 w 33"/>
                <a:gd name="T7" fmla="*/ 51 h 132"/>
                <a:gd name="T8" fmla="*/ 32 w 33"/>
                <a:gd name="T9" fmla="*/ 30 h 132"/>
                <a:gd name="T10" fmla="*/ 32 w 33"/>
                <a:gd name="T11" fmla="*/ 16 h 132"/>
                <a:gd name="T12" fmla="*/ 32 w 33"/>
                <a:gd name="T13" fmla="*/ 6 h 132"/>
                <a:gd name="T14" fmla="*/ 32 w 33"/>
                <a:gd name="T15" fmla="*/ 2 h 132"/>
                <a:gd name="T16" fmla="*/ 32 w 33"/>
                <a:gd name="T17" fmla="*/ 0 h 132"/>
                <a:gd name="T18" fmla="*/ 0 w 33"/>
                <a:gd name="T19" fmla="*/ 0 h 132"/>
                <a:gd name="T20" fmla="*/ 0 w 33"/>
                <a:gd name="T21" fmla="*/ 2 h 132"/>
                <a:gd name="T22" fmla="*/ 0 w 33"/>
                <a:gd name="T23" fmla="*/ 6 h 132"/>
                <a:gd name="T24" fmla="*/ 0 w 33"/>
                <a:gd name="T25" fmla="*/ 16 h 132"/>
                <a:gd name="T26" fmla="*/ 0 w 33"/>
                <a:gd name="T27" fmla="*/ 30 h 132"/>
                <a:gd name="T28" fmla="*/ 0 w 33"/>
                <a:gd name="T29" fmla="*/ 51 h 132"/>
                <a:gd name="T30" fmla="*/ 0 w 33"/>
                <a:gd name="T31" fmla="*/ 77 h 132"/>
                <a:gd name="T32" fmla="*/ 0 w 33"/>
                <a:gd name="T33" fmla="*/ 112 h 132"/>
                <a:gd name="T34" fmla="*/ 24 w 33"/>
                <a:gd name="T35" fmla="*/ 106 h 132"/>
                <a:gd name="T36" fmla="*/ 8 w 33"/>
                <a:gd name="T37" fmla="*/ 120 h 132"/>
                <a:gd name="T38" fmla="*/ 32 w 33"/>
                <a:gd name="T39" fmla="*/ 131 h 132"/>
                <a:gd name="T40" fmla="*/ 32 w 33"/>
                <a:gd name="T41" fmla="*/ 112 h 132"/>
                <a:gd name="T42" fmla="*/ 8 w 33"/>
                <a:gd name="T43" fmla="*/ 120 h 13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3"/>
                <a:gd name="T67" fmla="*/ 0 h 132"/>
                <a:gd name="T68" fmla="*/ 33 w 33"/>
                <a:gd name="T69" fmla="*/ 132 h 13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3" h="132">
                  <a:moveTo>
                    <a:pt x="8" y="120"/>
                  </a:moveTo>
                  <a:lnTo>
                    <a:pt x="32" y="112"/>
                  </a:lnTo>
                  <a:lnTo>
                    <a:pt x="32" y="77"/>
                  </a:lnTo>
                  <a:lnTo>
                    <a:pt x="32" y="51"/>
                  </a:lnTo>
                  <a:lnTo>
                    <a:pt x="32" y="30"/>
                  </a:lnTo>
                  <a:lnTo>
                    <a:pt x="32" y="16"/>
                  </a:lnTo>
                  <a:lnTo>
                    <a:pt x="32" y="6"/>
                  </a:lnTo>
                  <a:lnTo>
                    <a:pt x="32" y="2"/>
                  </a:lnTo>
                  <a:lnTo>
                    <a:pt x="32" y="0"/>
                  </a:lnTo>
                  <a:lnTo>
                    <a:pt x="0" y="0"/>
                  </a:lnTo>
                  <a:lnTo>
                    <a:pt x="0" y="2"/>
                  </a:lnTo>
                  <a:lnTo>
                    <a:pt x="0" y="6"/>
                  </a:lnTo>
                  <a:lnTo>
                    <a:pt x="0" y="16"/>
                  </a:lnTo>
                  <a:lnTo>
                    <a:pt x="0" y="30"/>
                  </a:lnTo>
                  <a:lnTo>
                    <a:pt x="0" y="51"/>
                  </a:lnTo>
                  <a:lnTo>
                    <a:pt x="0" y="77"/>
                  </a:lnTo>
                  <a:lnTo>
                    <a:pt x="0" y="112"/>
                  </a:lnTo>
                  <a:lnTo>
                    <a:pt x="24" y="106"/>
                  </a:lnTo>
                  <a:lnTo>
                    <a:pt x="8" y="120"/>
                  </a:lnTo>
                  <a:lnTo>
                    <a:pt x="32" y="131"/>
                  </a:lnTo>
                  <a:lnTo>
                    <a:pt x="32" y="112"/>
                  </a:lnTo>
                  <a:lnTo>
                    <a:pt x="8" y="120"/>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49" name="Freeform 112"/>
            <p:cNvSpPr>
              <a:spLocks/>
            </p:cNvSpPr>
            <p:nvPr/>
          </p:nvSpPr>
          <p:spPr bwMode="auto">
            <a:xfrm>
              <a:off x="3864" y="3647"/>
              <a:ext cx="379" cy="223"/>
            </a:xfrm>
            <a:custGeom>
              <a:avLst/>
              <a:gdLst>
                <a:gd name="T0" fmla="*/ 6 w 379"/>
                <a:gd name="T1" fmla="*/ 6 h 223"/>
                <a:gd name="T2" fmla="*/ 0 w 379"/>
                <a:gd name="T3" fmla="*/ 16 h 223"/>
                <a:gd name="T4" fmla="*/ 365 w 379"/>
                <a:gd name="T5" fmla="*/ 222 h 223"/>
                <a:gd name="T6" fmla="*/ 378 w 379"/>
                <a:gd name="T7" fmla="*/ 207 h 223"/>
                <a:gd name="T8" fmla="*/ 12 w 379"/>
                <a:gd name="T9" fmla="*/ 0 h 223"/>
                <a:gd name="T10" fmla="*/ 6 w 379"/>
                <a:gd name="T11" fmla="*/ 6 h 223"/>
                <a:gd name="T12" fmla="*/ 0 60000 65536"/>
                <a:gd name="T13" fmla="*/ 0 60000 65536"/>
                <a:gd name="T14" fmla="*/ 0 60000 65536"/>
                <a:gd name="T15" fmla="*/ 0 60000 65536"/>
                <a:gd name="T16" fmla="*/ 0 60000 65536"/>
                <a:gd name="T17" fmla="*/ 0 60000 65536"/>
                <a:gd name="T18" fmla="*/ 0 w 379"/>
                <a:gd name="T19" fmla="*/ 0 h 223"/>
                <a:gd name="T20" fmla="*/ 379 w 379"/>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379" h="223">
                  <a:moveTo>
                    <a:pt x="6" y="6"/>
                  </a:moveTo>
                  <a:lnTo>
                    <a:pt x="0" y="16"/>
                  </a:lnTo>
                  <a:lnTo>
                    <a:pt x="365" y="222"/>
                  </a:lnTo>
                  <a:lnTo>
                    <a:pt x="378" y="207"/>
                  </a:lnTo>
                  <a:lnTo>
                    <a:pt x="12" y="0"/>
                  </a:lnTo>
                  <a:lnTo>
                    <a:pt x="6" y="6"/>
                  </a:lnTo>
                </a:path>
              </a:pathLst>
            </a:custGeom>
            <a:solidFill>
              <a:srgbClr val="000000"/>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50" name="Rectangle 113"/>
            <p:cNvSpPr>
              <a:spLocks noChangeArrowheads="1"/>
            </p:cNvSpPr>
            <p:nvPr/>
          </p:nvSpPr>
          <p:spPr bwMode="auto">
            <a:xfrm>
              <a:off x="4245" y="3553"/>
              <a:ext cx="791"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800" b="1">
                  <a:solidFill>
                    <a:srgbClr val="000000"/>
                  </a:solidFill>
                  <a:latin typeface="Arial" panose="020B0604020202020204" pitchFamily="34" charset="0"/>
                  <a:ea typeface="PMingLiU" panose="02020500000000000000" pitchFamily="18" charset="-120"/>
                </a:rPr>
                <a:t>Rollback</a:t>
              </a:r>
            </a:p>
          </p:txBody>
        </p:sp>
        <p:sp>
          <p:nvSpPr>
            <p:cNvPr id="251" name="Freeform 114"/>
            <p:cNvSpPr>
              <a:spLocks/>
            </p:cNvSpPr>
            <p:nvPr/>
          </p:nvSpPr>
          <p:spPr bwMode="auto">
            <a:xfrm>
              <a:off x="3427" y="2363"/>
              <a:ext cx="684" cy="353"/>
            </a:xfrm>
            <a:custGeom>
              <a:avLst/>
              <a:gdLst>
                <a:gd name="T0" fmla="*/ 0 w 684"/>
                <a:gd name="T1" fmla="*/ 0 h 353"/>
                <a:gd name="T2" fmla="*/ 683 w 684"/>
                <a:gd name="T3" fmla="*/ 0 h 353"/>
                <a:gd name="T4" fmla="*/ 683 w 684"/>
                <a:gd name="T5" fmla="*/ 352 h 353"/>
                <a:gd name="T6" fmla="*/ 0 w 684"/>
                <a:gd name="T7" fmla="*/ 352 h 353"/>
                <a:gd name="T8" fmla="*/ 0 w 684"/>
                <a:gd name="T9" fmla="*/ 0 h 353"/>
                <a:gd name="T10" fmla="*/ 0 60000 65536"/>
                <a:gd name="T11" fmla="*/ 0 60000 65536"/>
                <a:gd name="T12" fmla="*/ 0 60000 65536"/>
                <a:gd name="T13" fmla="*/ 0 60000 65536"/>
                <a:gd name="T14" fmla="*/ 0 60000 65536"/>
                <a:gd name="T15" fmla="*/ 0 w 684"/>
                <a:gd name="T16" fmla="*/ 0 h 353"/>
                <a:gd name="T17" fmla="*/ 684 w 684"/>
                <a:gd name="T18" fmla="*/ 353 h 353"/>
              </a:gdLst>
              <a:ahLst/>
              <a:cxnLst>
                <a:cxn ang="T10">
                  <a:pos x="T0" y="T1"/>
                </a:cxn>
                <a:cxn ang="T11">
                  <a:pos x="T2" y="T3"/>
                </a:cxn>
                <a:cxn ang="T12">
                  <a:pos x="T4" y="T5"/>
                </a:cxn>
                <a:cxn ang="T13">
                  <a:pos x="T6" y="T7"/>
                </a:cxn>
                <a:cxn ang="T14">
                  <a:pos x="T8" y="T9"/>
                </a:cxn>
              </a:cxnLst>
              <a:rect l="T15" t="T16" r="T17" b="T18"/>
              <a:pathLst>
                <a:path w="684" h="353">
                  <a:moveTo>
                    <a:pt x="0" y="0"/>
                  </a:moveTo>
                  <a:lnTo>
                    <a:pt x="683" y="0"/>
                  </a:lnTo>
                  <a:lnTo>
                    <a:pt x="683" y="352"/>
                  </a:lnTo>
                  <a:lnTo>
                    <a:pt x="0" y="352"/>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52" name="Rectangle 115"/>
            <p:cNvSpPr>
              <a:spLocks noChangeArrowheads="1"/>
            </p:cNvSpPr>
            <p:nvPr/>
          </p:nvSpPr>
          <p:spPr bwMode="auto">
            <a:xfrm>
              <a:off x="3432" y="2371"/>
              <a:ext cx="546"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8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800" b="1">
                  <a:solidFill>
                    <a:srgbClr val="000000"/>
                  </a:solidFill>
                  <a:latin typeface="Arial" panose="020B0604020202020204" pitchFamily="34" charset="0"/>
                  <a:ea typeface="PMingLiU" panose="02020500000000000000" pitchFamily="18" charset="-120"/>
                </a:rPr>
                <a:t>Trans.</a:t>
              </a:r>
            </a:p>
          </p:txBody>
        </p:sp>
        <p:sp>
          <p:nvSpPr>
            <p:cNvPr id="253" name="Freeform 116"/>
            <p:cNvSpPr>
              <a:spLocks/>
            </p:cNvSpPr>
            <p:nvPr/>
          </p:nvSpPr>
          <p:spPr bwMode="auto">
            <a:xfrm>
              <a:off x="3796" y="2716"/>
              <a:ext cx="187" cy="290"/>
            </a:xfrm>
            <a:custGeom>
              <a:avLst/>
              <a:gdLst>
                <a:gd name="T0" fmla="*/ 22 w 187"/>
                <a:gd name="T1" fmla="*/ 0 h 290"/>
                <a:gd name="T2" fmla="*/ 22 w 187"/>
                <a:gd name="T3" fmla="*/ 81 h 290"/>
                <a:gd name="T4" fmla="*/ 73 w 187"/>
                <a:gd name="T5" fmla="*/ 254 h 290"/>
                <a:gd name="T6" fmla="*/ 0 w 187"/>
                <a:gd name="T7" fmla="*/ 254 h 290"/>
                <a:gd name="T8" fmla="*/ 91 w 187"/>
                <a:gd name="T9" fmla="*/ 289 h 290"/>
                <a:gd name="T10" fmla="*/ 186 w 187"/>
                <a:gd name="T11" fmla="*/ 254 h 290"/>
                <a:gd name="T12" fmla="*/ 112 w 187"/>
                <a:gd name="T13" fmla="*/ 254 h 290"/>
                <a:gd name="T14" fmla="*/ 163 w 187"/>
                <a:gd name="T15" fmla="*/ 81 h 290"/>
                <a:gd name="T16" fmla="*/ 163 w 187"/>
                <a:gd name="T17" fmla="*/ 0 h 290"/>
                <a:gd name="T18" fmla="*/ 22 w 187"/>
                <a:gd name="T19" fmla="*/ 0 h 2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87"/>
                <a:gd name="T31" fmla="*/ 0 h 290"/>
                <a:gd name="T32" fmla="*/ 187 w 187"/>
                <a:gd name="T33" fmla="*/ 290 h 2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87" h="290">
                  <a:moveTo>
                    <a:pt x="22" y="0"/>
                  </a:moveTo>
                  <a:lnTo>
                    <a:pt x="22" y="81"/>
                  </a:lnTo>
                  <a:lnTo>
                    <a:pt x="73" y="254"/>
                  </a:lnTo>
                  <a:lnTo>
                    <a:pt x="0" y="254"/>
                  </a:lnTo>
                  <a:lnTo>
                    <a:pt x="91" y="289"/>
                  </a:lnTo>
                  <a:lnTo>
                    <a:pt x="186" y="254"/>
                  </a:lnTo>
                  <a:lnTo>
                    <a:pt x="112" y="254"/>
                  </a:lnTo>
                  <a:lnTo>
                    <a:pt x="163" y="81"/>
                  </a:lnTo>
                  <a:lnTo>
                    <a:pt x="163" y="0"/>
                  </a:lnTo>
                  <a:lnTo>
                    <a:pt x="22"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54" name="Freeform 117"/>
            <p:cNvSpPr>
              <a:spLocks/>
            </p:cNvSpPr>
            <p:nvPr/>
          </p:nvSpPr>
          <p:spPr bwMode="auto">
            <a:xfrm>
              <a:off x="3869" y="3021"/>
              <a:ext cx="1412" cy="347"/>
            </a:xfrm>
            <a:custGeom>
              <a:avLst/>
              <a:gdLst>
                <a:gd name="T0" fmla="*/ 1411 w 1412"/>
                <a:gd name="T1" fmla="*/ 173 h 347"/>
                <a:gd name="T2" fmla="*/ 1411 w 1412"/>
                <a:gd name="T3" fmla="*/ 0 h 347"/>
                <a:gd name="T4" fmla="*/ 0 w 1412"/>
                <a:gd name="T5" fmla="*/ 0 h 347"/>
                <a:gd name="T6" fmla="*/ 0 w 1412"/>
                <a:gd name="T7" fmla="*/ 346 h 347"/>
                <a:gd name="T8" fmla="*/ 1411 w 1412"/>
                <a:gd name="T9" fmla="*/ 346 h 347"/>
                <a:gd name="T10" fmla="*/ 1411 w 1412"/>
                <a:gd name="T11" fmla="*/ 173 h 347"/>
                <a:gd name="T12" fmla="*/ 0 60000 65536"/>
                <a:gd name="T13" fmla="*/ 0 60000 65536"/>
                <a:gd name="T14" fmla="*/ 0 60000 65536"/>
                <a:gd name="T15" fmla="*/ 0 60000 65536"/>
                <a:gd name="T16" fmla="*/ 0 60000 65536"/>
                <a:gd name="T17" fmla="*/ 0 60000 65536"/>
                <a:gd name="T18" fmla="*/ 0 w 1412"/>
                <a:gd name="T19" fmla="*/ 0 h 347"/>
                <a:gd name="T20" fmla="*/ 1412 w 1412"/>
                <a:gd name="T21" fmla="*/ 347 h 347"/>
              </a:gdLst>
              <a:ahLst/>
              <a:cxnLst>
                <a:cxn ang="T12">
                  <a:pos x="T0" y="T1"/>
                </a:cxn>
                <a:cxn ang="T13">
                  <a:pos x="T2" y="T3"/>
                </a:cxn>
                <a:cxn ang="T14">
                  <a:pos x="T4" y="T5"/>
                </a:cxn>
                <a:cxn ang="T15">
                  <a:pos x="T6" y="T7"/>
                </a:cxn>
                <a:cxn ang="T16">
                  <a:pos x="T8" y="T9"/>
                </a:cxn>
                <a:cxn ang="T17">
                  <a:pos x="T10" y="T11"/>
                </a:cxn>
              </a:cxnLst>
              <a:rect l="T18" t="T19" r="T20" b="T21"/>
              <a:pathLst>
                <a:path w="1412" h="347">
                  <a:moveTo>
                    <a:pt x="1411" y="173"/>
                  </a:moveTo>
                  <a:lnTo>
                    <a:pt x="1411" y="0"/>
                  </a:lnTo>
                  <a:lnTo>
                    <a:pt x="0" y="0"/>
                  </a:lnTo>
                  <a:lnTo>
                    <a:pt x="0" y="346"/>
                  </a:lnTo>
                  <a:lnTo>
                    <a:pt x="1411" y="346"/>
                  </a:lnTo>
                  <a:lnTo>
                    <a:pt x="1411" y="173"/>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55" name="Rectangle 118"/>
            <p:cNvSpPr>
              <a:spLocks noChangeArrowheads="1"/>
            </p:cNvSpPr>
            <p:nvPr/>
          </p:nvSpPr>
          <p:spPr bwMode="auto">
            <a:xfrm>
              <a:off x="3876" y="3092"/>
              <a:ext cx="1349"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2000" b="1">
                  <a:solidFill>
                    <a:srgbClr val="000000"/>
                  </a:solidFill>
                  <a:latin typeface="Arial" panose="020B0604020202020204" pitchFamily="34" charset="0"/>
                  <a:ea typeface="PMingLiU" panose="02020500000000000000" pitchFamily="18" charset="-120"/>
                </a:rPr>
                <a:t>Flat Transaction</a:t>
              </a:r>
            </a:p>
          </p:txBody>
        </p:sp>
        <p:sp>
          <p:nvSpPr>
            <p:cNvPr id="256" name="Freeform 119"/>
            <p:cNvSpPr>
              <a:spLocks/>
            </p:cNvSpPr>
            <p:nvPr/>
          </p:nvSpPr>
          <p:spPr bwMode="auto">
            <a:xfrm>
              <a:off x="4910" y="2296"/>
              <a:ext cx="752" cy="387"/>
            </a:xfrm>
            <a:custGeom>
              <a:avLst/>
              <a:gdLst>
                <a:gd name="T0" fmla="*/ 0 w 752"/>
                <a:gd name="T1" fmla="*/ 0 h 387"/>
                <a:gd name="T2" fmla="*/ 751 w 752"/>
                <a:gd name="T3" fmla="*/ 0 h 387"/>
                <a:gd name="T4" fmla="*/ 751 w 752"/>
                <a:gd name="T5" fmla="*/ 386 h 387"/>
                <a:gd name="T6" fmla="*/ 0 w 752"/>
                <a:gd name="T7" fmla="*/ 386 h 387"/>
                <a:gd name="T8" fmla="*/ 0 w 752"/>
                <a:gd name="T9" fmla="*/ 0 h 387"/>
                <a:gd name="T10" fmla="*/ 0 60000 65536"/>
                <a:gd name="T11" fmla="*/ 0 60000 65536"/>
                <a:gd name="T12" fmla="*/ 0 60000 65536"/>
                <a:gd name="T13" fmla="*/ 0 60000 65536"/>
                <a:gd name="T14" fmla="*/ 0 60000 65536"/>
                <a:gd name="T15" fmla="*/ 0 w 752"/>
                <a:gd name="T16" fmla="*/ 0 h 387"/>
                <a:gd name="T17" fmla="*/ 752 w 752"/>
                <a:gd name="T18" fmla="*/ 387 h 387"/>
              </a:gdLst>
              <a:ahLst/>
              <a:cxnLst>
                <a:cxn ang="T10">
                  <a:pos x="T0" y="T1"/>
                </a:cxn>
                <a:cxn ang="T11">
                  <a:pos x="T2" y="T3"/>
                </a:cxn>
                <a:cxn ang="T12">
                  <a:pos x="T4" y="T5"/>
                </a:cxn>
                <a:cxn ang="T13">
                  <a:pos x="T6" y="T7"/>
                </a:cxn>
                <a:cxn ang="T14">
                  <a:pos x="T8" y="T9"/>
                </a:cxn>
              </a:cxnLst>
              <a:rect l="T15" t="T16" r="T17" b="T18"/>
              <a:pathLst>
                <a:path w="752" h="387">
                  <a:moveTo>
                    <a:pt x="0" y="0"/>
                  </a:moveTo>
                  <a:lnTo>
                    <a:pt x="751" y="0"/>
                  </a:lnTo>
                  <a:lnTo>
                    <a:pt x="751" y="386"/>
                  </a:lnTo>
                  <a:lnTo>
                    <a:pt x="0" y="386"/>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57" name="Freeform 120"/>
            <p:cNvSpPr>
              <a:spLocks/>
            </p:cNvSpPr>
            <p:nvPr/>
          </p:nvSpPr>
          <p:spPr bwMode="auto">
            <a:xfrm>
              <a:off x="5176" y="2693"/>
              <a:ext cx="206" cy="319"/>
            </a:xfrm>
            <a:custGeom>
              <a:avLst/>
              <a:gdLst>
                <a:gd name="T0" fmla="*/ 26 w 206"/>
                <a:gd name="T1" fmla="*/ 0 h 319"/>
                <a:gd name="T2" fmla="*/ 26 w 206"/>
                <a:gd name="T3" fmla="*/ 89 h 319"/>
                <a:gd name="T4" fmla="*/ 81 w 206"/>
                <a:gd name="T5" fmla="*/ 279 h 319"/>
                <a:gd name="T6" fmla="*/ 0 w 206"/>
                <a:gd name="T7" fmla="*/ 279 h 319"/>
                <a:gd name="T8" fmla="*/ 103 w 206"/>
                <a:gd name="T9" fmla="*/ 318 h 319"/>
                <a:gd name="T10" fmla="*/ 205 w 206"/>
                <a:gd name="T11" fmla="*/ 279 h 319"/>
                <a:gd name="T12" fmla="*/ 123 w 206"/>
                <a:gd name="T13" fmla="*/ 279 h 319"/>
                <a:gd name="T14" fmla="*/ 178 w 206"/>
                <a:gd name="T15" fmla="*/ 89 h 319"/>
                <a:gd name="T16" fmla="*/ 178 w 206"/>
                <a:gd name="T17" fmla="*/ 0 h 319"/>
                <a:gd name="T18" fmla="*/ 26 w 206"/>
                <a:gd name="T19" fmla="*/ 0 h 3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6"/>
                <a:gd name="T31" fmla="*/ 0 h 319"/>
                <a:gd name="T32" fmla="*/ 206 w 206"/>
                <a:gd name="T33" fmla="*/ 319 h 3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6" h="319">
                  <a:moveTo>
                    <a:pt x="26" y="0"/>
                  </a:moveTo>
                  <a:lnTo>
                    <a:pt x="26" y="89"/>
                  </a:lnTo>
                  <a:lnTo>
                    <a:pt x="81" y="279"/>
                  </a:lnTo>
                  <a:lnTo>
                    <a:pt x="0" y="279"/>
                  </a:lnTo>
                  <a:lnTo>
                    <a:pt x="103" y="318"/>
                  </a:lnTo>
                  <a:lnTo>
                    <a:pt x="205" y="279"/>
                  </a:lnTo>
                  <a:lnTo>
                    <a:pt x="123" y="279"/>
                  </a:lnTo>
                  <a:lnTo>
                    <a:pt x="178" y="89"/>
                  </a:lnTo>
                  <a:lnTo>
                    <a:pt x="178" y="0"/>
                  </a:lnTo>
                  <a:lnTo>
                    <a:pt x="26"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58" name="Rectangle 121"/>
            <p:cNvSpPr>
              <a:spLocks noChangeArrowheads="1"/>
            </p:cNvSpPr>
            <p:nvPr/>
          </p:nvSpPr>
          <p:spPr bwMode="auto">
            <a:xfrm>
              <a:off x="5036" y="2383"/>
              <a:ext cx="49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lnSpc>
                  <a:spcPct val="90000"/>
                </a:lnSpc>
              </a:pPr>
              <a:r>
                <a:rPr lang="en-GB" altLang="zh-TW" sz="1800" b="1">
                  <a:solidFill>
                    <a:srgbClr val="000000"/>
                  </a:solidFill>
                  <a:latin typeface="Arial" panose="020B0604020202020204" pitchFamily="34" charset="0"/>
                  <a:ea typeface="PMingLiU" panose="02020500000000000000" pitchFamily="18" charset="-120"/>
                </a:rPr>
                <a:t>Abort</a:t>
              </a:r>
            </a:p>
          </p:txBody>
        </p:sp>
      </p:grpSp>
    </p:spTree>
    <p:extLst>
      <p:ext uri="{BB962C8B-B14F-4D97-AF65-F5344CB8AC3E}">
        <p14:creationId xmlns:p14="http://schemas.microsoft.com/office/powerpoint/2010/main" val="1606737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39"/>
                                        </p:tgtEl>
                                        <p:attrNameLst>
                                          <p:attrName>style.visibility</p:attrName>
                                        </p:attrNameLst>
                                      </p:cBhvr>
                                      <p:to>
                                        <p:strVal val="visible"/>
                                      </p:to>
                                    </p:set>
                                    <p:anim calcmode="lin" valueType="num">
                                      <p:cBhvr>
                                        <p:cTn id="7" dur="500" fill="hold"/>
                                        <p:tgtEl>
                                          <p:spTgt spid="139"/>
                                        </p:tgtEl>
                                        <p:attrNameLst>
                                          <p:attrName>ppt_w</p:attrName>
                                        </p:attrNameLst>
                                      </p:cBhvr>
                                      <p:tavLst>
                                        <p:tav tm="0">
                                          <p:val>
                                            <p:fltVal val="0"/>
                                          </p:val>
                                        </p:tav>
                                        <p:tav tm="100000">
                                          <p:val>
                                            <p:strVal val="#ppt_w"/>
                                          </p:val>
                                        </p:tav>
                                      </p:tavLst>
                                    </p:anim>
                                    <p:anim calcmode="lin" valueType="num">
                                      <p:cBhvr>
                                        <p:cTn id="8" dur="500" fill="hold"/>
                                        <p:tgtEl>
                                          <p:spTgt spid="13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38100" y="2598003"/>
            <a:ext cx="8915400" cy="1200329"/>
          </a:xfrm>
          <a:prstGeom prst="rect">
            <a:avLst/>
          </a:prstGeom>
          <a:noFill/>
        </p:spPr>
        <p:txBody>
          <a:bodyPr wrap="square" rtlCol="0">
            <a:spAutoFit/>
          </a:bodyPr>
          <a:lstStyle/>
          <a:p>
            <a:pPr algn="ctr">
              <a:buFont typeface="Symbol" panose="05050102010706020507" pitchFamily="18" charset="2"/>
              <a:buNone/>
            </a:pPr>
            <a:r>
              <a:rPr kumimoji="1" lang="en-US" altLang="zh-CN" sz="3600" b="1" dirty="0">
                <a:solidFill>
                  <a:srgbClr val="000000"/>
                </a:solidFill>
              </a:rPr>
              <a:t>Lecture 15 — </a:t>
            </a:r>
            <a:r>
              <a:rPr lang="en-GB" altLang="zh-TW" sz="3600" b="1" dirty="0">
                <a:solidFill>
                  <a:srgbClr val="000000"/>
                </a:solidFill>
                <a:ea typeface="PMingLiU" panose="02020500000000000000" pitchFamily="18" charset="-120"/>
              </a:rPr>
              <a:t>Transactions and </a:t>
            </a:r>
          </a:p>
          <a:p>
            <a:pPr algn="ctr">
              <a:buFont typeface="Symbol" panose="05050102010706020507" pitchFamily="18" charset="2"/>
              <a:buNone/>
            </a:pPr>
            <a:r>
              <a:rPr lang="en-GB" altLang="zh-TW" sz="3600" b="1" dirty="0">
                <a:solidFill>
                  <a:srgbClr val="000000"/>
                </a:solidFill>
                <a:ea typeface="PMingLiU" panose="02020500000000000000" pitchFamily="18" charset="-120"/>
              </a:rPr>
              <a:t>Distributed Transactions</a:t>
            </a:r>
          </a:p>
        </p:txBody>
      </p:sp>
      <p:sp>
        <p:nvSpPr>
          <p:cNvPr id="13" name="矩形 12"/>
          <p:cNvSpPr/>
          <p:nvPr/>
        </p:nvSpPr>
        <p:spPr>
          <a:xfrm>
            <a:off x="3423864" y="4812268"/>
            <a:ext cx="1685078" cy="369332"/>
          </a:xfrm>
          <a:prstGeom prst="rect">
            <a:avLst/>
          </a:prstGeom>
        </p:spPr>
        <p:txBody>
          <a:bodyPr wrap="none">
            <a:spAutoFit/>
          </a:bodyPr>
          <a:lstStyle/>
          <a:p>
            <a:pPr algn="ctr"/>
            <a:r>
              <a:rPr lang="en-US" altLang="zh-CN" b="1" dirty="0">
                <a:solidFill>
                  <a:srgbClr val="000000"/>
                </a:solidFill>
              </a:rPr>
              <a:t>June 15, 2018</a:t>
            </a:r>
          </a:p>
        </p:txBody>
      </p:sp>
      <p:sp>
        <p:nvSpPr>
          <p:cNvPr id="14" name="矩形 13"/>
          <p:cNvSpPr/>
          <p:nvPr/>
        </p:nvSpPr>
        <p:spPr>
          <a:xfrm>
            <a:off x="3352800" y="3886200"/>
            <a:ext cx="1659604" cy="369332"/>
          </a:xfrm>
          <a:prstGeom prst="rect">
            <a:avLst/>
          </a:prstGeom>
        </p:spPr>
        <p:txBody>
          <a:bodyPr wrap="none">
            <a:spAutoFit/>
          </a:bodyPr>
          <a:lstStyle/>
          <a:p>
            <a:pPr algn="ctr"/>
            <a:r>
              <a:rPr lang="en-US" altLang="zh-CN" b="1" dirty="0" err="1">
                <a:solidFill>
                  <a:srgbClr val="000000"/>
                </a:solidFill>
              </a:rPr>
              <a:t>Pengfei</a:t>
            </a:r>
            <a:r>
              <a:rPr lang="en-US" altLang="zh-CN" b="1" dirty="0">
                <a:solidFill>
                  <a:srgbClr val="000000"/>
                </a:solidFill>
              </a:rPr>
              <a:t> Chen</a:t>
            </a:r>
          </a:p>
        </p:txBody>
      </p:sp>
      <p:sp>
        <p:nvSpPr>
          <p:cNvPr id="15" name="矩形 14"/>
          <p:cNvSpPr/>
          <p:nvPr/>
        </p:nvSpPr>
        <p:spPr>
          <a:xfrm>
            <a:off x="2133600" y="4355068"/>
            <a:ext cx="4366024" cy="369332"/>
          </a:xfrm>
          <a:prstGeom prst="rect">
            <a:avLst/>
          </a:prstGeom>
        </p:spPr>
        <p:txBody>
          <a:bodyPr wrap="none">
            <a:spAutoFit/>
          </a:bodyPr>
          <a:lstStyle/>
          <a:p>
            <a:pPr algn="ctr"/>
            <a:r>
              <a:rPr lang="en-US" altLang="zh-CN" b="1" dirty="0">
                <a:solidFill>
                  <a:srgbClr val="000000"/>
                </a:solidFill>
              </a:rPr>
              <a:t>School of Data and Computer Science</a:t>
            </a:r>
          </a:p>
        </p:txBody>
      </p:sp>
      <p:sp>
        <p:nvSpPr>
          <p:cNvPr id="16" name="幻灯片编号占位符 15"/>
          <p:cNvSpPr>
            <a:spLocks noGrp="1"/>
          </p:cNvSpPr>
          <p:nvPr>
            <p:ph type="sldNum" sz="quarter" idx="11"/>
          </p:nvPr>
        </p:nvSpPr>
        <p:spPr/>
        <p:txBody>
          <a:bodyPr/>
          <a:lstStyle/>
          <a:p>
            <a:fld id="{81527B9D-8B53-C542-B4A4-B7AE274C943D}" type="slidenum">
              <a:rPr lang="en-US" altLang="en-US" smtClean="0"/>
              <a:pPr/>
              <a:t>2</a:t>
            </a:fld>
            <a:endParaRPr lang="en-US" altLang="en-US"/>
          </a:p>
        </p:txBody>
      </p:sp>
      <p:sp>
        <p:nvSpPr>
          <p:cNvPr id="7" name="矩形 6">
            <a:extLst>
              <a:ext uri="{FF2B5EF4-FFF2-40B4-BE49-F238E27FC236}">
                <a16:creationId xmlns:a16="http://schemas.microsoft.com/office/drawing/2014/main" id="{D3B135FD-8E28-4596-91EE-4873CBBFD730}"/>
              </a:ext>
            </a:extLst>
          </p:cNvPr>
          <p:cNvSpPr/>
          <p:nvPr/>
        </p:nvSpPr>
        <p:spPr>
          <a:xfrm>
            <a:off x="2699839" y="5291177"/>
            <a:ext cx="3153428" cy="369332"/>
          </a:xfrm>
          <a:prstGeom prst="rect">
            <a:avLst/>
          </a:prstGeom>
        </p:spPr>
        <p:txBody>
          <a:bodyPr wrap="none">
            <a:spAutoFit/>
          </a:bodyPr>
          <a:lstStyle/>
          <a:p>
            <a:pPr algn="ctr"/>
            <a:r>
              <a:rPr lang="en-US" altLang="zh-CN" b="1" dirty="0">
                <a:solidFill>
                  <a:srgbClr val="000000"/>
                </a:solidFill>
              </a:rPr>
              <a:t>chenpf7@mail.sysu.edu.cn</a:t>
            </a:r>
          </a:p>
        </p:txBody>
      </p:sp>
    </p:spTree>
    <p:extLst>
      <p:ext uri="{BB962C8B-B14F-4D97-AF65-F5344CB8AC3E}">
        <p14:creationId xmlns:p14="http://schemas.microsoft.com/office/powerpoint/2010/main" val="2785774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20</a:t>
            </a:fld>
            <a:endParaRPr lang="en-US" altLang="en-US"/>
          </a:p>
        </p:txBody>
      </p:sp>
      <p:sp>
        <p:nvSpPr>
          <p:cNvPr id="4" name="矩形 3"/>
          <p:cNvSpPr/>
          <p:nvPr/>
        </p:nvSpPr>
        <p:spPr>
          <a:xfrm>
            <a:off x="0" y="838200"/>
            <a:ext cx="3717621"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Nested Transactions</a:t>
            </a:r>
            <a:endParaRPr lang="zh-CN" altLang="en-US" sz="2800" b="1" i="1" dirty="0">
              <a:solidFill>
                <a:srgbClr val="000000"/>
              </a:solidFill>
            </a:endParaRPr>
          </a:p>
        </p:txBody>
      </p:sp>
      <p:grpSp>
        <p:nvGrpSpPr>
          <p:cNvPr id="124" name="Group 62"/>
          <p:cNvGrpSpPr>
            <a:grpSpLocks/>
          </p:cNvGrpSpPr>
          <p:nvPr/>
        </p:nvGrpSpPr>
        <p:grpSpPr bwMode="auto">
          <a:xfrm>
            <a:off x="609600" y="1597025"/>
            <a:ext cx="7778750" cy="4691063"/>
            <a:chOff x="384" y="1006"/>
            <a:chExt cx="4900" cy="2955"/>
          </a:xfrm>
        </p:grpSpPr>
        <p:sp>
          <p:nvSpPr>
            <p:cNvPr id="125" name="Line 3"/>
            <p:cNvSpPr>
              <a:spLocks noChangeShapeType="1"/>
            </p:cNvSpPr>
            <p:nvPr/>
          </p:nvSpPr>
          <p:spPr bwMode="auto">
            <a:xfrm flipH="1" flipV="1">
              <a:off x="3831" y="1769"/>
              <a:ext cx="526" cy="85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126" name="Freeform 4"/>
            <p:cNvSpPr>
              <a:spLocks/>
            </p:cNvSpPr>
            <p:nvPr/>
          </p:nvSpPr>
          <p:spPr bwMode="auto">
            <a:xfrm>
              <a:off x="3298" y="1769"/>
              <a:ext cx="1060" cy="855"/>
            </a:xfrm>
            <a:custGeom>
              <a:avLst/>
              <a:gdLst>
                <a:gd name="T0" fmla="*/ 531 w 1060"/>
                <a:gd name="T1" fmla="*/ 0 h 855"/>
                <a:gd name="T2" fmla="*/ 1059 w 1060"/>
                <a:gd name="T3" fmla="*/ 854 h 855"/>
                <a:gd name="T4" fmla="*/ 0 w 1060"/>
                <a:gd name="T5" fmla="*/ 854 h 855"/>
                <a:gd name="T6" fmla="*/ 531 w 1060"/>
                <a:gd name="T7" fmla="*/ 0 h 855"/>
                <a:gd name="T8" fmla="*/ 0 60000 65536"/>
                <a:gd name="T9" fmla="*/ 0 60000 65536"/>
                <a:gd name="T10" fmla="*/ 0 60000 65536"/>
                <a:gd name="T11" fmla="*/ 0 60000 65536"/>
                <a:gd name="T12" fmla="*/ 0 w 1060"/>
                <a:gd name="T13" fmla="*/ 0 h 855"/>
                <a:gd name="T14" fmla="*/ 1060 w 1060"/>
                <a:gd name="T15" fmla="*/ 855 h 855"/>
              </a:gdLst>
              <a:ahLst/>
              <a:cxnLst>
                <a:cxn ang="T8">
                  <a:pos x="T0" y="T1"/>
                </a:cxn>
                <a:cxn ang="T9">
                  <a:pos x="T2" y="T3"/>
                </a:cxn>
                <a:cxn ang="T10">
                  <a:pos x="T4" y="T5"/>
                </a:cxn>
                <a:cxn ang="T11">
                  <a:pos x="T6" y="T7"/>
                </a:cxn>
              </a:cxnLst>
              <a:rect l="T12" t="T13" r="T14" b="T15"/>
              <a:pathLst>
                <a:path w="1060" h="855">
                  <a:moveTo>
                    <a:pt x="531" y="0"/>
                  </a:moveTo>
                  <a:lnTo>
                    <a:pt x="1059" y="854"/>
                  </a:lnTo>
                  <a:lnTo>
                    <a:pt x="0" y="854"/>
                  </a:lnTo>
                  <a:lnTo>
                    <a:pt x="531" y="0"/>
                  </a:lnTo>
                </a:path>
              </a:pathLst>
            </a:custGeom>
            <a:solidFill>
              <a:srgbClr val="00CCFF"/>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27" name="Line 6"/>
            <p:cNvSpPr>
              <a:spLocks noChangeShapeType="1"/>
            </p:cNvSpPr>
            <p:nvPr/>
          </p:nvSpPr>
          <p:spPr bwMode="auto">
            <a:xfrm flipH="1">
              <a:off x="3295" y="1770"/>
              <a:ext cx="533" cy="85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128" name="Line 7"/>
            <p:cNvSpPr>
              <a:spLocks noChangeShapeType="1"/>
            </p:cNvSpPr>
            <p:nvPr/>
          </p:nvSpPr>
          <p:spPr bwMode="auto">
            <a:xfrm flipH="1" flipV="1">
              <a:off x="3827" y="1765"/>
              <a:ext cx="534" cy="862"/>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9" name="Freeform 8"/>
            <p:cNvSpPr>
              <a:spLocks/>
            </p:cNvSpPr>
            <p:nvPr/>
          </p:nvSpPr>
          <p:spPr bwMode="auto">
            <a:xfrm>
              <a:off x="3298" y="1769"/>
              <a:ext cx="1060" cy="855"/>
            </a:xfrm>
            <a:custGeom>
              <a:avLst/>
              <a:gdLst>
                <a:gd name="T0" fmla="*/ 531 w 1060"/>
                <a:gd name="T1" fmla="*/ 0 h 855"/>
                <a:gd name="T2" fmla="*/ 1059 w 1060"/>
                <a:gd name="T3" fmla="*/ 854 h 855"/>
                <a:gd name="T4" fmla="*/ 0 w 1060"/>
                <a:gd name="T5" fmla="*/ 854 h 855"/>
                <a:gd name="T6" fmla="*/ 0 60000 65536"/>
                <a:gd name="T7" fmla="*/ 0 60000 65536"/>
                <a:gd name="T8" fmla="*/ 0 60000 65536"/>
                <a:gd name="T9" fmla="*/ 0 w 1060"/>
                <a:gd name="T10" fmla="*/ 0 h 855"/>
                <a:gd name="T11" fmla="*/ 1060 w 1060"/>
                <a:gd name="T12" fmla="*/ 855 h 855"/>
              </a:gdLst>
              <a:ahLst/>
              <a:cxnLst>
                <a:cxn ang="T6">
                  <a:pos x="T0" y="T1"/>
                </a:cxn>
                <a:cxn ang="T7">
                  <a:pos x="T2" y="T3"/>
                </a:cxn>
                <a:cxn ang="T8">
                  <a:pos x="T4" y="T5"/>
                </a:cxn>
              </a:cxnLst>
              <a:rect l="T9" t="T10" r="T11" b="T12"/>
              <a:pathLst>
                <a:path w="1060" h="855">
                  <a:moveTo>
                    <a:pt x="531" y="0"/>
                  </a:moveTo>
                  <a:lnTo>
                    <a:pt x="1059" y="854"/>
                  </a:lnTo>
                  <a:lnTo>
                    <a:pt x="0" y="854"/>
                  </a:lnTo>
                </a:path>
              </a:pathLst>
            </a:custGeom>
            <a:noFill/>
            <a:ln w="12700" cap="rnd" cmpd="sng">
              <a:solidFill>
                <a:srgbClr val="00CCFF"/>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0" name="Line 9"/>
            <p:cNvSpPr>
              <a:spLocks noChangeShapeType="1"/>
            </p:cNvSpPr>
            <p:nvPr/>
          </p:nvSpPr>
          <p:spPr bwMode="auto">
            <a:xfrm flipH="1">
              <a:off x="3291" y="1774"/>
              <a:ext cx="541" cy="849"/>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1" name="Line 10"/>
            <p:cNvSpPr>
              <a:spLocks noChangeShapeType="1"/>
            </p:cNvSpPr>
            <p:nvPr/>
          </p:nvSpPr>
          <p:spPr bwMode="auto">
            <a:xfrm flipH="1" flipV="1">
              <a:off x="1330" y="1769"/>
              <a:ext cx="552" cy="85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132" name="Freeform 11"/>
            <p:cNvSpPr>
              <a:spLocks/>
            </p:cNvSpPr>
            <p:nvPr/>
          </p:nvSpPr>
          <p:spPr bwMode="auto">
            <a:xfrm>
              <a:off x="772" y="1769"/>
              <a:ext cx="1111" cy="855"/>
            </a:xfrm>
            <a:custGeom>
              <a:avLst/>
              <a:gdLst>
                <a:gd name="T0" fmla="*/ 557 w 1111"/>
                <a:gd name="T1" fmla="*/ 0 h 855"/>
                <a:gd name="T2" fmla="*/ 1110 w 1111"/>
                <a:gd name="T3" fmla="*/ 854 h 855"/>
                <a:gd name="T4" fmla="*/ 0 w 1111"/>
                <a:gd name="T5" fmla="*/ 854 h 855"/>
                <a:gd name="T6" fmla="*/ 557 w 1111"/>
                <a:gd name="T7" fmla="*/ 0 h 855"/>
                <a:gd name="T8" fmla="*/ 0 60000 65536"/>
                <a:gd name="T9" fmla="*/ 0 60000 65536"/>
                <a:gd name="T10" fmla="*/ 0 60000 65536"/>
                <a:gd name="T11" fmla="*/ 0 60000 65536"/>
                <a:gd name="T12" fmla="*/ 0 w 1111"/>
                <a:gd name="T13" fmla="*/ 0 h 855"/>
                <a:gd name="T14" fmla="*/ 1111 w 1111"/>
                <a:gd name="T15" fmla="*/ 855 h 855"/>
              </a:gdLst>
              <a:ahLst/>
              <a:cxnLst>
                <a:cxn ang="T8">
                  <a:pos x="T0" y="T1"/>
                </a:cxn>
                <a:cxn ang="T9">
                  <a:pos x="T2" y="T3"/>
                </a:cxn>
                <a:cxn ang="T10">
                  <a:pos x="T4" y="T5"/>
                </a:cxn>
                <a:cxn ang="T11">
                  <a:pos x="T6" y="T7"/>
                </a:cxn>
              </a:cxnLst>
              <a:rect l="T12" t="T13" r="T14" b="T15"/>
              <a:pathLst>
                <a:path w="1111" h="855">
                  <a:moveTo>
                    <a:pt x="557" y="0"/>
                  </a:moveTo>
                  <a:lnTo>
                    <a:pt x="1110" y="854"/>
                  </a:lnTo>
                  <a:lnTo>
                    <a:pt x="0" y="854"/>
                  </a:lnTo>
                  <a:lnTo>
                    <a:pt x="557" y="0"/>
                  </a:lnTo>
                </a:path>
              </a:pathLst>
            </a:custGeom>
            <a:solidFill>
              <a:srgbClr val="00CCFF"/>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133" name="Line 13"/>
            <p:cNvSpPr>
              <a:spLocks noChangeShapeType="1"/>
            </p:cNvSpPr>
            <p:nvPr/>
          </p:nvSpPr>
          <p:spPr bwMode="auto">
            <a:xfrm flipH="1">
              <a:off x="769" y="1770"/>
              <a:ext cx="559" cy="85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134" name="Line 14"/>
            <p:cNvSpPr>
              <a:spLocks noChangeShapeType="1"/>
            </p:cNvSpPr>
            <p:nvPr/>
          </p:nvSpPr>
          <p:spPr bwMode="auto">
            <a:xfrm flipH="1" flipV="1">
              <a:off x="1326" y="1765"/>
              <a:ext cx="560" cy="862"/>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5" name="Freeform 15"/>
            <p:cNvSpPr>
              <a:spLocks/>
            </p:cNvSpPr>
            <p:nvPr/>
          </p:nvSpPr>
          <p:spPr bwMode="auto">
            <a:xfrm>
              <a:off x="772" y="1769"/>
              <a:ext cx="1111" cy="855"/>
            </a:xfrm>
            <a:custGeom>
              <a:avLst/>
              <a:gdLst>
                <a:gd name="T0" fmla="*/ 557 w 1111"/>
                <a:gd name="T1" fmla="*/ 0 h 855"/>
                <a:gd name="T2" fmla="*/ 1110 w 1111"/>
                <a:gd name="T3" fmla="*/ 854 h 855"/>
                <a:gd name="T4" fmla="*/ 0 w 1111"/>
                <a:gd name="T5" fmla="*/ 854 h 855"/>
                <a:gd name="T6" fmla="*/ 0 60000 65536"/>
                <a:gd name="T7" fmla="*/ 0 60000 65536"/>
                <a:gd name="T8" fmla="*/ 0 60000 65536"/>
                <a:gd name="T9" fmla="*/ 0 w 1111"/>
                <a:gd name="T10" fmla="*/ 0 h 855"/>
                <a:gd name="T11" fmla="*/ 1111 w 1111"/>
                <a:gd name="T12" fmla="*/ 855 h 855"/>
              </a:gdLst>
              <a:ahLst/>
              <a:cxnLst>
                <a:cxn ang="T6">
                  <a:pos x="T0" y="T1"/>
                </a:cxn>
                <a:cxn ang="T7">
                  <a:pos x="T2" y="T3"/>
                </a:cxn>
                <a:cxn ang="T8">
                  <a:pos x="T4" y="T5"/>
                </a:cxn>
              </a:cxnLst>
              <a:rect l="T9" t="T10" r="T11" b="T12"/>
              <a:pathLst>
                <a:path w="1111" h="855">
                  <a:moveTo>
                    <a:pt x="557" y="0"/>
                  </a:moveTo>
                  <a:lnTo>
                    <a:pt x="1110" y="854"/>
                  </a:lnTo>
                  <a:lnTo>
                    <a:pt x="0" y="854"/>
                  </a:lnTo>
                </a:path>
              </a:pathLst>
            </a:custGeom>
            <a:noFill/>
            <a:ln w="12700" cap="rnd" cmpd="sng">
              <a:solidFill>
                <a:srgbClr val="00CCFF"/>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6" name="Line 16"/>
            <p:cNvSpPr>
              <a:spLocks noChangeShapeType="1"/>
            </p:cNvSpPr>
            <p:nvPr/>
          </p:nvSpPr>
          <p:spPr bwMode="auto">
            <a:xfrm>
              <a:off x="776" y="2623"/>
              <a:ext cx="1102" cy="0"/>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7" name="Line 17"/>
            <p:cNvSpPr>
              <a:spLocks noChangeShapeType="1"/>
            </p:cNvSpPr>
            <p:nvPr/>
          </p:nvSpPr>
          <p:spPr bwMode="auto">
            <a:xfrm flipH="1">
              <a:off x="765" y="1774"/>
              <a:ext cx="567" cy="849"/>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8" name="Freeform 18"/>
            <p:cNvSpPr>
              <a:spLocks/>
            </p:cNvSpPr>
            <p:nvPr/>
          </p:nvSpPr>
          <p:spPr bwMode="auto">
            <a:xfrm>
              <a:off x="680" y="1547"/>
              <a:ext cx="3846" cy="223"/>
            </a:xfrm>
            <a:custGeom>
              <a:avLst/>
              <a:gdLst>
                <a:gd name="T0" fmla="*/ 3845 w 3846"/>
                <a:gd name="T1" fmla="*/ 111 h 223"/>
                <a:gd name="T2" fmla="*/ 3845 w 3846"/>
                <a:gd name="T3" fmla="*/ 0 h 223"/>
                <a:gd name="T4" fmla="*/ 0 w 3846"/>
                <a:gd name="T5" fmla="*/ 0 h 223"/>
                <a:gd name="T6" fmla="*/ 0 w 3846"/>
                <a:gd name="T7" fmla="*/ 222 h 223"/>
                <a:gd name="T8" fmla="*/ 3845 w 3846"/>
                <a:gd name="T9" fmla="*/ 222 h 223"/>
                <a:gd name="T10" fmla="*/ 3845 w 3846"/>
                <a:gd name="T11" fmla="*/ 111 h 223"/>
                <a:gd name="T12" fmla="*/ 0 60000 65536"/>
                <a:gd name="T13" fmla="*/ 0 60000 65536"/>
                <a:gd name="T14" fmla="*/ 0 60000 65536"/>
                <a:gd name="T15" fmla="*/ 0 60000 65536"/>
                <a:gd name="T16" fmla="*/ 0 60000 65536"/>
                <a:gd name="T17" fmla="*/ 0 60000 65536"/>
                <a:gd name="T18" fmla="*/ 0 w 3846"/>
                <a:gd name="T19" fmla="*/ 0 h 223"/>
                <a:gd name="T20" fmla="*/ 3846 w 3846"/>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3846" h="223">
                  <a:moveTo>
                    <a:pt x="3845" y="111"/>
                  </a:moveTo>
                  <a:lnTo>
                    <a:pt x="3845" y="0"/>
                  </a:lnTo>
                  <a:lnTo>
                    <a:pt x="0" y="0"/>
                  </a:lnTo>
                  <a:lnTo>
                    <a:pt x="0" y="222"/>
                  </a:lnTo>
                  <a:lnTo>
                    <a:pt x="3845" y="222"/>
                  </a:lnTo>
                  <a:lnTo>
                    <a:pt x="3845" y="111"/>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59" name="Freeform 19"/>
            <p:cNvSpPr>
              <a:spLocks/>
            </p:cNvSpPr>
            <p:nvPr/>
          </p:nvSpPr>
          <p:spPr bwMode="auto">
            <a:xfrm>
              <a:off x="3763" y="1546"/>
              <a:ext cx="1521" cy="225"/>
            </a:xfrm>
            <a:custGeom>
              <a:avLst/>
              <a:gdLst>
                <a:gd name="T0" fmla="*/ 761 w 1521"/>
                <a:gd name="T1" fmla="*/ 112 h 225"/>
                <a:gd name="T2" fmla="*/ 0 w 1521"/>
                <a:gd name="T3" fmla="*/ 0 h 225"/>
                <a:gd name="T4" fmla="*/ 800 w 1521"/>
                <a:gd name="T5" fmla="*/ 0 h 225"/>
                <a:gd name="T6" fmla="*/ 1520 w 1521"/>
                <a:gd name="T7" fmla="*/ 112 h 225"/>
                <a:gd name="T8" fmla="*/ 800 w 1521"/>
                <a:gd name="T9" fmla="*/ 224 h 225"/>
                <a:gd name="T10" fmla="*/ 0 w 1521"/>
                <a:gd name="T11" fmla="*/ 224 h 225"/>
                <a:gd name="T12" fmla="*/ 0 w 1521"/>
                <a:gd name="T13" fmla="*/ 0 h 225"/>
                <a:gd name="T14" fmla="*/ 761 w 1521"/>
                <a:gd name="T15" fmla="*/ 112 h 225"/>
                <a:gd name="T16" fmla="*/ 0 60000 65536"/>
                <a:gd name="T17" fmla="*/ 0 60000 65536"/>
                <a:gd name="T18" fmla="*/ 0 60000 65536"/>
                <a:gd name="T19" fmla="*/ 0 60000 65536"/>
                <a:gd name="T20" fmla="*/ 0 60000 65536"/>
                <a:gd name="T21" fmla="*/ 0 60000 65536"/>
                <a:gd name="T22" fmla="*/ 0 60000 65536"/>
                <a:gd name="T23" fmla="*/ 0 60000 65536"/>
                <a:gd name="T24" fmla="*/ 0 w 1521"/>
                <a:gd name="T25" fmla="*/ 0 h 225"/>
                <a:gd name="T26" fmla="*/ 1521 w 1521"/>
                <a:gd name="T27" fmla="*/ 225 h 2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521" h="225">
                  <a:moveTo>
                    <a:pt x="761" y="112"/>
                  </a:moveTo>
                  <a:lnTo>
                    <a:pt x="0" y="0"/>
                  </a:lnTo>
                  <a:lnTo>
                    <a:pt x="800" y="0"/>
                  </a:lnTo>
                  <a:lnTo>
                    <a:pt x="1520" y="112"/>
                  </a:lnTo>
                  <a:lnTo>
                    <a:pt x="800" y="224"/>
                  </a:lnTo>
                  <a:lnTo>
                    <a:pt x="0" y="224"/>
                  </a:lnTo>
                  <a:lnTo>
                    <a:pt x="0" y="0"/>
                  </a:lnTo>
                  <a:lnTo>
                    <a:pt x="761"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60" name="Freeform 20"/>
            <p:cNvSpPr>
              <a:spLocks/>
            </p:cNvSpPr>
            <p:nvPr/>
          </p:nvSpPr>
          <p:spPr bwMode="auto">
            <a:xfrm>
              <a:off x="479" y="1008"/>
              <a:ext cx="483" cy="311"/>
            </a:xfrm>
            <a:custGeom>
              <a:avLst/>
              <a:gdLst>
                <a:gd name="T0" fmla="*/ 0 w 483"/>
                <a:gd name="T1" fmla="*/ 0 h 311"/>
                <a:gd name="T2" fmla="*/ 482 w 483"/>
                <a:gd name="T3" fmla="*/ 0 h 311"/>
                <a:gd name="T4" fmla="*/ 482 w 483"/>
                <a:gd name="T5" fmla="*/ 310 h 311"/>
                <a:gd name="T6" fmla="*/ 0 w 483"/>
                <a:gd name="T7" fmla="*/ 310 h 311"/>
                <a:gd name="T8" fmla="*/ 0 w 483"/>
                <a:gd name="T9" fmla="*/ 0 h 311"/>
                <a:gd name="T10" fmla="*/ 0 60000 65536"/>
                <a:gd name="T11" fmla="*/ 0 60000 65536"/>
                <a:gd name="T12" fmla="*/ 0 60000 65536"/>
                <a:gd name="T13" fmla="*/ 0 60000 65536"/>
                <a:gd name="T14" fmla="*/ 0 60000 65536"/>
                <a:gd name="T15" fmla="*/ 0 w 483"/>
                <a:gd name="T16" fmla="*/ 0 h 311"/>
                <a:gd name="T17" fmla="*/ 483 w 483"/>
                <a:gd name="T18" fmla="*/ 311 h 311"/>
              </a:gdLst>
              <a:ahLst/>
              <a:cxnLst>
                <a:cxn ang="T10">
                  <a:pos x="T0" y="T1"/>
                </a:cxn>
                <a:cxn ang="T11">
                  <a:pos x="T2" y="T3"/>
                </a:cxn>
                <a:cxn ang="T12">
                  <a:pos x="T4" y="T5"/>
                </a:cxn>
                <a:cxn ang="T13">
                  <a:pos x="T6" y="T7"/>
                </a:cxn>
                <a:cxn ang="T14">
                  <a:pos x="T8" y="T9"/>
                </a:cxn>
              </a:cxnLst>
              <a:rect l="T15" t="T16" r="T17" b="T18"/>
              <a:pathLst>
                <a:path w="483" h="311">
                  <a:moveTo>
                    <a:pt x="0" y="0"/>
                  </a:moveTo>
                  <a:lnTo>
                    <a:pt x="482" y="0"/>
                  </a:lnTo>
                  <a:lnTo>
                    <a:pt x="482" y="310"/>
                  </a:lnTo>
                  <a:lnTo>
                    <a:pt x="0" y="310"/>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61" name="Freeform 21"/>
            <p:cNvSpPr>
              <a:spLocks/>
            </p:cNvSpPr>
            <p:nvPr/>
          </p:nvSpPr>
          <p:spPr bwMode="auto">
            <a:xfrm>
              <a:off x="4289" y="1008"/>
              <a:ext cx="560" cy="311"/>
            </a:xfrm>
            <a:custGeom>
              <a:avLst/>
              <a:gdLst>
                <a:gd name="T0" fmla="*/ 0 w 560"/>
                <a:gd name="T1" fmla="*/ 0 h 311"/>
                <a:gd name="T2" fmla="*/ 559 w 560"/>
                <a:gd name="T3" fmla="*/ 0 h 311"/>
                <a:gd name="T4" fmla="*/ 559 w 560"/>
                <a:gd name="T5" fmla="*/ 310 h 311"/>
                <a:gd name="T6" fmla="*/ 0 w 560"/>
                <a:gd name="T7" fmla="*/ 310 h 311"/>
                <a:gd name="T8" fmla="*/ 0 w 560"/>
                <a:gd name="T9" fmla="*/ 0 h 311"/>
                <a:gd name="T10" fmla="*/ 0 60000 65536"/>
                <a:gd name="T11" fmla="*/ 0 60000 65536"/>
                <a:gd name="T12" fmla="*/ 0 60000 65536"/>
                <a:gd name="T13" fmla="*/ 0 60000 65536"/>
                <a:gd name="T14" fmla="*/ 0 60000 65536"/>
                <a:gd name="T15" fmla="*/ 0 w 560"/>
                <a:gd name="T16" fmla="*/ 0 h 311"/>
                <a:gd name="T17" fmla="*/ 560 w 560"/>
                <a:gd name="T18" fmla="*/ 311 h 311"/>
              </a:gdLst>
              <a:ahLst/>
              <a:cxnLst>
                <a:cxn ang="T10">
                  <a:pos x="T0" y="T1"/>
                </a:cxn>
                <a:cxn ang="T11">
                  <a:pos x="T2" y="T3"/>
                </a:cxn>
                <a:cxn ang="T12">
                  <a:pos x="T4" y="T5"/>
                </a:cxn>
                <a:cxn ang="T13">
                  <a:pos x="T6" y="T7"/>
                </a:cxn>
                <a:cxn ang="T14">
                  <a:pos x="T8" y="T9"/>
                </a:cxn>
              </a:cxnLst>
              <a:rect l="T15" t="T16" r="T17" b="T18"/>
              <a:pathLst>
                <a:path w="560" h="311">
                  <a:moveTo>
                    <a:pt x="0" y="0"/>
                  </a:moveTo>
                  <a:lnTo>
                    <a:pt x="559" y="0"/>
                  </a:lnTo>
                  <a:lnTo>
                    <a:pt x="559" y="310"/>
                  </a:lnTo>
                  <a:lnTo>
                    <a:pt x="0" y="310"/>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62" name="Freeform 22"/>
            <p:cNvSpPr>
              <a:spLocks/>
            </p:cNvSpPr>
            <p:nvPr/>
          </p:nvSpPr>
          <p:spPr bwMode="auto">
            <a:xfrm>
              <a:off x="4460" y="1318"/>
              <a:ext cx="135" cy="205"/>
            </a:xfrm>
            <a:custGeom>
              <a:avLst/>
              <a:gdLst>
                <a:gd name="T0" fmla="*/ 17 w 135"/>
                <a:gd name="T1" fmla="*/ 0 h 205"/>
                <a:gd name="T2" fmla="*/ 15 w 135"/>
                <a:gd name="T3" fmla="*/ 56 h 205"/>
                <a:gd name="T4" fmla="*/ 51 w 135"/>
                <a:gd name="T5" fmla="*/ 181 h 205"/>
                <a:gd name="T6" fmla="*/ 0 w 135"/>
                <a:gd name="T7" fmla="*/ 181 h 205"/>
                <a:gd name="T8" fmla="*/ 66 w 135"/>
                <a:gd name="T9" fmla="*/ 204 h 205"/>
                <a:gd name="T10" fmla="*/ 134 w 135"/>
                <a:gd name="T11" fmla="*/ 181 h 205"/>
                <a:gd name="T12" fmla="*/ 79 w 135"/>
                <a:gd name="T13" fmla="*/ 181 h 205"/>
                <a:gd name="T14" fmla="*/ 116 w 135"/>
                <a:gd name="T15" fmla="*/ 56 h 205"/>
                <a:gd name="T16" fmla="*/ 115 w 135"/>
                <a:gd name="T17" fmla="*/ 0 h 205"/>
                <a:gd name="T18" fmla="*/ 17 w 135"/>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5"/>
                <a:gd name="T31" fmla="*/ 0 h 205"/>
                <a:gd name="T32" fmla="*/ 135 w 135"/>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5" h="205">
                  <a:moveTo>
                    <a:pt x="17" y="0"/>
                  </a:moveTo>
                  <a:lnTo>
                    <a:pt x="15" y="56"/>
                  </a:lnTo>
                  <a:lnTo>
                    <a:pt x="51" y="181"/>
                  </a:lnTo>
                  <a:lnTo>
                    <a:pt x="0" y="181"/>
                  </a:lnTo>
                  <a:lnTo>
                    <a:pt x="66" y="204"/>
                  </a:lnTo>
                  <a:lnTo>
                    <a:pt x="134" y="181"/>
                  </a:lnTo>
                  <a:lnTo>
                    <a:pt x="79" y="181"/>
                  </a:lnTo>
                  <a:lnTo>
                    <a:pt x="116" y="56"/>
                  </a:lnTo>
                  <a:lnTo>
                    <a:pt x="115" y="0"/>
                  </a:lnTo>
                  <a:lnTo>
                    <a:pt x="17"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63" name="Freeform 23"/>
            <p:cNvSpPr>
              <a:spLocks/>
            </p:cNvSpPr>
            <p:nvPr/>
          </p:nvSpPr>
          <p:spPr bwMode="auto">
            <a:xfrm>
              <a:off x="766" y="2624"/>
              <a:ext cx="1174" cy="224"/>
            </a:xfrm>
            <a:custGeom>
              <a:avLst/>
              <a:gdLst>
                <a:gd name="T0" fmla="*/ 1173 w 1174"/>
                <a:gd name="T1" fmla="*/ 112 h 224"/>
                <a:gd name="T2" fmla="*/ 1173 w 1174"/>
                <a:gd name="T3" fmla="*/ 0 h 224"/>
                <a:gd name="T4" fmla="*/ 0 w 1174"/>
                <a:gd name="T5" fmla="*/ 0 h 224"/>
                <a:gd name="T6" fmla="*/ 0 w 1174"/>
                <a:gd name="T7" fmla="*/ 223 h 224"/>
                <a:gd name="T8" fmla="*/ 1173 w 1174"/>
                <a:gd name="T9" fmla="*/ 223 h 224"/>
                <a:gd name="T10" fmla="*/ 1173 w 1174"/>
                <a:gd name="T11" fmla="*/ 112 h 224"/>
                <a:gd name="T12" fmla="*/ 0 60000 65536"/>
                <a:gd name="T13" fmla="*/ 0 60000 65536"/>
                <a:gd name="T14" fmla="*/ 0 60000 65536"/>
                <a:gd name="T15" fmla="*/ 0 60000 65536"/>
                <a:gd name="T16" fmla="*/ 0 60000 65536"/>
                <a:gd name="T17" fmla="*/ 0 60000 65536"/>
                <a:gd name="T18" fmla="*/ 0 w 1174"/>
                <a:gd name="T19" fmla="*/ 0 h 224"/>
                <a:gd name="T20" fmla="*/ 1174 w 1174"/>
                <a:gd name="T21" fmla="*/ 224 h 224"/>
              </a:gdLst>
              <a:ahLst/>
              <a:cxnLst>
                <a:cxn ang="T12">
                  <a:pos x="T0" y="T1"/>
                </a:cxn>
                <a:cxn ang="T13">
                  <a:pos x="T2" y="T3"/>
                </a:cxn>
                <a:cxn ang="T14">
                  <a:pos x="T4" y="T5"/>
                </a:cxn>
                <a:cxn ang="T15">
                  <a:pos x="T6" y="T7"/>
                </a:cxn>
                <a:cxn ang="T16">
                  <a:pos x="T8" y="T9"/>
                </a:cxn>
                <a:cxn ang="T17">
                  <a:pos x="T10" y="T11"/>
                </a:cxn>
              </a:cxnLst>
              <a:rect l="T18" t="T19" r="T20" b="T21"/>
              <a:pathLst>
                <a:path w="1174" h="224">
                  <a:moveTo>
                    <a:pt x="1173" y="112"/>
                  </a:moveTo>
                  <a:lnTo>
                    <a:pt x="1173" y="0"/>
                  </a:lnTo>
                  <a:lnTo>
                    <a:pt x="0" y="0"/>
                  </a:lnTo>
                  <a:lnTo>
                    <a:pt x="0" y="223"/>
                  </a:lnTo>
                  <a:lnTo>
                    <a:pt x="1173" y="223"/>
                  </a:lnTo>
                  <a:lnTo>
                    <a:pt x="1173"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64" name="Freeform 24"/>
            <p:cNvSpPr>
              <a:spLocks/>
            </p:cNvSpPr>
            <p:nvPr/>
          </p:nvSpPr>
          <p:spPr bwMode="auto">
            <a:xfrm>
              <a:off x="1180" y="2624"/>
              <a:ext cx="1520" cy="224"/>
            </a:xfrm>
            <a:custGeom>
              <a:avLst/>
              <a:gdLst>
                <a:gd name="T0" fmla="*/ 759 w 1520"/>
                <a:gd name="T1" fmla="*/ 112 h 224"/>
                <a:gd name="T2" fmla="*/ 0 w 1520"/>
                <a:gd name="T3" fmla="*/ 0 h 224"/>
                <a:gd name="T4" fmla="*/ 798 w 1520"/>
                <a:gd name="T5" fmla="*/ 0 h 224"/>
                <a:gd name="T6" fmla="*/ 1519 w 1520"/>
                <a:gd name="T7" fmla="*/ 112 h 224"/>
                <a:gd name="T8" fmla="*/ 798 w 1520"/>
                <a:gd name="T9" fmla="*/ 223 h 224"/>
                <a:gd name="T10" fmla="*/ 0 w 1520"/>
                <a:gd name="T11" fmla="*/ 223 h 224"/>
                <a:gd name="T12" fmla="*/ 0 w 1520"/>
                <a:gd name="T13" fmla="*/ 0 h 224"/>
                <a:gd name="T14" fmla="*/ 759 w 1520"/>
                <a:gd name="T15" fmla="*/ 112 h 224"/>
                <a:gd name="T16" fmla="*/ 0 60000 65536"/>
                <a:gd name="T17" fmla="*/ 0 60000 65536"/>
                <a:gd name="T18" fmla="*/ 0 60000 65536"/>
                <a:gd name="T19" fmla="*/ 0 60000 65536"/>
                <a:gd name="T20" fmla="*/ 0 60000 65536"/>
                <a:gd name="T21" fmla="*/ 0 60000 65536"/>
                <a:gd name="T22" fmla="*/ 0 60000 65536"/>
                <a:gd name="T23" fmla="*/ 0 60000 65536"/>
                <a:gd name="T24" fmla="*/ 0 w 1520"/>
                <a:gd name="T25" fmla="*/ 0 h 224"/>
                <a:gd name="T26" fmla="*/ 1520 w 1520"/>
                <a:gd name="T27" fmla="*/ 224 h 2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520" h="224">
                  <a:moveTo>
                    <a:pt x="759" y="112"/>
                  </a:moveTo>
                  <a:lnTo>
                    <a:pt x="0" y="0"/>
                  </a:lnTo>
                  <a:lnTo>
                    <a:pt x="798" y="0"/>
                  </a:lnTo>
                  <a:lnTo>
                    <a:pt x="1519" y="112"/>
                  </a:lnTo>
                  <a:lnTo>
                    <a:pt x="798" y="223"/>
                  </a:lnTo>
                  <a:lnTo>
                    <a:pt x="0" y="223"/>
                  </a:lnTo>
                  <a:lnTo>
                    <a:pt x="0" y="0"/>
                  </a:lnTo>
                  <a:lnTo>
                    <a:pt x="759"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65" name="Freeform 25"/>
            <p:cNvSpPr>
              <a:spLocks/>
            </p:cNvSpPr>
            <p:nvPr/>
          </p:nvSpPr>
          <p:spPr bwMode="auto">
            <a:xfrm>
              <a:off x="423" y="2092"/>
              <a:ext cx="483" cy="311"/>
            </a:xfrm>
            <a:custGeom>
              <a:avLst/>
              <a:gdLst>
                <a:gd name="T0" fmla="*/ 0 w 483"/>
                <a:gd name="T1" fmla="*/ 0 h 311"/>
                <a:gd name="T2" fmla="*/ 482 w 483"/>
                <a:gd name="T3" fmla="*/ 0 h 311"/>
                <a:gd name="T4" fmla="*/ 482 w 483"/>
                <a:gd name="T5" fmla="*/ 310 h 311"/>
                <a:gd name="T6" fmla="*/ 0 w 483"/>
                <a:gd name="T7" fmla="*/ 310 h 311"/>
                <a:gd name="T8" fmla="*/ 0 w 483"/>
                <a:gd name="T9" fmla="*/ 0 h 311"/>
                <a:gd name="T10" fmla="*/ 0 60000 65536"/>
                <a:gd name="T11" fmla="*/ 0 60000 65536"/>
                <a:gd name="T12" fmla="*/ 0 60000 65536"/>
                <a:gd name="T13" fmla="*/ 0 60000 65536"/>
                <a:gd name="T14" fmla="*/ 0 60000 65536"/>
                <a:gd name="T15" fmla="*/ 0 w 483"/>
                <a:gd name="T16" fmla="*/ 0 h 311"/>
                <a:gd name="T17" fmla="*/ 483 w 483"/>
                <a:gd name="T18" fmla="*/ 311 h 311"/>
              </a:gdLst>
              <a:ahLst/>
              <a:cxnLst>
                <a:cxn ang="T10">
                  <a:pos x="T0" y="T1"/>
                </a:cxn>
                <a:cxn ang="T11">
                  <a:pos x="T2" y="T3"/>
                </a:cxn>
                <a:cxn ang="T12">
                  <a:pos x="T4" y="T5"/>
                </a:cxn>
                <a:cxn ang="T13">
                  <a:pos x="T6" y="T7"/>
                </a:cxn>
                <a:cxn ang="T14">
                  <a:pos x="T8" y="T9"/>
                </a:cxn>
              </a:cxnLst>
              <a:rect l="T15" t="T16" r="T17" b="T18"/>
              <a:pathLst>
                <a:path w="483" h="311">
                  <a:moveTo>
                    <a:pt x="0" y="0"/>
                  </a:moveTo>
                  <a:lnTo>
                    <a:pt x="482" y="0"/>
                  </a:lnTo>
                  <a:lnTo>
                    <a:pt x="482" y="310"/>
                  </a:lnTo>
                  <a:lnTo>
                    <a:pt x="0" y="310"/>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66" name="Freeform 26"/>
            <p:cNvSpPr>
              <a:spLocks/>
            </p:cNvSpPr>
            <p:nvPr/>
          </p:nvSpPr>
          <p:spPr bwMode="auto">
            <a:xfrm>
              <a:off x="1707" y="2081"/>
              <a:ext cx="603" cy="335"/>
            </a:xfrm>
            <a:custGeom>
              <a:avLst/>
              <a:gdLst>
                <a:gd name="T0" fmla="*/ 0 w 603"/>
                <a:gd name="T1" fmla="*/ 0 h 335"/>
                <a:gd name="T2" fmla="*/ 602 w 603"/>
                <a:gd name="T3" fmla="*/ 0 h 335"/>
                <a:gd name="T4" fmla="*/ 602 w 603"/>
                <a:gd name="T5" fmla="*/ 334 h 335"/>
                <a:gd name="T6" fmla="*/ 0 w 603"/>
                <a:gd name="T7" fmla="*/ 334 h 335"/>
                <a:gd name="T8" fmla="*/ 0 w 603"/>
                <a:gd name="T9" fmla="*/ 0 h 335"/>
                <a:gd name="T10" fmla="*/ 0 60000 65536"/>
                <a:gd name="T11" fmla="*/ 0 60000 65536"/>
                <a:gd name="T12" fmla="*/ 0 60000 65536"/>
                <a:gd name="T13" fmla="*/ 0 60000 65536"/>
                <a:gd name="T14" fmla="*/ 0 60000 65536"/>
                <a:gd name="T15" fmla="*/ 0 w 603"/>
                <a:gd name="T16" fmla="*/ 0 h 335"/>
                <a:gd name="T17" fmla="*/ 603 w 603"/>
                <a:gd name="T18" fmla="*/ 335 h 335"/>
              </a:gdLst>
              <a:ahLst/>
              <a:cxnLst>
                <a:cxn ang="T10">
                  <a:pos x="T0" y="T1"/>
                </a:cxn>
                <a:cxn ang="T11">
                  <a:pos x="T2" y="T3"/>
                </a:cxn>
                <a:cxn ang="T12">
                  <a:pos x="T4" y="T5"/>
                </a:cxn>
                <a:cxn ang="T13">
                  <a:pos x="T6" y="T7"/>
                </a:cxn>
                <a:cxn ang="T14">
                  <a:pos x="T8" y="T9"/>
                </a:cxn>
              </a:cxnLst>
              <a:rect l="T15" t="T16" r="T17" b="T18"/>
              <a:pathLst>
                <a:path w="603" h="335">
                  <a:moveTo>
                    <a:pt x="0" y="0"/>
                  </a:moveTo>
                  <a:lnTo>
                    <a:pt x="602" y="0"/>
                  </a:lnTo>
                  <a:lnTo>
                    <a:pt x="602" y="334"/>
                  </a:lnTo>
                  <a:lnTo>
                    <a:pt x="0" y="334"/>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67" name="Freeform 27"/>
            <p:cNvSpPr>
              <a:spLocks/>
            </p:cNvSpPr>
            <p:nvPr/>
          </p:nvSpPr>
          <p:spPr bwMode="auto">
            <a:xfrm>
              <a:off x="1848" y="2412"/>
              <a:ext cx="131" cy="205"/>
            </a:xfrm>
            <a:custGeom>
              <a:avLst/>
              <a:gdLst>
                <a:gd name="T0" fmla="*/ 15 w 131"/>
                <a:gd name="T1" fmla="*/ 0 h 205"/>
                <a:gd name="T2" fmla="*/ 15 w 131"/>
                <a:gd name="T3" fmla="*/ 57 h 205"/>
                <a:gd name="T4" fmla="*/ 51 w 131"/>
                <a:gd name="T5" fmla="*/ 179 h 205"/>
                <a:gd name="T6" fmla="*/ 0 w 131"/>
                <a:gd name="T7" fmla="*/ 179 h 205"/>
                <a:gd name="T8" fmla="*/ 64 w 131"/>
                <a:gd name="T9" fmla="*/ 204 h 205"/>
                <a:gd name="T10" fmla="*/ 130 w 131"/>
                <a:gd name="T11" fmla="*/ 179 h 205"/>
                <a:gd name="T12" fmla="*/ 78 w 131"/>
                <a:gd name="T13" fmla="*/ 179 h 205"/>
                <a:gd name="T14" fmla="*/ 114 w 131"/>
                <a:gd name="T15" fmla="*/ 57 h 205"/>
                <a:gd name="T16" fmla="*/ 114 w 131"/>
                <a:gd name="T17" fmla="*/ 0 h 205"/>
                <a:gd name="T18" fmla="*/ 15 w 131"/>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1"/>
                <a:gd name="T31" fmla="*/ 0 h 205"/>
                <a:gd name="T32" fmla="*/ 131 w 131"/>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1" h="205">
                  <a:moveTo>
                    <a:pt x="15" y="0"/>
                  </a:moveTo>
                  <a:lnTo>
                    <a:pt x="15" y="57"/>
                  </a:lnTo>
                  <a:lnTo>
                    <a:pt x="51" y="179"/>
                  </a:lnTo>
                  <a:lnTo>
                    <a:pt x="0" y="179"/>
                  </a:lnTo>
                  <a:lnTo>
                    <a:pt x="64" y="204"/>
                  </a:lnTo>
                  <a:lnTo>
                    <a:pt x="130" y="179"/>
                  </a:lnTo>
                  <a:lnTo>
                    <a:pt x="78" y="179"/>
                  </a:lnTo>
                  <a:lnTo>
                    <a:pt x="114" y="57"/>
                  </a:lnTo>
                  <a:lnTo>
                    <a:pt x="114"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68" name="Freeform 28"/>
            <p:cNvSpPr>
              <a:spLocks/>
            </p:cNvSpPr>
            <p:nvPr/>
          </p:nvSpPr>
          <p:spPr bwMode="auto">
            <a:xfrm>
              <a:off x="3291" y="2624"/>
              <a:ext cx="1029" cy="224"/>
            </a:xfrm>
            <a:custGeom>
              <a:avLst/>
              <a:gdLst>
                <a:gd name="T0" fmla="*/ 1028 w 1029"/>
                <a:gd name="T1" fmla="*/ 112 h 224"/>
                <a:gd name="T2" fmla="*/ 1028 w 1029"/>
                <a:gd name="T3" fmla="*/ 0 h 224"/>
                <a:gd name="T4" fmla="*/ 0 w 1029"/>
                <a:gd name="T5" fmla="*/ 0 h 224"/>
                <a:gd name="T6" fmla="*/ 0 w 1029"/>
                <a:gd name="T7" fmla="*/ 223 h 224"/>
                <a:gd name="T8" fmla="*/ 1028 w 1029"/>
                <a:gd name="T9" fmla="*/ 223 h 224"/>
                <a:gd name="T10" fmla="*/ 1028 w 1029"/>
                <a:gd name="T11" fmla="*/ 112 h 224"/>
                <a:gd name="T12" fmla="*/ 0 60000 65536"/>
                <a:gd name="T13" fmla="*/ 0 60000 65536"/>
                <a:gd name="T14" fmla="*/ 0 60000 65536"/>
                <a:gd name="T15" fmla="*/ 0 60000 65536"/>
                <a:gd name="T16" fmla="*/ 0 60000 65536"/>
                <a:gd name="T17" fmla="*/ 0 60000 65536"/>
                <a:gd name="T18" fmla="*/ 0 w 1029"/>
                <a:gd name="T19" fmla="*/ 0 h 224"/>
                <a:gd name="T20" fmla="*/ 1029 w 1029"/>
                <a:gd name="T21" fmla="*/ 224 h 224"/>
              </a:gdLst>
              <a:ahLst/>
              <a:cxnLst>
                <a:cxn ang="T12">
                  <a:pos x="T0" y="T1"/>
                </a:cxn>
                <a:cxn ang="T13">
                  <a:pos x="T2" y="T3"/>
                </a:cxn>
                <a:cxn ang="T14">
                  <a:pos x="T4" y="T5"/>
                </a:cxn>
                <a:cxn ang="T15">
                  <a:pos x="T6" y="T7"/>
                </a:cxn>
                <a:cxn ang="T16">
                  <a:pos x="T8" y="T9"/>
                </a:cxn>
                <a:cxn ang="T17">
                  <a:pos x="T10" y="T11"/>
                </a:cxn>
              </a:cxnLst>
              <a:rect l="T18" t="T19" r="T20" b="T21"/>
              <a:pathLst>
                <a:path w="1029" h="224">
                  <a:moveTo>
                    <a:pt x="1028" y="112"/>
                  </a:moveTo>
                  <a:lnTo>
                    <a:pt x="1028" y="0"/>
                  </a:lnTo>
                  <a:lnTo>
                    <a:pt x="0" y="0"/>
                  </a:lnTo>
                  <a:lnTo>
                    <a:pt x="0" y="223"/>
                  </a:lnTo>
                  <a:lnTo>
                    <a:pt x="1028" y="223"/>
                  </a:lnTo>
                  <a:lnTo>
                    <a:pt x="1028"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69" name="Freeform 29"/>
            <p:cNvSpPr>
              <a:spLocks/>
            </p:cNvSpPr>
            <p:nvPr/>
          </p:nvSpPr>
          <p:spPr bwMode="auto">
            <a:xfrm>
              <a:off x="3560" y="2624"/>
              <a:ext cx="1520" cy="224"/>
            </a:xfrm>
            <a:custGeom>
              <a:avLst/>
              <a:gdLst>
                <a:gd name="T0" fmla="*/ 759 w 1520"/>
                <a:gd name="T1" fmla="*/ 112 h 224"/>
                <a:gd name="T2" fmla="*/ 0 w 1520"/>
                <a:gd name="T3" fmla="*/ 0 h 224"/>
                <a:gd name="T4" fmla="*/ 799 w 1520"/>
                <a:gd name="T5" fmla="*/ 0 h 224"/>
                <a:gd name="T6" fmla="*/ 1519 w 1520"/>
                <a:gd name="T7" fmla="*/ 112 h 224"/>
                <a:gd name="T8" fmla="*/ 799 w 1520"/>
                <a:gd name="T9" fmla="*/ 223 h 224"/>
                <a:gd name="T10" fmla="*/ 0 w 1520"/>
                <a:gd name="T11" fmla="*/ 223 h 224"/>
                <a:gd name="T12" fmla="*/ 0 w 1520"/>
                <a:gd name="T13" fmla="*/ 0 h 224"/>
                <a:gd name="T14" fmla="*/ 759 w 1520"/>
                <a:gd name="T15" fmla="*/ 112 h 224"/>
                <a:gd name="T16" fmla="*/ 0 60000 65536"/>
                <a:gd name="T17" fmla="*/ 0 60000 65536"/>
                <a:gd name="T18" fmla="*/ 0 60000 65536"/>
                <a:gd name="T19" fmla="*/ 0 60000 65536"/>
                <a:gd name="T20" fmla="*/ 0 60000 65536"/>
                <a:gd name="T21" fmla="*/ 0 60000 65536"/>
                <a:gd name="T22" fmla="*/ 0 60000 65536"/>
                <a:gd name="T23" fmla="*/ 0 60000 65536"/>
                <a:gd name="T24" fmla="*/ 0 w 1520"/>
                <a:gd name="T25" fmla="*/ 0 h 224"/>
                <a:gd name="T26" fmla="*/ 1520 w 1520"/>
                <a:gd name="T27" fmla="*/ 224 h 2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520" h="224">
                  <a:moveTo>
                    <a:pt x="759" y="112"/>
                  </a:moveTo>
                  <a:lnTo>
                    <a:pt x="0" y="0"/>
                  </a:lnTo>
                  <a:lnTo>
                    <a:pt x="799" y="0"/>
                  </a:lnTo>
                  <a:lnTo>
                    <a:pt x="1519" y="112"/>
                  </a:lnTo>
                  <a:lnTo>
                    <a:pt x="799" y="223"/>
                  </a:lnTo>
                  <a:lnTo>
                    <a:pt x="0" y="223"/>
                  </a:lnTo>
                  <a:lnTo>
                    <a:pt x="0" y="0"/>
                  </a:lnTo>
                  <a:lnTo>
                    <a:pt x="759"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70" name="Freeform 30"/>
            <p:cNvSpPr>
              <a:spLocks/>
            </p:cNvSpPr>
            <p:nvPr/>
          </p:nvSpPr>
          <p:spPr bwMode="auto">
            <a:xfrm>
              <a:off x="923" y="3737"/>
              <a:ext cx="599" cy="223"/>
            </a:xfrm>
            <a:custGeom>
              <a:avLst/>
              <a:gdLst>
                <a:gd name="T0" fmla="*/ 598 w 599"/>
                <a:gd name="T1" fmla="*/ 111 h 223"/>
                <a:gd name="T2" fmla="*/ 598 w 599"/>
                <a:gd name="T3" fmla="*/ 0 h 223"/>
                <a:gd name="T4" fmla="*/ 0 w 599"/>
                <a:gd name="T5" fmla="*/ 0 h 223"/>
                <a:gd name="T6" fmla="*/ 0 w 599"/>
                <a:gd name="T7" fmla="*/ 222 h 223"/>
                <a:gd name="T8" fmla="*/ 598 w 599"/>
                <a:gd name="T9" fmla="*/ 222 h 223"/>
                <a:gd name="T10" fmla="*/ 598 w 599"/>
                <a:gd name="T11" fmla="*/ 111 h 223"/>
                <a:gd name="T12" fmla="*/ 0 60000 65536"/>
                <a:gd name="T13" fmla="*/ 0 60000 65536"/>
                <a:gd name="T14" fmla="*/ 0 60000 65536"/>
                <a:gd name="T15" fmla="*/ 0 60000 65536"/>
                <a:gd name="T16" fmla="*/ 0 60000 65536"/>
                <a:gd name="T17" fmla="*/ 0 60000 65536"/>
                <a:gd name="T18" fmla="*/ 0 w 599"/>
                <a:gd name="T19" fmla="*/ 0 h 223"/>
                <a:gd name="T20" fmla="*/ 599 w 599"/>
                <a:gd name="T21" fmla="*/ 223 h 223"/>
              </a:gdLst>
              <a:ahLst/>
              <a:cxnLst>
                <a:cxn ang="T12">
                  <a:pos x="T0" y="T1"/>
                </a:cxn>
                <a:cxn ang="T13">
                  <a:pos x="T2" y="T3"/>
                </a:cxn>
                <a:cxn ang="T14">
                  <a:pos x="T4" y="T5"/>
                </a:cxn>
                <a:cxn ang="T15">
                  <a:pos x="T6" y="T7"/>
                </a:cxn>
                <a:cxn ang="T16">
                  <a:pos x="T8" y="T9"/>
                </a:cxn>
                <a:cxn ang="T17">
                  <a:pos x="T10" y="T11"/>
                </a:cxn>
              </a:cxnLst>
              <a:rect l="T18" t="T19" r="T20" b="T21"/>
              <a:pathLst>
                <a:path w="599" h="223">
                  <a:moveTo>
                    <a:pt x="598" y="111"/>
                  </a:moveTo>
                  <a:lnTo>
                    <a:pt x="598" y="0"/>
                  </a:lnTo>
                  <a:lnTo>
                    <a:pt x="0" y="0"/>
                  </a:lnTo>
                  <a:lnTo>
                    <a:pt x="0" y="222"/>
                  </a:lnTo>
                  <a:lnTo>
                    <a:pt x="598" y="222"/>
                  </a:lnTo>
                  <a:lnTo>
                    <a:pt x="598" y="111"/>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71" name="Freeform 31"/>
            <p:cNvSpPr>
              <a:spLocks/>
            </p:cNvSpPr>
            <p:nvPr/>
          </p:nvSpPr>
          <p:spPr bwMode="auto">
            <a:xfrm>
              <a:off x="760" y="3736"/>
              <a:ext cx="1521" cy="225"/>
            </a:xfrm>
            <a:custGeom>
              <a:avLst/>
              <a:gdLst>
                <a:gd name="T0" fmla="*/ 761 w 1521"/>
                <a:gd name="T1" fmla="*/ 112 h 225"/>
                <a:gd name="T2" fmla="*/ 0 w 1521"/>
                <a:gd name="T3" fmla="*/ 0 h 225"/>
                <a:gd name="T4" fmla="*/ 798 w 1521"/>
                <a:gd name="T5" fmla="*/ 0 h 225"/>
                <a:gd name="T6" fmla="*/ 1520 w 1521"/>
                <a:gd name="T7" fmla="*/ 112 h 225"/>
                <a:gd name="T8" fmla="*/ 798 w 1521"/>
                <a:gd name="T9" fmla="*/ 224 h 225"/>
                <a:gd name="T10" fmla="*/ 0 w 1521"/>
                <a:gd name="T11" fmla="*/ 224 h 225"/>
                <a:gd name="T12" fmla="*/ 0 w 1521"/>
                <a:gd name="T13" fmla="*/ 0 h 225"/>
                <a:gd name="T14" fmla="*/ 761 w 1521"/>
                <a:gd name="T15" fmla="*/ 112 h 225"/>
                <a:gd name="T16" fmla="*/ 0 60000 65536"/>
                <a:gd name="T17" fmla="*/ 0 60000 65536"/>
                <a:gd name="T18" fmla="*/ 0 60000 65536"/>
                <a:gd name="T19" fmla="*/ 0 60000 65536"/>
                <a:gd name="T20" fmla="*/ 0 60000 65536"/>
                <a:gd name="T21" fmla="*/ 0 60000 65536"/>
                <a:gd name="T22" fmla="*/ 0 60000 65536"/>
                <a:gd name="T23" fmla="*/ 0 60000 65536"/>
                <a:gd name="T24" fmla="*/ 0 w 1521"/>
                <a:gd name="T25" fmla="*/ 0 h 225"/>
                <a:gd name="T26" fmla="*/ 1521 w 1521"/>
                <a:gd name="T27" fmla="*/ 225 h 2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521" h="225">
                  <a:moveTo>
                    <a:pt x="761" y="112"/>
                  </a:moveTo>
                  <a:lnTo>
                    <a:pt x="0" y="0"/>
                  </a:lnTo>
                  <a:lnTo>
                    <a:pt x="798" y="0"/>
                  </a:lnTo>
                  <a:lnTo>
                    <a:pt x="1520" y="112"/>
                  </a:lnTo>
                  <a:lnTo>
                    <a:pt x="798" y="224"/>
                  </a:lnTo>
                  <a:lnTo>
                    <a:pt x="0" y="224"/>
                  </a:lnTo>
                  <a:lnTo>
                    <a:pt x="0" y="0"/>
                  </a:lnTo>
                  <a:lnTo>
                    <a:pt x="761" y="112"/>
                  </a:lnTo>
                </a:path>
              </a:pathLst>
            </a:custGeom>
            <a:solidFill>
              <a:srgbClr val="CCCCCC"/>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72" name="Line 32"/>
            <p:cNvSpPr>
              <a:spLocks noChangeShapeType="1"/>
            </p:cNvSpPr>
            <p:nvPr/>
          </p:nvSpPr>
          <p:spPr bwMode="auto">
            <a:xfrm flipH="1" flipV="1">
              <a:off x="1162" y="2880"/>
              <a:ext cx="387" cy="85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273" name="Freeform 33"/>
            <p:cNvSpPr>
              <a:spLocks/>
            </p:cNvSpPr>
            <p:nvPr/>
          </p:nvSpPr>
          <p:spPr bwMode="auto">
            <a:xfrm>
              <a:off x="772" y="2880"/>
              <a:ext cx="778" cy="857"/>
            </a:xfrm>
            <a:custGeom>
              <a:avLst/>
              <a:gdLst>
                <a:gd name="T0" fmla="*/ 389 w 778"/>
                <a:gd name="T1" fmla="*/ 0 h 857"/>
                <a:gd name="T2" fmla="*/ 777 w 778"/>
                <a:gd name="T3" fmla="*/ 854 h 857"/>
                <a:gd name="T4" fmla="*/ 0 w 778"/>
                <a:gd name="T5" fmla="*/ 856 h 857"/>
                <a:gd name="T6" fmla="*/ 389 w 778"/>
                <a:gd name="T7" fmla="*/ 0 h 857"/>
                <a:gd name="T8" fmla="*/ 0 60000 65536"/>
                <a:gd name="T9" fmla="*/ 0 60000 65536"/>
                <a:gd name="T10" fmla="*/ 0 60000 65536"/>
                <a:gd name="T11" fmla="*/ 0 60000 65536"/>
                <a:gd name="T12" fmla="*/ 0 w 778"/>
                <a:gd name="T13" fmla="*/ 0 h 857"/>
                <a:gd name="T14" fmla="*/ 778 w 778"/>
                <a:gd name="T15" fmla="*/ 857 h 857"/>
              </a:gdLst>
              <a:ahLst/>
              <a:cxnLst>
                <a:cxn ang="T8">
                  <a:pos x="T0" y="T1"/>
                </a:cxn>
                <a:cxn ang="T9">
                  <a:pos x="T2" y="T3"/>
                </a:cxn>
                <a:cxn ang="T10">
                  <a:pos x="T4" y="T5"/>
                </a:cxn>
                <a:cxn ang="T11">
                  <a:pos x="T6" y="T7"/>
                </a:cxn>
              </a:cxnLst>
              <a:rect l="T12" t="T13" r="T14" b="T15"/>
              <a:pathLst>
                <a:path w="778" h="857">
                  <a:moveTo>
                    <a:pt x="389" y="0"/>
                  </a:moveTo>
                  <a:lnTo>
                    <a:pt x="777" y="854"/>
                  </a:lnTo>
                  <a:lnTo>
                    <a:pt x="0" y="856"/>
                  </a:lnTo>
                  <a:lnTo>
                    <a:pt x="389" y="0"/>
                  </a:lnTo>
                </a:path>
              </a:pathLst>
            </a:custGeom>
            <a:solidFill>
              <a:srgbClr val="00CCFF"/>
            </a:solid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endParaRPr lang="zh-CN" altLang="en-US"/>
            </a:p>
          </p:txBody>
        </p:sp>
        <p:sp>
          <p:nvSpPr>
            <p:cNvPr id="274" name="Line 34"/>
            <p:cNvSpPr>
              <a:spLocks noChangeShapeType="1"/>
            </p:cNvSpPr>
            <p:nvPr/>
          </p:nvSpPr>
          <p:spPr bwMode="auto">
            <a:xfrm flipH="1">
              <a:off x="769" y="2883"/>
              <a:ext cx="391" cy="8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a:tailEnd/>
                </a14:hiddenLine>
              </a:ext>
            </a:extLst>
          </p:spPr>
          <p:txBody>
            <a:bodyPr wrap="none" anchor="ctr"/>
            <a:lstStyle/>
            <a:p>
              <a:endParaRPr lang="zh-CN" altLang="en-US"/>
            </a:p>
          </p:txBody>
        </p:sp>
        <p:sp>
          <p:nvSpPr>
            <p:cNvPr id="275" name="Line 35"/>
            <p:cNvSpPr>
              <a:spLocks noChangeShapeType="1"/>
            </p:cNvSpPr>
            <p:nvPr/>
          </p:nvSpPr>
          <p:spPr bwMode="auto">
            <a:xfrm flipH="1" flipV="1">
              <a:off x="1158" y="2876"/>
              <a:ext cx="395" cy="863"/>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 name="Freeform 36"/>
            <p:cNvSpPr>
              <a:spLocks/>
            </p:cNvSpPr>
            <p:nvPr/>
          </p:nvSpPr>
          <p:spPr bwMode="auto">
            <a:xfrm>
              <a:off x="772" y="2880"/>
              <a:ext cx="778" cy="857"/>
            </a:xfrm>
            <a:custGeom>
              <a:avLst/>
              <a:gdLst>
                <a:gd name="T0" fmla="*/ 389 w 778"/>
                <a:gd name="T1" fmla="*/ 0 h 857"/>
                <a:gd name="T2" fmla="*/ 777 w 778"/>
                <a:gd name="T3" fmla="*/ 854 h 857"/>
                <a:gd name="T4" fmla="*/ 0 w 778"/>
                <a:gd name="T5" fmla="*/ 856 h 857"/>
                <a:gd name="T6" fmla="*/ 0 60000 65536"/>
                <a:gd name="T7" fmla="*/ 0 60000 65536"/>
                <a:gd name="T8" fmla="*/ 0 60000 65536"/>
                <a:gd name="T9" fmla="*/ 0 w 778"/>
                <a:gd name="T10" fmla="*/ 0 h 857"/>
                <a:gd name="T11" fmla="*/ 778 w 778"/>
                <a:gd name="T12" fmla="*/ 857 h 857"/>
              </a:gdLst>
              <a:ahLst/>
              <a:cxnLst>
                <a:cxn ang="T6">
                  <a:pos x="T0" y="T1"/>
                </a:cxn>
                <a:cxn ang="T7">
                  <a:pos x="T2" y="T3"/>
                </a:cxn>
                <a:cxn ang="T8">
                  <a:pos x="T4" y="T5"/>
                </a:cxn>
              </a:cxnLst>
              <a:rect l="T9" t="T10" r="T11" b="T12"/>
              <a:pathLst>
                <a:path w="778" h="857">
                  <a:moveTo>
                    <a:pt x="389" y="0"/>
                  </a:moveTo>
                  <a:lnTo>
                    <a:pt x="777" y="854"/>
                  </a:lnTo>
                  <a:lnTo>
                    <a:pt x="0" y="856"/>
                  </a:lnTo>
                </a:path>
              </a:pathLst>
            </a:custGeom>
            <a:noFill/>
            <a:ln w="12700" cap="rnd" cmpd="sng">
              <a:solidFill>
                <a:srgbClr val="00CCFF"/>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77" name="Line 37"/>
            <p:cNvSpPr>
              <a:spLocks noChangeShapeType="1"/>
            </p:cNvSpPr>
            <p:nvPr/>
          </p:nvSpPr>
          <p:spPr bwMode="auto">
            <a:xfrm flipH="1">
              <a:off x="765" y="2887"/>
              <a:ext cx="399" cy="848"/>
            </a:xfrm>
            <a:prstGeom prst="line">
              <a:avLst/>
            </a:prstGeom>
            <a:noFill/>
            <a:ln w="12700">
              <a:solidFill>
                <a:srgbClr val="00CCFF"/>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8" name="Rectangle 38"/>
            <p:cNvSpPr>
              <a:spLocks noChangeArrowheads="1"/>
            </p:cNvSpPr>
            <p:nvPr/>
          </p:nvSpPr>
          <p:spPr bwMode="auto">
            <a:xfrm>
              <a:off x="2096" y="1089"/>
              <a:ext cx="1429"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2000" b="1">
                  <a:solidFill>
                    <a:srgbClr val="000000"/>
                  </a:solidFill>
                  <a:latin typeface="Arial" panose="020B0604020202020204" pitchFamily="34" charset="0"/>
                  <a:ea typeface="PMingLiU" panose="02020500000000000000" pitchFamily="18" charset="-120"/>
                </a:rPr>
                <a:t>Main Transaction</a:t>
              </a:r>
            </a:p>
          </p:txBody>
        </p:sp>
        <p:sp>
          <p:nvSpPr>
            <p:cNvPr id="279" name="Rectangle 39"/>
            <p:cNvSpPr>
              <a:spLocks noChangeArrowheads="1"/>
            </p:cNvSpPr>
            <p:nvPr/>
          </p:nvSpPr>
          <p:spPr bwMode="auto">
            <a:xfrm>
              <a:off x="1153" y="1532"/>
              <a:ext cx="349"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Call</a:t>
              </a:r>
            </a:p>
          </p:txBody>
        </p:sp>
        <p:sp>
          <p:nvSpPr>
            <p:cNvPr id="280" name="Rectangle 40"/>
            <p:cNvSpPr>
              <a:spLocks noChangeArrowheads="1"/>
            </p:cNvSpPr>
            <p:nvPr/>
          </p:nvSpPr>
          <p:spPr bwMode="auto">
            <a:xfrm>
              <a:off x="3607" y="1540"/>
              <a:ext cx="349"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Call</a:t>
              </a:r>
            </a:p>
          </p:txBody>
        </p:sp>
        <p:sp>
          <p:nvSpPr>
            <p:cNvPr id="281" name="Rectangle 41"/>
            <p:cNvSpPr>
              <a:spLocks noChangeArrowheads="1"/>
            </p:cNvSpPr>
            <p:nvPr/>
          </p:nvSpPr>
          <p:spPr bwMode="auto">
            <a:xfrm>
              <a:off x="967" y="2625"/>
              <a:ext cx="349"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Call</a:t>
              </a:r>
            </a:p>
          </p:txBody>
        </p:sp>
        <p:sp>
          <p:nvSpPr>
            <p:cNvPr id="282" name="Rectangle 42"/>
            <p:cNvSpPr>
              <a:spLocks noChangeArrowheads="1"/>
            </p:cNvSpPr>
            <p:nvPr/>
          </p:nvSpPr>
          <p:spPr bwMode="auto">
            <a:xfrm>
              <a:off x="1765" y="2146"/>
              <a:ext cx="591"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Commit</a:t>
              </a:r>
            </a:p>
          </p:txBody>
        </p:sp>
        <p:sp>
          <p:nvSpPr>
            <p:cNvPr id="283" name="Rectangle 43"/>
            <p:cNvSpPr>
              <a:spLocks noChangeArrowheads="1"/>
            </p:cNvSpPr>
            <p:nvPr/>
          </p:nvSpPr>
          <p:spPr bwMode="auto">
            <a:xfrm>
              <a:off x="471" y="1006"/>
              <a:ext cx="498" cy="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600" b="1">
                  <a:solidFill>
                    <a:srgbClr val="000000"/>
                  </a:solidFill>
                  <a:latin typeface="Arial" panose="020B0604020202020204" pitchFamily="34" charset="0"/>
                  <a:ea typeface="PMingLiU" panose="02020500000000000000" pitchFamily="18" charset="-120"/>
                </a:rPr>
                <a:t>Trans.</a:t>
              </a:r>
            </a:p>
          </p:txBody>
        </p:sp>
        <p:sp>
          <p:nvSpPr>
            <p:cNvPr id="284" name="Rectangle 44"/>
            <p:cNvSpPr>
              <a:spLocks noChangeArrowheads="1"/>
            </p:cNvSpPr>
            <p:nvPr/>
          </p:nvSpPr>
          <p:spPr bwMode="auto">
            <a:xfrm>
              <a:off x="428" y="2091"/>
              <a:ext cx="498" cy="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600" b="1">
                  <a:solidFill>
                    <a:srgbClr val="000000"/>
                  </a:solidFill>
                  <a:latin typeface="Arial" panose="020B0604020202020204" pitchFamily="34" charset="0"/>
                  <a:ea typeface="PMingLiU" panose="02020500000000000000" pitchFamily="18" charset="-120"/>
                </a:rPr>
                <a:t>Trans.</a:t>
              </a:r>
            </a:p>
          </p:txBody>
        </p:sp>
        <p:sp>
          <p:nvSpPr>
            <p:cNvPr id="285" name="Freeform 45"/>
            <p:cNvSpPr>
              <a:spLocks/>
            </p:cNvSpPr>
            <p:nvPr/>
          </p:nvSpPr>
          <p:spPr bwMode="auto">
            <a:xfrm>
              <a:off x="654" y="1326"/>
              <a:ext cx="132" cy="205"/>
            </a:xfrm>
            <a:custGeom>
              <a:avLst/>
              <a:gdLst>
                <a:gd name="T0" fmla="*/ 15 w 132"/>
                <a:gd name="T1" fmla="*/ 0 h 205"/>
                <a:gd name="T2" fmla="*/ 15 w 132"/>
                <a:gd name="T3" fmla="*/ 57 h 205"/>
                <a:gd name="T4" fmla="*/ 51 w 132"/>
                <a:gd name="T5" fmla="*/ 179 h 205"/>
                <a:gd name="T6" fmla="*/ 0 w 132"/>
                <a:gd name="T7" fmla="*/ 179 h 205"/>
                <a:gd name="T8" fmla="*/ 64 w 132"/>
                <a:gd name="T9" fmla="*/ 204 h 205"/>
                <a:gd name="T10" fmla="*/ 131 w 132"/>
                <a:gd name="T11" fmla="*/ 179 h 205"/>
                <a:gd name="T12" fmla="*/ 79 w 132"/>
                <a:gd name="T13" fmla="*/ 179 h 205"/>
                <a:gd name="T14" fmla="*/ 115 w 132"/>
                <a:gd name="T15" fmla="*/ 57 h 205"/>
                <a:gd name="T16" fmla="*/ 115 w 132"/>
                <a:gd name="T17" fmla="*/ 0 h 205"/>
                <a:gd name="T18" fmla="*/ 15 w 132"/>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2"/>
                <a:gd name="T31" fmla="*/ 0 h 205"/>
                <a:gd name="T32" fmla="*/ 132 w 132"/>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2" h="205">
                  <a:moveTo>
                    <a:pt x="15" y="0"/>
                  </a:moveTo>
                  <a:lnTo>
                    <a:pt x="15" y="57"/>
                  </a:lnTo>
                  <a:lnTo>
                    <a:pt x="51" y="179"/>
                  </a:lnTo>
                  <a:lnTo>
                    <a:pt x="0" y="179"/>
                  </a:lnTo>
                  <a:lnTo>
                    <a:pt x="64" y="204"/>
                  </a:lnTo>
                  <a:lnTo>
                    <a:pt x="131" y="179"/>
                  </a:lnTo>
                  <a:lnTo>
                    <a:pt x="79" y="179"/>
                  </a:lnTo>
                  <a:lnTo>
                    <a:pt x="115" y="57"/>
                  </a:lnTo>
                  <a:lnTo>
                    <a:pt x="115"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86" name="Freeform 46"/>
            <p:cNvSpPr>
              <a:spLocks/>
            </p:cNvSpPr>
            <p:nvPr/>
          </p:nvSpPr>
          <p:spPr bwMode="auto">
            <a:xfrm>
              <a:off x="684" y="2403"/>
              <a:ext cx="132" cy="205"/>
            </a:xfrm>
            <a:custGeom>
              <a:avLst/>
              <a:gdLst>
                <a:gd name="T0" fmla="*/ 15 w 132"/>
                <a:gd name="T1" fmla="*/ 0 h 205"/>
                <a:gd name="T2" fmla="*/ 15 w 132"/>
                <a:gd name="T3" fmla="*/ 57 h 205"/>
                <a:gd name="T4" fmla="*/ 51 w 132"/>
                <a:gd name="T5" fmla="*/ 179 h 205"/>
                <a:gd name="T6" fmla="*/ 0 w 132"/>
                <a:gd name="T7" fmla="*/ 179 h 205"/>
                <a:gd name="T8" fmla="*/ 64 w 132"/>
                <a:gd name="T9" fmla="*/ 204 h 205"/>
                <a:gd name="T10" fmla="*/ 131 w 132"/>
                <a:gd name="T11" fmla="*/ 179 h 205"/>
                <a:gd name="T12" fmla="*/ 79 w 132"/>
                <a:gd name="T13" fmla="*/ 179 h 205"/>
                <a:gd name="T14" fmla="*/ 115 w 132"/>
                <a:gd name="T15" fmla="*/ 57 h 205"/>
                <a:gd name="T16" fmla="*/ 115 w 132"/>
                <a:gd name="T17" fmla="*/ 0 h 205"/>
                <a:gd name="T18" fmla="*/ 15 w 132"/>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2"/>
                <a:gd name="T31" fmla="*/ 0 h 205"/>
                <a:gd name="T32" fmla="*/ 132 w 132"/>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2" h="205">
                  <a:moveTo>
                    <a:pt x="15" y="0"/>
                  </a:moveTo>
                  <a:lnTo>
                    <a:pt x="15" y="57"/>
                  </a:lnTo>
                  <a:lnTo>
                    <a:pt x="51" y="179"/>
                  </a:lnTo>
                  <a:lnTo>
                    <a:pt x="0" y="179"/>
                  </a:lnTo>
                  <a:lnTo>
                    <a:pt x="64" y="204"/>
                  </a:lnTo>
                  <a:lnTo>
                    <a:pt x="131" y="179"/>
                  </a:lnTo>
                  <a:lnTo>
                    <a:pt x="79" y="179"/>
                  </a:lnTo>
                  <a:lnTo>
                    <a:pt x="115" y="57"/>
                  </a:lnTo>
                  <a:lnTo>
                    <a:pt x="115"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87" name="Freeform 48"/>
            <p:cNvSpPr>
              <a:spLocks/>
            </p:cNvSpPr>
            <p:nvPr/>
          </p:nvSpPr>
          <p:spPr bwMode="auto">
            <a:xfrm>
              <a:off x="384" y="3234"/>
              <a:ext cx="484" cy="311"/>
            </a:xfrm>
            <a:custGeom>
              <a:avLst/>
              <a:gdLst>
                <a:gd name="T0" fmla="*/ 0 w 484"/>
                <a:gd name="T1" fmla="*/ 0 h 311"/>
                <a:gd name="T2" fmla="*/ 483 w 484"/>
                <a:gd name="T3" fmla="*/ 0 h 311"/>
                <a:gd name="T4" fmla="*/ 483 w 484"/>
                <a:gd name="T5" fmla="*/ 310 h 311"/>
                <a:gd name="T6" fmla="*/ 0 w 484"/>
                <a:gd name="T7" fmla="*/ 310 h 311"/>
                <a:gd name="T8" fmla="*/ 0 w 484"/>
                <a:gd name="T9" fmla="*/ 0 h 311"/>
                <a:gd name="T10" fmla="*/ 0 60000 65536"/>
                <a:gd name="T11" fmla="*/ 0 60000 65536"/>
                <a:gd name="T12" fmla="*/ 0 60000 65536"/>
                <a:gd name="T13" fmla="*/ 0 60000 65536"/>
                <a:gd name="T14" fmla="*/ 0 60000 65536"/>
                <a:gd name="T15" fmla="*/ 0 w 484"/>
                <a:gd name="T16" fmla="*/ 0 h 311"/>
                <a:gd name="T17" fmla="*/ 484 w 484"/>
                <a:gd name="T18" fmla="*/ 311 h 311"/>
              </a:gdLst>
              <a:ahLst/>
              <a:cxnLst>
                <a:cxn ang="T10">
                  <a:pos x="T0" y="T1"/>
                </a:cxn>
                <a:cxn ang="T11">
                  <a:pos x="T2" y="T3"/>
                </a:cxn>
                <a:cxn ang="T12">
                  <a:pos x="T4" y="T5"/>
                </a:cxn>
                <a:cxn ang="T13">
                  <a:pos x="T6" y="T7"/>
                </a:cxn>
                <a:cxn ang="T14">
                  <a:pos x="T8" y="T9"/>
                </a:cxn>
              </a:cxnLst>
              <a:rect l="T15" t="T16" r="T17" b="T18"/>
              <a:pathLst>
                <a:path w="484" h="311">
                  <a:moveTo>
                    <a:pt x="0" y="0"/>
                  </a:moveTo>
                  <a:lnTo>
                    <a:pt x="483" y="0"/>
                  </a:lnTo>
                  <a:lnTo>
                    <a:pt x="483" y="310"/>
                  </a:lnTo>
                  <a:lnTo>
                    <a:pt x="0" y="310"/>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88" name="Freeform 49"/>
            <p:cNvSpPr>
              <a:spLocks/>
            </p:cNvSpPr>
            <p:nvPr/>
          </p:nvSpPr>
          <p:spPr bwMode="auto">
            <a:xfrm>
              <a:off x="1410" y="3197"/>
              <a:ext cx="602" cy="335"/>
            </a:xfrm>
            <a:custGeom>
              <a:avLst/>
              <a:gdLst>
                <a:gd name="T0" fmla="*/ 0 w 602"/>
                <a:gd name="T1" fmla="*/ 0 h 335"/>
                <a:gd name="T2" fmla="*/ 601 w 602"/>
                <a:gd name="T3" fmla="*/ 0 h 335"/>
                <a:gd name="T4" fmla="*/ 601 w 602"/>
                <a:gd name="T5" fmla="*/ 334 h 335"/>
                <a:gd name="T6" fmla="*/ 0 w 602"/>
                <a:gd name="T7" fmla="*/ 334 h 335"/>
                <a:gd name="T8" fmla="*/ 0 w 602"/>
                <a:gd name="T9" fmla="*/ 0 h 335"/>
                <a:gd name="T10" fmla="*/ 0 60000 65536"/>
                <a:gd name="T11" fmla="*/ 0 60000 65536"/>
                <a:gd name="T12" fmla="*/ 0 60000 65536"/>
                <a:gd name="T13" fmla="*/ 0 60000 65536"/>
                <a:gd name="T14" fmla="*/ 0 60000 65536"/>
                <a:gd name="T15" fmla="*/ 0 w 602"/>
                <a:gd name="T16" fmla="*/ 0 h 335"/>
                <a:gd name="T17" fmla="*/ 602 w 602"/>
                <a:gd name="T18" fmla="*/ 335 h 335"/>
              </a:gdLst>
              <a:ahLst/>
              <a:cxnLst>
                <a:cxn ang="T10">
                  <a:pos x="T0" y="T1"/>
                </a:cxn>
                <a:cxn ang="T11">
                  <a:pos x="T2" y="T3"/>
                </a:cxn>
                <a:cxn ang="T12">
                  <a:pos x="T4" y="T5"/>
                </a:cxn>
                <a:cxn ang="T13">
                  <a:pos x="T6" y="T7"/>
                </a:cxn>
                <a:cxn ang="T14">
                  <a:pos x="T8" y="T9"/>
                </a:cxn>
              </a:cxnLst>
              <a:rect l="T15" t="T16" r="T17" b="T18"/>
              <a:pathLst>
                <a:path w="602" h="335">
                  <a:moveTo>
                    <a:pt x="0" y="0"/>
                  </a:moveTo>
                  <a:lnTo>
                    <a:pt x="601" y="0"/>
                  </a:lnTo>
                  <a:lnTo>
                    <a:pt x="601" y="334"/>
                  </a:lnTo>
                  <a:lnTo>
                    <a:pt x="0" y="334"/>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89" name="Freeform 50"/>
            <p:cNvSpPr>
              <a:spLocks/>
            </p:cNvSpPr>
            <p:nvPr/>
          </p:nvSpPr>
          <p:spPr bwMode="auto">
            <a:xfrm>
              <a:off x="1550" y="3528"/>
              <a:ext cx="132" cy="205"/>
            </a:xfrm>
            <a:custGeom>
              <a:avLst/>
              <a:gdLst>
                <a:gd name="T0" fmla="*/ 15 w 132"/>
                <a:gd name="T1" fmla="*/ 0 h 205"/>
                <a:gd name="T2" fmla="*/ 15 w 132"/>
                <a:gd name="T3" fmla="*/ 57 h 205"/>
                <a:gd name="T4" fmla="*/ 51 w 132"/>
                <a:gd name="T5" fmla="*/ 179 h 205"/>
                <a:gd name="T6" fmla="*/ 0 w 132"/>
                <a:gd name="T7" fmla="*/ 179 h 205"/>
                <a:gd name="T8" fmla="*/ 64 w 132"/>
                <a:gd name="T9" fmla="*/ 204 h 205"/>
                <a:gd name="T10" fmla="*/ 131 w 132"/>
                <a:gd name="T11" fmla="*/ 179 h 205"/>
                <a:gd name="T12" fmla="*/ 79 w 132"/>
                <a:gd name="T13" fmla="*/ 179 h 205"/>
                <a:gd name="T14" fmla="*/ 115 w 132"/>
                <a:gd name="T15" fmla="*/ 57 h 205"/>
                <a:gd name="T16" fmla="*/ 115 w 132"/>
                <a:gd name="T17" fmla="*/ 0 h 205"/>
                <a:gd name="T18" fmla="*/ 15 w 132"/>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2"/>
                <a:gd name="T31" fmla="*/ 0 h 205"/>
                <a:gd name="T32" fmla="*/ 132 w 132"/>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2" h="205">
                  <a:moveTo>
                    <a:pt x="15" y="0"/>
                  </a:moveTo>
                  <a:lnTo>
                    <a:pt x="15" y="57"/>
                  </a:lnTo>
                  <a:lnTo>
                    <a:pt x="51" y="179"/>
                  </a:lnTo>
                  <a:lnTo>
                    <a:pt x="0" y="179"/>
                  </a:lnTo>
                  <a:lnTo>
                    <a:pt x="64" y="204"/>
                  </a:lnTo>
                  <a:lnTo>
                    <a:pt x="131" y="179"/>
                  </a:lnTo>
                  <a:lnTo>
                    <a:pt x="79" y="179"/>
                  </a:lnTo>
                  <a:lnTo>
                    <a:pt x="115" y="57"/>
                  </a:lnTo>
                  <a:lnTo>
                    <a:pt x="115"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90" name="Rectangle 51"/>
            <p:cNvSpPr>
              <a:spLocks noChangeArrowheads="1"/>
            </p:cNvSpPr>
            <p:nvPr/>
          </p:nvSpPr>
          <p:spPr bwMode="auto">
            <a:xfrm>
              <a:off x="1428" y="3257"/>
              <a:ext cx="591"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Commit</a:t>
              </a:r>
            </a:p>
          </p:txBody>
        </p:sp>
        <p:sp>
          <p:nvSpPr>
            <p:cNvPr id="291" name="Rectangle 52"/>
            <p:cNvSpPr>
              <a:spLocks noChangeArrowheads="1"/>
            </p:cNvSpPr>
            <p:nvPr/>
          </p:nvSpPr>
          <p:spPr bwMode="auto">
            <a:xfrm>
              <a:off x="389" y="3232"/>
              <a:ext cx="498" cy="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600" b="1">
                  <a:solidFill>
                    <a:srgbClr val="000000"/>
                  </a:solidFill>
                  <a:latin typeface="Arial" panose="020B0604020202020204" pitchFamily="34" charset="0"/>
                  <a:ea typeface="PMingLiU" panose="02020500000000000000" pitchFamily="18" charset="-120"/>
                </a:rPr>
                <a:t>Trans.</a:t>
              </a:r>
            </a:p>
          </p:txBody>
        </p:sp>
        <p:sp>
          <p:nvSpPr>
            <p:cNvPr id="292" name="Freeform 53"/>
            <p:cNvSpPr>
              <a:spLocks/>
            </p:cNvSpPr>
            <p:nvPr/>
          </p:nvSpPr>
          <p:spPr bwMode="auto">
            <a:xfrm>
              <a:off x="645" y="3545"/>
              <a:ext cx="132" cy="205"/>
            </a:xfrm>
            <a:custGeom>
              <a:avLst/>
              <a:gdLst>
                <a:gd name="T0" fmla="*/ 15 w 132"/>
                <a:gd name="T1" fmla="*/ 0 h 205"/>
                <a:gd name="T2" fmla="*/ 15 w 132"/>
                <a:gd name="T3" fmla="*/ 57 h 205"/>
                <a:gd name="T4" fmla="*/ 51 w 132"/>
                <a:gd name="T5" fmla="*/ 179 h 205"/>
                <a:gd name="T6" fmla="*/ 0 w 132"/>
                <a:gd name="T7" fmla="*/ 179 h 205"/>
                <a:gd name="T8" fmla="*/ 64 w 132"/>
                <a:gd name="T9" fmla="*/ 204 h 205"/>
                <a:gd name="T10" fmla="*/ 131 w 132"/>
                <a:gd name="T11" fmla="*/ 179 h 205"/>
                <a:gd name="T12" fmla="*/ 79 w 132"/>
                <a:gd name="T13" fmla="*/ 179 h 205"/>
                <a:gd name="T14" fmla="*/ 115 w 132"/>
                <a:gd name="T15" fmla="*/ 57 h 205"/>
                <a:gd name="T16" fmla="*/ 115 w 132"/>
                <a:gd name="T17" fmla="*/ 0 h 205"/>
                <a:gd name="T18" fmla="*/ 15 w 132"/>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2"/>
                <a:gd name="T31" fmla="*/ 0 h 205"/>
                <a:gd name="T32" fmla="*/ 132 w 132"/>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2" h="205">
                  <a:moveTo>
                    <a:pt x="15" y="0"/>
                  </a:moveTo>
                  <a:lnTo>
                    <a:pt x="15" y="57"/>
                  </a:lnTo>
                  <a:lnTo>
                    <a:pt x="51" y="179"/>
                  </a:lnTo>
                  <a:lnTo>
                    <a:pt x="0" y="179"/>
                  </a:lnTo>
                  <a:lnTo>
                    <a:pt x="64" y="204"/>
                  </a:lnTo>
                  <a:lnTo>
                    <a:pt x="131" y="179"/>
                  </a:lnTo>
                  <a:lnTo>
                    <a:pt x="79" y="179"/>
                  </a:lnTo>
                  <a:lnTo>
                    <a:pt x="115" y="57"/>
                  </a:lnTo>
                  <a:lnTo>
                    <a:pt x="115"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93" name="Freeform 55"/>
            <p:cNvSpPr>
              <a:spLocks/>
            </p:cNvSpPr>
            <p:nvPr/>
          </p:nvSpPr>
          <p:spPr bwMode="auto">
            <a:xfrm>
              <a:off x="2906" y="2064"/>
              <a:ext cx="521" cy="335"/>
            </a:xfrm>
            <a:custGeom>
              <a:avLst/>
              <a:gdLst>
                <a:gd name="T0" fmla="*/ 0 w 521"/>
                <a:gd name="T1" fmla="*/ 0 h 335"/>
                <a:gd name="T2" fmla="*/ 520 w 521"/>
                <a:gd name="T3" fmla="*/ 0 h 335"/>
                <a:gd name="T4" fmla="*/ 520 w 521"/>
                <a:gd name="T5" fmla="*/ 334 h 335"/>
                <a:gd name="T6" fmla="*/ 0 w 521"/>
                <a:gd name="T7" fmla="*/ 334 h 335"/>
                <a:gd name="T8" fmla="*/ 0 w 521"/>
                <a:gd name="T9" fmla="*/ 0 h 335"/>
                <a:gd name="T10" fmla="*/ 0 60000 65536"/>
                <a:gd name="T11" fmla="*/ 0 60000 65536"/>
                <a:gd name="T12" fmla="*/ 0 60000 65536"/>
                <a:gd name="T13" fmla="*/ 0 60000 65536"/>
                <a:gd name="T14" fmla="*/ 0 60000 65536"/>
                <a:gd name="T15" fmla="*/ 0 w 521"/>
                <a:gd name="T16" fmla="*/ 0 h 335"/>
                <a:gd name="T17" fmla="*/ 521 w 521"/>
                <a:gd name="T18" fmla="*/ 335 h 335"/>
              </a:gdLst>
              <a:ahLst/>
              <a:cxnLst>
                <a:cxn ang="T10">
                  <a:pos x="T0" y="T1"/>
                </a:cxn>
                <a:cxn ang="T11">
                  <a:pos x="T2" y="T3"/>
                </a:cxn>
                <a:cxn ang="T12">
                  <a:pos x="T4" y="T5"/>
                </a:cxn>
                <a:cxn ang="T13">
                  <a:pos x="T6" y="T7"/>
                </a:cxn>
                <a:cxn ang="T14">
                  <a:pos x="T8" y="T9"/>
                </a:cxn>
              </a:cxnLst>
              <a:rect l="T15" t="T16" r="T17" b="T18"/>
              <a:pathLst>
                <a:path w="521" h="335">
                  <a:moveTo>
                    <a:pt x="0" y="0"/>
                  </a:moveTo>
                  <a:lnTo>
                    <a:pt x="520" y="0"/>
                  </a:lnTo>
                  <a:lnTo>
                    <a:pt x="520" y="334"/>
                  </a:lnTo>
                  <a:lnTo>
                    <a:pt x="0" y="334"/>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4" name="Freeform 56"/>
            <p:cNvSpPr>
              <a:spLocks/>
            </p:cNvSpPr>
            <p:nvPr/>
          </p:nvSpPr>
          <p:spPr bwMode="auto">
            <a:xfrm>
              <a:off x="4219" y="2081"/>
              <a:ext cx="603" cy="335"/>
            </a:xfrm>
            <a:custGeom>
              <a:avLst/>
              <a:gdLst>
                <a:gd name="T0" fmla="*/ 0 w 603"/>
                <a:gd name="T1" fmla="*/ 0 h 335"/>
                <a:gd name="T2" fmla="*/ 602 w 603"/>
                <a:gd name="T3" fmla="*/ 0 h 335"/>
                <a:gd name="T4" fmla="*/ 602 w 603"/>
                <a:gd name="T5" fmla="*/ 334 h 335"/>
                <a:gd name="T6" fmla="*/ 0 w 603"/>
                <a:gd name="T7" fmla="*/ 334 h 335"/>
                <a:gd name="T8" fmla="*/ 0 w 603"/>
                <a:gd name="T9" fmla="*/ 0 h 335"/>
                <a:gd name="T10" fmla="*/ 0 60000 65536"/>
                <a:gd name="T11" fmla="*/ 0 60000 65536"/>
                <a:gd name="T12" fmla="*/ 0 60000 65536"/>
                <a:gd name="T13" fmla="*/ 0 60000 65536"/>
                <a:gd name="T14" fmla="*/ 0 60000 65536"/>
                <a:gd name="T15" fmla="*/ 0 w 603"/>
                <a:gd name="T16" fmla="*/ 0 h 335"/>
                <a:gd name="T17" fmla="*/ 603 w 603"/>
                <a:gd name="T18" fmla="*/ 335 h 335"/>
              </a:gdLst>
              <a:ahLst/>
              <a:cxnLst>
                <a:cxn ang="T10">
                  <a:pos x="T0" y="T1"/>
                </a:cxn>
                <a:cxn ang="T11">
                  <a:pos x="T2" y="T3"/>
                </a:cxn>
                <a:cxn ang="T12">
                  <a:pos x="T4" y="T5"/>
                </a:cxn>
                <a:cxn ang="T13">
                  <a:pos x="T6" y="T7"/>
                </a:cxn>
                <a:cxn ang="T14">
                  <a:pos x="T8" y="T9"/>
                </a:cxn>
              </a:cxnLst>
              <a:rect l="T15" t="T16" r="T17" b="T18"/>
              <a:pathLst>
                <a:path w="603" h="335">
                  <a:moveTo>
                    <a:pt x="0" y="0"/>
                  </a:moveTo>
                  <a:lnTo>
                    <a:pt x="602" y="0"/>
                  </a:lnTo>
                  <a:lnTo>
                    <a:pt x="602" y="334"/>
                  </a:lnTo>
                  <a:lnTo>
                    <a:pt x="0" y="334"/>
                  </a:lnTo>
                  <a:lnTo>
                    <a:pt x="0" y="0"/>
                  </a:lnTo>
                </a:path>
              </a:pathLst>
            </a:custGeom>
            <a:noFill/>
            <a:ln w="12700" cap="rnd"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95" name="Freeform 57"/>
            <p:cNvSpPr>
              <a:spLocks/>
            </p:cNvSpPr>
            <p:nvPr/>
          </p:nvSpPr>
          <p:spPr bwMode="auto">
            <a:xfrm>
              <a:off x="4360" y="2412"/>
              <a:ext cx="131" cy="205"/>
            </a:xfrm>
            <a:custGeom>
              <a:avLst/>
              <a:gdLst>
                <a:gd name="T0" fmla="*/ 15 w 131"/>
                <a:gd name="T1" fmla="*/ 0 h 205"/>
                <a:gd name="T2" fmla="*/ 15 w 131"/>
                <a:gd name="T3" fmla="*/ 57 h 205"/>
                <a:gd name="T4" fmla="*/ 51 w 131"/>
                <a:gd name="T5" fmla="*/ 179 h 205"/>
                <a:gd name="T6" fmla="*/ 0 w 131"/>
                <a:gd name="T7" fmla="*/ 179 h 205"/>
                <a:gd name="T8" fmla="*/ 64 w 131"/>
                <a:gd name="T9" fmla="*/ 204 h 205"/>
                <a:gd name="T10" fmla="*/ 130 w 131"/>
                <a:gd name="T11" fmla="*/ 179 h 205"/>
                <a:gd name="T12" fmla="*/ 78 w 131"/>
                <a:gd name="T13" fmla="*/ 179 h 205"/>
                <a:gd name="T14" fmla="*/ 114 w 131"/>
                <a:gd name="T15" fmla="*/ 57 h 205"/>
                <a:gd name="T16" fmla="*/ 114 w 131"/>
                <a:gd name="T17" fmla="*/ 0 h 205"/>
                <a:gd name="T18" fmla="*/ 15 w 131"/>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1"/>
                <a:gd name="T31" fmla="*/ 0 h 205"/>
                <a:gd name="T32" fmla="*/ 131 w 131"/>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1" h="205">
                  <a:moveTo>
                    <a:pt x="15" y="0"/>
                  </a:moveTo>
                  <a:lnTo>
                    <a:pt x="15" y="57"/>
                  </a:lnTo>
                  <a:lnTo>
                    <a:pt x="51" y="179"/>
                  </a:lnTo>
                  <a:lnTo>
                    <a:pt x="0" y="179"/>
                  </a:lnTo>
                  <a:lnTo>
                    <a:pt x="64" y="204"/>
                  </a:lnTo>
                  <a:lnTo>
                    <a:pt x="130" y="179"/>
                  </a:lnTo>
                  <a:lnTo>
                    <a:pt x="78" y="179"/>
                  </a:lnTo>
                  <a:lnTo>
                    <a:pt x="114" y="57"/>
                  </a:lnTo>
                  <a:lnTo>
                    <a:pt x="114"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96" name="Rectangle 58"/>
            <p:cNvSpPr>
              <a:spLocks noChangeArrowheads="1"/>
            </p:cNvSpPr>
            <p:nvPr/>
          </p:nvSpPr>
          <p:spPr bwMode="auto">
            <a:xfrm>
              <a:off x="4236" y="2141"/>
              <a:ext cx="591"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Commit</a:t>
              </a:r>
            </a:p>
          </p:txBody>
        </p:sp>
        <p:sp>
          <p:nvSpPr>
            <p:cNvPr id="297" name="Rectangle 59"/>
            <p:cNvSpPr>
              <a:spLocks noChangeArrowheads="1"/>
            </p:cNvSpPr>
            <p:nvPr/>
          </p:nvSpPr>
          <p:spPr bwMode="auto">
            <a:xfrm>
              <a:off x="2947" y="2086"/>
              <a:ext cx="498" cy="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Begin</a:t>
              </a:r>
            </a:p>
            <a:p>
              <a:pPr>
                <a:lnSpc>
                  <a:spcPct val="90000"/>
                </a:lnSpc>
              </a:pPr>
              <a:r>
                <a:rPr lang="en-GB" altLang="zh-TW" sz="1600" b="1">
                  <a:solidFill>
                    <a:srgbClr val="000000"/>
                  </a:solidFill>
                  <a:latin typeface="Arial" panose="020B0604020202020204" pitchFamily="34" charset="0"/>
                  <a:ea typeface="PMingLiU" panose="02020500000000000000" pitchFamily="18" charset="-120"/>
                </a:rPr>
                <a:t>Trans.</a:t>
              </a:r>
            </a:p>
          </p:txBody>
        </p:sp>
        <p:sp>
          <p:nvSpPr>
            <p:cNvPr id="298" name="Freeform 60"/>
            <p:cNvSpPr>
              <a:spLocks/>
            </p:cNvSpPr>
            <p:nvPr/>
          </p:nvSpPr>
          <p:spPr bwMode="auto">
            <a:xfrm>
              <a:off x="3205" y="2399"/>
              <a:ext cx="131" cy="205"/>
            </a:xfrm>
            <a:custGeom>
              <a:avLst/>
              <a:gdLst>
                <a:gd name="T0" fmla="*/ 15 w 131"/>
                <a:gd name="T1" fmla="*/ 0 h 205"/>
                <a:gd name="T2" fmla="*/ 15 w 131"/>
                <a:gd name="T3" fmla="*/ 57 h 205"/>
                <a:gd name="T4" fmla="*/ 51 w 131"/>
                <a:gd name="T5" fmla="*/ 179 h 205"/>
                <a:gd name="T6" fmla="*/ 0 w 131"/>
                <a:gd name="T7" fmla="*/ 179 h 205"/>
                <a:gd name="T8" fmla="*/ 64 w 131"/>
                <a:gd name="T9" fmla="*/ 204 h 205"/>
                <a:gd name="T10" fmla="*/ 130 w 131"/>
                <a:gd name="T11" fmla="*/ 179 h 205"/>
                <a:gd name="T12" fmla="*/ 78 w 131"/>
                <a:gd name="T13" fmla="*/ 179 h 205"/>
                <a:gd name="T14" fmla="*/ 114 w 131"/>
                <a:gd name="T15" fmla="*/ 57 h 205"/>
                <a:gd name="T16" fmla="*/ 114 w 131"/>
                <a:gd name="T17" fmla="*/ 0 h 205"/>
                <a:gd name="T18" fmla="*/ 15 w 131"/>
                <a:gd name="T19" fmla="*/ 0 h 20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1"/>
                <a:gd name="T31" fmla="*/ 0 h 205"/>
                <a:gd name="T32" fmla="*/ 131 w 131"/>
                <a:gd name="T33" fmla="*/ 205 h 20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1" h="205">
                  <a:moveTo>
                    <a:pt x="15" y="0"/>
                  </a:moveTo>
                  <a:lnTo>
                    <a:pt x="15" y="57"/>
                  </a:lnTo>
                  <a:lnTo>
                    <a:pt x="51" y="179"/>
                  </a:lnTo>
                  <a:lnTo>
                    <a:pt x="0" y="179"/>
                  </a:lnTo>
                  <a:lnTo>
                    <a:pt x="64" y="204"/>
                  </a:lnTo>
                  <a:lnTo>
                    <a:pt x="130" y="179"/>
                  </a:lnTo>
                  <a:lnTo>
                    <a:pt x="78" y="179"/>
                  </a:lnTo>
                  <a:lnTo>
                    <a:pt x="114" y="57"/>
                  </a:lnTo>
                  <a:lnTo>
                    <a:pt x="114" y="0"/>
                  </a:lnTo>
                  <a:lnTo>
                    <a:pt x="15" y="0"/>
                  </a:lnTo>
                </a:path>
              </a:pathLst>
            </a:custGeom>
            <a:solidFill>
              <a:srgbClr val="000000"/>
            </a:solidFill>
            <a:ln w="12700" cap="rnd" cmpd="sng">
              <a:solidFill>
                <a:srgbClr val="000000"/>
              </a:solidFill>
              <a:prstDash val="solid"/>
              <a:round/>
              <a:headEnd type="none" w="med" len="med"/>
              <a:tailEnd type="none" w="med" len="med"/>
            </a:ln>
          </p:spPr>
          <p:txBody>
            <a:bodyPr/>
            <a:lstStyle/>
            <a:p>
              <a:endParaRPr lang="zh-CN" altLang="en-US"/>
            </a:p>
          </p:txBody>
        </p:sp>
        <p:sp>
          <p:nvSpPr>
            <p:cNvPr id="299" name="Rectangle 61"/>
            <p:cNvSpPr>
              <a:spLocks noChangeArrowheads="1"/>
            </p:cNvSpPr>
            <p:nvPr/>
          </p:nvSpPr>
          <p:spPr bwMode="auto">
            <a:xfrm>
              <a:off x="4266" y="1065"/>
              <a:ext cx="591" cy="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90000"/>
                </a:lnSpc>
              </a:pPr>
              <a:r>
                <a:rPr lang="en-GB" altLang="zh-TW" sz="1600" b="1">
                  <a:solidFill>
                    <a:srgbClr val="000000"/>
                  </a:solidFill>
                  <a:latin typeface="Arial" panose="020B0604020202020204" pitchFamily="34" charset="0"/>
                  <a:ea typeface="PMingLiU" panose="02020500000000000000" pitchFamily="18" charset="-120"/>
                </a:rPr>
                <a:t>Commit</a:t>
              </a:r>
            </a:p>
          </p:txBody>
        </p:sp>
      </p:grpSp>
    </p:spTree>
    <p:extLst>
      <p:ext uri="{BB962C8B-B14F-4D97-AF65-F5344CB8AC3E}">
        <p14:creationId xmlns:p14="http://schemas.microsoft.com/office/powerpoint/2010/main" val="237546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124"/>
                                        </p:tgtEl>
                                        <p:attrNameLst>
                                          <p:attrName>style.visibility</p:attrName>
                                        </p:attrNameLst>
                                      </p:cBhvr>
                                      <p:to>
                                        <p:strVal val="visible"/>
                                      </p:to>
                                    </p:set>
                                    <p:anim calcmode="lin" valueType="num">
                                      <p:cBhvr>
                                        <p:cTn id="7" dur="500" fill="hold"/>
                                        <p:tgtEl>
                                          <p:spTgt spid="124"/>
                                        </p:tgtEl>
                                        <p:attrNameLst>
                                          <p:attrName>ppt_w</p:attrName>
                                        </p:attrNameLst>
                                      </p:cBhvr>
                                      <p:tavLst>
                                        <p:tav tm="0">
                                          <p:val>
                                            <p:strVal val="4*#ppt_w"/>
                                          </p:val>
                                        </p:tav>
                                        <p:tav tm="100000">
                                          <p:val>
                                            <p:strVal val="#ppt_w"/>
                                          </p:val>
                                        </p:tav>
                                      </p:tavLst>
                                    </p:anim>
                                    <p:anim calcmode="lin" valueType="num">
                                      <p:cBhvr>
                                        <p:cTn id="8" dur="500" fill="hold"/>
                                        <p:tgtEl>
                                          <p:spTgt spid="12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21</a:t>
            </a:fld>
            <a:endParaRPr lang="en-US" altLang="en-US"/>
          </a:p>
        </p:txBody>
      </p:sp>
      <p:sp>
        <p:nvSpPr>
          <p:cNvPr id="4" name="矩形 3"/>
          <p:cNvSpPr/>
          <p:nvPr/>
        </p:nvSpPr>
        <p:spPr>
          <a:xfrm>
            <a:off x="0" y="838200"/>
            <a:ext cx="350557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Two-Phase Commit</a:t>
            </a:r>
            <a:endParaRPr lang="zh-CN" altLang="en-US" sz="2800" b="1" i="1" dirty="0">
              <a:solidFill>
                <a:srgbClr val="000000"/>
              </a:solidFill>
            </a:endParaRPr>
          </a:p>
        </p:txBody>
      </p:sp>
      <p:sp>
        <p:nvSpPr>
          <p:cNvPr id="2" name="矩形 1"/>
          <p:cNvSpPr/>
          <p:nvPr/>
        </p:nvSpPr>
        <p:spPr>
          <a:xfrm>
            <a:off x="800100" y="1361420"/>
            <a:ext cx="7391400" cy="5078313"/>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Multiple autonomous distributed servers:</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For a commit, all transactional servers have to be able to commit.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If a single transactional server cannot commit its changes every server has to abort.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Single phase protocol is insufficient.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Two phases are needed:</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Phase one: Voting</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Phase two: Completion.</a:t>
            </a:r>
          </a:p>
        </p:txBody>
      </p:sp>
    </p:spTree>
    <p:extLst>
      <p:ext uri="{BB962C8B-B14F-4D97-AF65-F5344CB8AC3E}">
        <p14:creationId xmlns:p14="http://schemas.microsoft.com/office/powerpoint/2010/main" val="6290407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22</a:t>
            </a:fld>
            <a:endParaRPr lang="en-US" altLang="en-US"/>
          </a:p>
        </p:txBody>
      </p:sp>
      <p:sp>
        <p:nvSpPr>
          <p:cNvPr id="4" name="矩形 3"/>
          <p:cNvSpPr/>
          <p:nvPr/>
        </p:nvSpPr>
        <p:spPr>
          <a:xfrm>
            <a:off x="0" y="838200"/>
            <a:ext cx="2042547"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Phase One</a:t>
            </a:r>
            <a:endParaRPr lang="zh-CN" altLang="en-US" sz="2800" b="1" i="1" dirty="0">
              <a:solidFill>
                <a:srgbClr val="000000"/>
              </a:solidFill>
            </a:endParaRPr>
          </a:p>
        </p:txBody>
      </p:sp>
      <p:sp>
        <p:nvSpPr>
          <p:cNvPr id="2" name="矩形 1"/>
          <p:cNvSpPr/>
          <p:nvPr/>
        </p:nvSpPr>
        <p:spPr>
          <a:xfrm>
            <a:off x="800100" y="1524000"/>
            <a:ext cx="73914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Called the </a:t>
            </a:r>
            <a:r>
              <a:rPr lang="en-GB" altLang="zh-TW" i="1" dirty="0">
                <a:solidFill>
                  <a:srgbClr val="000000"/>
                </a:solidFill>
                <a:ea typeface="PMingLiU" panose="02020500000000000000" pitchFamily="18" charset="-120"/>
              </a:rPr>
              <a:t>voting</a:t>
            </a:r>
            <a:r>
              <a:rPr lang="en-GB" altLang="zh-TW" dirty="0">
                <a:solidFill>
                  <a:srgbClr val="000000"/>
                </a:solidFill>
                <a:ea typeface="PMingLiU" panose="02020500000000000000" pitchFamily="18" charset="-120"/>
              </a:rPr>
              <a:t> phase.</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asks all servers if they are able (and willing) to commit.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Servers reply:</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Yes: it will commit if asked, but does not yet know if it is actually going to commit.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No: it immediately aborts its operations.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Hence, servers can unilaterally abort but </a:t>
            </a:r>
            <a:r>
              <a:rPr lang="en-GB" altLang="zh-TW" u="sng" dirty="0">
                <a:solidFill>
                  <a:srgbClr val="000000"/>
                </a:solidFill>
                <a:ea typeface="PMingLiU" panose="02020500000000000000" pitchFamily="18" charset="-120"/>
              </a:rPr>
              <a:t>not</a:t>
            </a:r>
            <a:r>
              <a:rPr lang="en-GB" altLang="zh-TW" dirty="0">
                <a:solidFill>
                  <a:srgbClr val="000000"/>
                </a:solidFill>
                <a:ea typeface="PMingLiU" panose="02020500000000000000" pitchFamily="18" charset="-120"/>
              </a:rPr>
              <a:t> unilaterally commit a transaction.</a:t>
            </a:r>
          </a:p>
        </p:txBody>
      </p:sp>
    </p:spTree>
    <p:extLst>
      <p:ext uri="{BB962C8B-B14F-4D97-AF65-F5344CB8AC3E}">
        <p14:creationId xmlns:p14="http://schemas.microsoft.com/office/powerpoint/2010/main" val="1212735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23</a:t>
            </a:fld>
            <a:endParaRPr lang="en-US" altLang="en-US"/>
          </a:p>
        </p:txBody>
      </p:sp>
      <p:sp>
        <p:nvSpPr>
          <p:cNvPr id="4" name="矩形 3"/>
          <p:cNvSpPr/>
          <p:nvPr/>
        </p:nvSpPr>
        <p:spPr>
          <a:xfrm>
            <a:off x="0" y="838200"/>
            <a:ext cx="2048446"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Phase Two</a:t>
            </a:r>
            <a:endParaRPr lang="zh-CN" altLang="en-US" sz="2800" b="1" i="1" dirty="0">
              <a:solidFill>
                <a:srgbClr val="000000"/>
              </a:solidFill>
            </a:endParaRPr>
          </a:p>
        </p:txBody>
      </p:sp>
      <p:sp>
        <p:nvSpPr>
          <p:cNvPr id="2" name="矩形 1"/>
          <p:cNvSpPr/>
          <p:nvPr/>
        </p:nvSpPr>
        <p:spPr>
          <a:xfrm>
            <a:off x="800100" y="1524000"/>
            <a:ext cx="7391400" cy="4438395"/>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Called the </a:t>
            </a:r>
            <a:r>
              <a:rPr lang="en-GB" altLang="zh-TW" i="1" dirty="0">
                <a:solidFill>
                  <a:srgbClr val="000000"/>
                </a:solidFill>
                <a:ea typeface="PMingLiU" panose="02020500000000000000" pitchFamily="18" charset="-120"/>
              </a:rPr>
              <a:t>completion</a:t>
            </a:r>
            <a:r>
              <a:rPr lang="en-GB" altLang="zh-TW" dirty="0">
                <a:solidFill>
                  <a:srgbClr val="000000"/>
                </a:solidFill>
                <a:ea typeface="PMingLiU" panose="02020500000000000000" pitchFamily="18" charset="-120"/>
              </a:rPr>
              <a:t> phase.</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collates all votes, including its own, and decides to</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commit if everyone voted ‘Yes’.</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abort if anyone voted ‘No’.</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All voters that voted ‘Yes’ are sent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a:t>
            </a:r>
            <a:r>
              <a:rPr lang="en-GB" altLang="zh-TW" dirty="0" err="1">
                <a:solidFill>
                  <a:srgbClr val="000000"/>
                </a:solidFill>
                <a:ea typeface="PMingLiU" panose="02020500000000000000" pitchFamily="18" charset="-120"/>
              </a:rPr>
              <a:t>DoCommit</a:t>
            </a:r>
            <a:r>
              <a:rPr lang="en-GB" altLang="zh-TW" dirty="0">
                <a:solidFill>
                  <a:srgbClr val="000000"/>
                </a:solidFill>
                <a:ea typeface="PMingLiU" panose="02020500000000000000" pitchFamily="18" charset="-120"/>
              </a:rPr>
              <a:t>’ if transaction is to be committed.</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Otherwise ‘Abort'.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Servers acknowledge </a:t>
            </a:r>
            <a:r>
              <a:rPr lang="en-GB" altLang="zh-TW" dirty="0" err="1">
                <a:solidFill>
                  <a:srgbClr val="000000"/>
                </a:solidFill>
                <a:ea typeface="PMingLiU" panose="02020500000000000000" pitchFamily="18" charset="-120"/>
              </a:rPr>
              <a:t>DoCommit</a:t>
            </a:r>
            <a:r>
              <a:rPr lang="en-GB" altLang="zh-TW" dirty="0">
                <a:solidFill>
                  <a:srgbClr val="000000"/>
                </a:solidFill>
                <a:ea typeface="PMingLiU" panose="02020500000000000000" pitchFamily="18" charset="-120"/>
              </a:rPr>
              <a:t> once they have committed.</a:t>
            </a:r>
          </a:p>
        </p:txBody>
      </p:sp>
    </p:spTree>
    <p:extLst>
      <p:ext uri="{BB962C8B-B14F-4D97-AF65-F5344CB8AC3E}">
        <p14:creationId xmlns:p14="http://schemas.microsoft.com/office/powerpoint/2010/main" val="1638693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24</a:t>
            </a:fld>
            <a:endParaRPr lang="en-US" altLang="en-US"/>
          </a:p>
        </p:txBody>
      </p:sp>
      <p:sp>
        <p:nvSpPr>
          <p:cNvPr id="4" name="矩形 3"/>
          <p:cNvSpPr/>
          <p:nvPr/>
        </p:nvSpPr>
        <p:spPr>
          <a:xfrm>
            <a:off x="0" y="838200"/>
            <a:ext cx="3382657"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Server Uncertainty</a:t>
            </a:r>
            <a:endParaRPr lang="zh-CN" altLang="en-US" sz="2800" b="1" i="1" dirty="0">
              <a:solidFill>
                <a:srgbClr val="000000"/>
              </a:solidFill>
            </a:endParaRPr>
          </a:p>
        </p:txBody>
      </p:sp>
      <p:sp>
        <p:nvSpPr>
          <p:cNvPr id="2" name="矩形 1"/>
          <p:cNvSpPr/>
          <p:nvPr/>
        </p:nvSpPr>
        <p:spPr>
          <a:xfrm>
            <a:off x="800100" y="1752600"/>
            <a:ext cx="7391400" cy="3970318"/>
          </a:xfrm>
          <a:prstGeom prst="rect">
            <a:avLst/>
          </a:prstGeom>
        </p:spPr>
        <p:txBody>
          <a:bodyPr wrap="square">
            <a:spAutoFit/>
          </a:bodyPr>
          <a:lstStyle/>
          <a:p>
            <a:pPr marL="285750" indent="-285750">
              <a:lnSpc>
                <a:spcPct val="200000"/>
              </a:lnSpc>
              <a:buFont typeface="Wingdings" panose="05000000000000000000" pitchFamily="2" charset="2"/>
              <a:buChar char="Ø"/>
              <a:defRPr/>
            </a:pPr>
            <a:r>
              <a:rPr lang="en-GB" altLang="zh-TW" dirty="0">
                <a:solidFill>
                  <a:srgbClr val="000000"/>
                </a:solidFill>
                <a:ea typeface="PMingLiU" pitchFamily="18" charset="-120"/>
              </a:rPr>
              <a:t>Period when a server must be able to commit, but does not yet know if has to.</a:t>
            </a:r>
          </a:p>
          <a:p>
            <a:pPr marL="285750" indent="-285750">
              <a:lnSpc>
                <a:spcPct val="200000"/>
              </a:lnSpc>
              <a:buFont typeface="Wingdings" panose="05000000000000000000" pitchFamily="2" charset="2"/>
              <a:buChar char="Ø"/>
              <a:defRPr/>
            </a:pPr>
            <a:r>
              <a:rPr lang="en-GB" altLang="zh-TW" dirty="0">
                <a:solidFill>
                  <a:srgbClr val="000000"/>
                </a:solidFill>
                <a:ea typeface="PMingLiU" pitchFamily="18" charset="-120"/>
              </a:rPr>
              <a:t>This period is known as </a:t>
            </a:r>
            <a:r>
              <a:rPr lang="en-GB" altLang="zh-TW" i="1" dirty="0">
                <a:solidFill>
                  <a:srgbClr val="000000"/>
                </a:solidFill>
                <a:ea typeface="PMingLiU" pitchFamily="18" charset="-120"/>
              </a:rPr>
              <a:t>server uncertainty</a:t>
            </a:r>
            <a:r>
              <a:rPr lang="en-GB" altLang="zh-TW" i="1" dirty="0">
                <a:solidFill>
                  <a:srgbClr val="000000"/>
                </a:solidFill>
                <a:effectLst>
                  <a:outerShdw blurRad="38100" dist="38100" dir="2700000" algn="tl">
                    <a:srgbClr val="C0C0C0"/>
                  </a:outerShdw>
                </a:effectLst>
                <a:ea typeface="PMingLiU" pitchFamily="18" charset="-120"/>
              </a:rPr>
              <a:t>.</a:t>
            </a:r>
            <a:endParaRPr lang="en-GB" altLang="zh-TW" dirty="0">
              <a:solidFill>
                <a:srgbClr val="000000"/>
              </a:solidFill>
              <a:ea typeface="PMingLiU" pitchFamily="18" charset="-120"/>
            </a:endParaRPr>
          </a:p>
          <a:p>
            <a:pPr marL="285750" indent="-285750">
              <a:lnSpc>
                <a:spcPct val="200000"/>
              </a:lnSpc>
              <a:buFont typeface="Wingdings" panose="05000000000000000000" pitchFamily="2" charset="2"/>
              <a:buChar char="Ø"/>
              <a:defRPr/>
            </a:pPr>
            <a:r>
              <a:rPr lang="en-GB" altLang="zh-TW" dirty="0">
                <a:solidFill>
                  <a:srgbClr val="000000"/>
                </a:solidFill>
                <a:ea typeface="PMingLiU" pitchFamily="18" charset="-120"/>
              </a:rPr>
              <a:t>Usually short (time needed for coordinator to receive and process votes).</a:t>
            </a:r>
          </a:p>
          <a:p>
            <a:pPr marL="285750" indent="-285750">
              <a:lnSpc>
                <a:spcPct val="200000"/>
              </a:lnSpc>
              <a:buFont typeface="Wingdings" panose="05000000000000000000" pitchFamily="2" charset="2"/>
              <a:buChar char="Ø"/>
              <a:defRPr/>
            </a:pPr>
            <a:r>
              <a:rPr lang="en-GB" altLang="zh-TW" dirty="0">
                <a:solidFill>
                  <a:srgbClr val="000000"/>
                </a:solidFill>
                <a:ea typeface="PMingLiU" pitchFamily="18" charset="-120"/>
              </a:rPr>
              <a:t>However, failures can lengthen this process, which may cause problems.</a:t>
            </a:r>
          </a:p>
        </p:txBody>
      </p:sp>
    </p:spTree>
    <p:extLst>
      <p:ext uri="{BB962C8B-B14F-4D97-AF65-F5344CB8AC3E}">
        <p14:creationId xmlns:p14="http://schemas.microsoft.com/office/powerpoint/2010/main" val="38754591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25</a:t>
            </a:fld>
            <a:endParaRPr lang="en-US" altLang="en-US"/>
          </a:p>
        </p:txBody>
      </p:sp>
      <p:sp>
        <p:nvSpPr>
          <p:cNvPr id="4" name="矩形 3"/>
          <p:cNvSpPr/>
          <p:nvPr/>
        </p:nvSpPr>
        <p:spPr>
          <a:xfrm>
            <a:off x="0" y="838200"/>
            <a:ext cx="5630644"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Recovery in Two-Phase Commit</a:t>
            </a:r>
            <a:endParaRPr lang="zh-CN" altLang="en-US" sz="2800" b="1" i="1" dirty="0">
              <a:solidFill>
                <a:srgbClr val="000000"/>
              </a:solidFill>
            </a:endParaRPr>
          </a:p>
        </p:txBody>
      </p:sp>
      <p:sp>
        <p:nvSpPr>
          <p:cNvPr id="2" name="矩形 1"/>
          <p:cNvSpPr/>
          <p:nvPr/>
        </p:nvSpPr>
        <p:spPr>
          <a:xfrm>
            <a:off x="533400" y="2057400"/>
            <a:ext cx="8248650" cy="3416320"/>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Failures prior to start of 2PC results in abort.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Coordinator failure prior to transmitting commit messages results in abort.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After this point, coordinator will retransmit all commit messages on restart.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If server fails prior to voting, it aborts.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If it fails after voting, it sends </a:t>
            </a:r>
            <a:r>
              <a:rPr lang="en-GB" altLang="zh-TW" dirty="0" err="1">
                <a:solidFill>
                  <a:srgbClr val="000000"/>
                </a:solidFill>
                <a:ea typeface="PMingLiU" panose="02020500000000000000" pitchFamily="18" charset="-120"/>
              </a:rPr>
              <a:t>GetDecision</a:t>
            </a:r>
            <a:r>
              <a:rPr lang="en-GB" altLang="zh-TW" dirty="0">
                <a:solidFill>
                  <a:srgbClr val="000000"/>
                </a:solidFill>
                <a:ea typeface="PMingLiU" panose="02020500000000000000" pitchFamily="18" charset="-120"/>
              </a:rPr>
              <a: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If it fails after committing it (re)sends </a:t>
            </a:r>
            <a:r>
              <a:rPr lang="en-GB" altLang="zh-TW" dirty="0" err="1">
                <a:solidFill>
                  <a:srgbClr val="000000"/>
                </a:solidFill>
                <a:ea typeface="PMingLiU" panose="02020500000000000000" pitchFamily="18" charset="-120"/>
              </a:rPr>
              <a:t>HaveCommitted</a:t>
            </a:r>
            <a:r>
              <a:rPr lang="en-GB" altLang="zh-TW" dirty="0">
                <a:solidFill>
                  <a:srgbClr val="000000"/>
                </a:solidFill>
                <a:ea typeface="PMingLiU" panose="02020500000000000000" pitchFamily="18" charset="-120"/>
              </a:rPr>
              <a:t> message.</a:t>
            </a:r>
          </a:p>
        </p:txBody>
      </p:sp>
    </p:spTree>
    <p:extLst>
      <p:ext uri="{BB962C8B-B14F-4D97-AF65-F5344CB8AC3E}">
        <p14:creationId xmlns:p14="http://schemas.microsoft.com/office/powerpoint/2010/main" val="9335138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26</a:t>
            </a:fld>
            <a:endParaRPr lang="en-US" altLang="en-US"/>
          </a:p>
        </p:txBody>
      </p:sp>
      <p:sp>
        <p:nvSpPr>
          <p:cNvPr id="4" name="矩形 3"/>
          <p:cNvSpPr/>
          <p:nvPr/>
        </p:nvSpPr>
        <p:spPr>
          <a:xfrm>
            <a:off x="0" y="838200"/>
            <a:ext cx="2122697"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Complexity</a:t>
            </a:r>
            <a:endParaRPr lang="zh-CN" altLang="en-US" sz="2800" b="1" i="1" dirty="0">
              <a:solidFill>
                <a:srgbClr val="000000"/>
              </a:solidFill>
            </a:endParaRPr>
          </a:p>
        </p:txBody>
      </p:sp>
      <p:sp>
        <p:nvSpPr>
          <p:cNvPr id="2" name="矩形 1"/>
          <p:cNvSpPr/>
          <p:nvPr/>
        </p:nvSpPr>
        <p:spPr>
          <a:xfrm>
            <a:off x="533400" y="2057400"/>
            <a:ext cx="8248650" cy="3416320"/>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Assuming </a:t>
            </a:r>
            <a:r>
              <a:rPr lang="en-GB" altLang="zh-TW" i="1" dirty="0">
                <a:solidFill>
                  <a:srgbClr val="000000"/>
                </a:solidFill>
                <a:ea typeface="PMingLiU" panose="02020500000000000000" pitchFamily="18" charset="-120"/>
              </a:rPr>
              <a:t>N</a:t>
            </a:r>
            <a:r>
              <a:rPr lang="en-GB" altLang="zh-TW" dirty="0">
                <a:solidFill>
                  <a:srgbClr val="000000"/>
                </a:solidFill>
                <a:ea typeface="PMingLiU" panose="02020500000000000000" pitchFamily="18" charset="-120"/>
              </a:rPr>
              <a:t> participating servers:</a:t>
            </a:r>
          </a:p>
          <a:p>
            <a:pPr marL="285750" indent="-285750">
              <a:lnSpc>
                <a:spcPct val="200000"/>
              </a:lnSpc>
              <a:buFont typeface="Wingdings" panose="05000000000000000000" pitchFamily="2" charset="2"/>
              <a:buChar char="Ø"/>
            </a:pPr>
            <a:r>
              <a:rPr lang="en-GB" altLang="zh-TW" i="1" dirty="0">
                <a:solidFill>
                  <a:srgbClr val="000000"/>
                </a:solidFill>
                <a:ea typeface="PMingLiU" panose="02020500000000000000" pitchFamily="18" charset="-120"/>
              </a:rPr>
              <a:t>(N-1)</a:t>
            </a:r>
            <a:r>
              <a:rPr lang="en-GB" altLang="zh-TW" dirty="0">
                <a:solidFill>
                  <a:srgbClr val="000000"/>
                </a:solidFill>
                <a:ea typeface="PMingLiU" panose="02020500000000000000" pitchFamily="18" charset="-120"/>
              </a:rPr>
              <a:t> Voting requests from coordinator to servers.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t>
            </a:r>
            <a:r>
              <a:rPr lang="en-GB" altLang="zh-TW" i="1" dirty="0">
                <a:solidFill>
                  <a:srgbClr val="000000"/>
                </a:solidFill>
                <a:ea typeface="PMingLiU" panose="02020500000000000000" pitchFamily="18" charset="-120"/>
              </a:rPr>
              <a:t>N-1</a:t>
            </a:r>
            <a:r>
              <a:rPr lang="en-GB" altLang="zh-TW" dirty="0">
                <a:solidFill>
                  <a:srgbClr val="000000"/>
                </a:solidFill>
                <a:ea typeface="PMingLiU" panose="02020500000000000000" pitchFamily="18" charset="-120"/>
              </a:rPr>
              <a:t>) Votes from servers to coordinator.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At most</a:t>
            </a:r>
            <a:r>
              <a:rPr lang="en-GB" altLang="zh-TW" i="1" dirty="0">
                <a:solidFill>
                  <a:srgbClr val="000000"/>
                </a:solidFill>
                <a:ea typeface="PMingLiU" panose="02020500000000000000" pitchFamily="18" charset="-120"/>
              </a:rPr>
              <a:t> (N-1</a:t>
            </a:r>
            <a:r>
              <a:rPr lang="en-GB" altLang="zh-TW" dirty="0">
                <a:solidFill>
                  <a:srgbClr val="000000"/>
                </a:solidFill>
                <a:ea typeface="PMingLiU" panose="02020500000000000000" pitchFamily="18" charset="-120"/>
              </a:rPr>
              <a:t>) Completion requests from coordinator to servers.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(When commit) (</a:t>
            </a:r>
            <a:r>
              <a:rPr lang="en-GB" altLang="zh-TW" i="1" dirty="0">
                <a:solidFill>
                  <a:srgbClr val="000000"/>
                </a:solidFill>
                <a:ea typeface="PMingLiU" panose="02020500000000000000" pitchFamily="18" charset="-120"/>
              </a:rPr>
              <a:t>N-1</a:t>
            </a:r>
            <a:r>
              <a:rPr lang="en-GB" altLang="zh-TW" dirty="0">
                <a:solidFill>
                  <a:srgbClr val="000000"/>
                </a:solidFill>
                <a:ea typeface="PMingLiU" panose="02020500000000000000" pitchFamily="18" charset="-120"/>
              </a:rPr>
              <a:t>) acknowledgement from servers to coordinator.</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Hence, complexity of requests is linear in the number of participating servers.</a:t>
            </a:r>
          </a:p>
        </p:txBody>
      </p:sp>
    </p:spTree>
    <p:extLst>
      <p:ext uri="{BB962C8B-B14F-4D97-AF65-F5344CB8AC3E}">
        <p14:creationId xmlns:p14="http://schemas.microsoft.com/office/powerpoint/2010/main" val="3500432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27</a:t>
            </a:fld>
            <a:endParaRPr lang="en-US" altLang="en-US"/>
          </a:p>
        </p:txBody>
      </p:sp>
      <p:sp>
        <p:nvSpPr>
          <p:cNvPr id="4" name="矩形 3"/>
          <p:cNvSpPr/>
          <p:nvPr/>
        </p:nvSpPr>
        <p:spPr>
          <a:xfrm>
            <a:off x="0" y="838200"/>
            <a:ext cx="581274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Committing Nested Transactions</a:t>
            </a:r>
            <a:endParaRPr lang="zh-CN" altLang="en-US" sz="2800" b="1" i="1" dirty="0">
              <a:solidFill>
                <a:srgbClr val="000000"/>
              </a:solidFill>
            </a:endParaRPr>
          </a:p>
        </p:txBody>
      </p:sp>
      <p:sp>
        <p:nvSpPr>
          <p:cNvPr id="2" name="矩形 1"/>
          <p:cNvSpPr/>
          <p:nvPr/>
        </p:nvSpPr>
        <p:spPr>
          <a:xfrm>
            <a:off x="533400" y="2057400"/>
            <a:ext cx="8248650" cy="3416320"/>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Cannot use same mechanism to commit nested transactions as:</a:t>
            </a:r>
          </a:p>
          <a:p>
            <a:pPr marL="742950" lvl="1" indent="-285750">
              <a:lnSpc>
                <a:spcPct val="200000"/>
              </a:lnSpc>
              <a:buFont typeface="Wingdings" panose="05000000000000000000" pitchFamily="2" charset="2"/>
              <a:buChar char="p"/>
            </a:pPr>
            <a:r>
              <a:rPr lang="en-GB" altLang="zh-TW" dirty="0" err="1">
                <a:solidFill>
                  <a:srgbClr val="000000"/>
                </a:solidFill>
                <a:ea typeface="PMingLiU" panose="02020500000000000000" pitchFamily="18" charset="-120"/>
              </a:rPr>
              <a:t>subtransactions</a:t>
            </a:r>
            <a:r>
              <a:rPr lang="en-GB" altLang="zh-TW" dirty="0">
                <a:solidFill>
                  <a:srgbClr val="000000"/>
                </a:solidFill>
                <a:ea typeface="PMingLiU" panose="02020500000000000000" pitchFamily="18" charset="-120"/>
              </a:rPr>
              <a:t> can abort independent of parent.</a:t>
            </a:r>
          </a:p>
          <a:p>
            <a:pPr marL="742950" lvl="1" indent="-285750">
              <a:lnSpc>
                <a:spcPct val="200000"/>
              </a:lnSpc>
              <a:buFont typeface="Wingdings" panose="05000000000000000000" pitchFamily="2" charset="2"/>
              <a:buChar char="p"/>
            </a:pPr>
            <a:r>
              <a:rPr lang="en-GB" altLang="zh-TW" dirty="0" err="1">
                <a:solidFill>
                  <a:srgbClr val="000000"/>
                </a:solidFill>
                <a:ea typeface="PMingLiU" panose="02020500000000000000" pitchFamily="18" charset="-120"/>
              </a:rPr>
              <a:t>subtransactions</a:t>
            </a:r>
            <a:r>
              <a:rPr lang="en-GB" altLang="zh-TW" dirty="0">
                <a:solidFill>
                  <a:srgbClr val="000000"/>
                </a:solidFill>
                <a:ea typeface="PMingLiU" panose="02020500000000000000" pitchFamily="18" charset="-120"/>
              </a:rPr>
              <a:t> must have made decision to commit or abort before parent transaction.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Top level transaction needs to be able to communicate its decision down to all </a:t>
            </a:r>
            <a:r>
              <a:rPr lang="en-GB" altLang="zh-TW" dirty="0" err="1">
                <a:solidFill>
                  <a:srgbClr val="000000"/>
                </a:solidFill>
                <a:ea typeface="PMingLiU" panose="02020500000000000000" pitchFamily="18" charset="-120"/>
              </a:rPr>
              <a:t>subtransactions</a:t>
            </a:r>
            <a:r>
              <a:rPr lang="en-GB" altLang="zh-TW" dirty="0">
                <a:solidFill>
                  <a:srgbClr val="000000"/>
                </a:solidFill>
                <a:ea typeface="PMingLiU" panose="02020500000000000000" pitchFamily="18" charset="-120"/>
              </a:rPr>
              <a:t> so they may react accordingly.</a:t>
            </a:r>
          </a:p>
        </p:txBody>
      </p:sp>
    </p:spTree>
    <p:extLst>
      <p:ext uri="{BB962C8B-B14F-4D97-AF65-F5344CB8AC3E}">
        <p14:creationId xmlns:p14="http://schemas.microsoft.com/office/powerpoint/2010/main" val="1002695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28</a:t>
            </a:fld>
            <a:endParaRPr lang="en-US" altLang="en-US"/>
          </a:p>
        </p:txBody>
      </p:sp>
      <p:sp>
        <p:nvSpPr>
          <p:cNvPr id="4" name="矩形 3"/>
          <p:cNvSpPr/>
          <p:nvPr/>
        </p:nvSpPr>
        <p:spPr>
          <a:xfrm>
            <a:off x="0" y="838200"/>
            <a:ext cx="3557384"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Provisional Commit</a:t>
            </a:r>
            <a:endParaRPr lang="zh-CN" altLang="en-US" sz="2800" b="1" i="1" dirty="0">
              <a:solidFill>
                <a:srgbClr val="000000"/>
              </a:solidFill>
            </a:endParaRPr>
          </a:p>
        </p:txBody>
      </p:sp>
      <p:sp>
        <p:nvSpPr>
          <p:cNvPr id="5" name="矩形 4"/>
          <p:cNvSpPr/>
          <p:nvPr/>
        </p:nvSpPr>
        <p:spPr>
          <a:xfrm>
            <a:off x="723900" y="2057400"/>
            <a:ext cx="7543800" cy="3416320"/>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err="1">
                <a:solidFill>
                  <a:srgbClr val="000000"/>
                </a:solidFill>
                <a:ea typeface="PMingLiU" panose="02020500000000000000" pitchFamily="18" charset="-120"/>
              </a:rPr>
              <a:t>Subtransactions</a:t>
            </a:r>
            <a:r>
              <a:rPr lang="en-GB" altLang="zh-TW" dirty="0">
                <a:solidFill>
                  <a:srgbClr val="000000"/>
                </a:solidFill>
                <a:ea typeface="PMingLiU" panose="02020500000000000000" pitchFamily="18" charset="-120"/>
              </a:rPr>
              <a:t> vote either:</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aborted or</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provisionally committed.</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Abort is handled as normal.</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Provisional commit means that coordinator and transactional servers are willing to commit </a:t>
            </a:r>
            <a:r>
              <a:rPr lang="en-GB" altLang="zh-TW" dirty="0" err="1">
                <a:solidFill>
                  <a:srgbClr val="000000"/>
                </a:solidFill>
                <a:ea typeface="PMingLiU" panose="02020500000000000000" pitchFamily="18" charset="-120"/>
              </a:rPr>
              <a:t>subtransaction</a:t>
            </a:r>
            <a:r>
              <a:rPr lang="en-GB" altLang="zh-TW" dirty="0">
                <a:solidFill>
                  <a:srgbClr val="000000"/>
                </a:solidFill>
                <a:ea typeface="PMingLiU" panose="02020500000000000000" pitchFamily="18" charset="-120"/>
              </a:rPr>
              <a:t> but have not yet done so.</a:t>
            </a:r>
          </a:p>
        </p:txBody>
      </p:sp>
    </p:spTree>
    <p:extLst>
      <p:ext uri="{BB962C8B-B14F-4D97-AF65-F5344CB8AC3E}">
        <p14:creationId xmlns:p14="http://schemas.microsoft.com/office/powerpoint/2010/main" val="3835528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29</a:t>
            </a:fld>
            <a:endParaRPr lang="en-US" altLang="en-US"/>
          </a:p>
        </p:txBody>
      </p:sp>
      <p:sp>
        <p:nvSpPr>
          <p:cNvPr id="4" name="矩形 3"/>
          <p:cNvSpPr/>
          <p:nvPr/>
        </p:nvSpPr>
        <p:spPr>
          <a:xfrm>
            <a:off x="0" y="838200"/>
            <a:ext cx="6005683"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Example for A Nested Transaction</a:t>
            </a:r>
            <a:endParaRPr lang="zh-CN" altLang="en-US" sz="2800" b="1" i="1" dirty="0">
              <a:solidFill>
                <a:srgbClr val="000000"/>
              </a:solidFill>
            </a:endParaRPr>
          </a:p>
        </p:txBody>
      </p:sp>
      <p:grpSp>
        <p:nvGrpSpPr>
          <p:cNvPr id="6" name="Group 3"/>
          <p:cNvGrpSpPr>
            <a:grpSpLocks/>
          </p:cNvGrpSpPr>
          <p:nvPr/>
        </p:nvGrpSpPr>
        <p:grpSpPr bwMode="auto">
          <a:xfrm>
            <a:off x="152400" y="2057400"/>
            <a:ext cx="8686801" cy="3363686"/>
            <a:chOff x="368" y="1028"/>
            <a:chExt cx="5492" cy="2016"/>
          </a:xfrm>
        </p:grpSpPr>
        <p:sp>
          <p:nvSpPr>
            <p:cNvPr id="7" name="Rectangle 4"/>
            <p:cNvSpPr>
              <a:spLocks noChangeArrowheads="1"/>
            </p:cNvSpPr>
            <p:nvPr/>
          </p:nvSpPr>
          <p:spPr bwMode="auto">
            <a:xfrm>
              <a:off x="1931" y="1440"/>
              <a:ext cx="6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8" name="Rectangle 5"/>
            <p:cNvSpPr>
              <a:spLocks noChangeArrowheads="1"/>
            </p:cNvSpPr>
            <p:nvPr/>
          </p:nvSpPr>
          <p:spPr bwMode="auto">
            <a:xfrm>
              <a:off x="1609" y="2728"/>
              <a:ext cx="6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9" name="Rectangle 6"/>
            <p:cNvSpPr>
              <a:spLocks noChangeArrowheads="1"/>
            </p:cNvSpPr>
            <p:nvPr/>
          </p:nvSpPr>
          <p:spPr bwMode="auto">
            <a:xfrm>
              <a:off x="3722" y="1028"/>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0" name="Rectangle 7"/>
            <p:cNvSpPr>
              <a:spLocks noChangeArrowheads="1"/>
            </p:cNvSpPr>
            <p:nvPr/>
          </p:nvSpPr>
          <p:spPr bwMode="auto">
            <a:xfrm>
              <a:off x="3813" y="1148"/>
              <a:ext cx="13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11" name="Rectangle 8"/>
            <p:cNvSpPr>
              <a:spLocks noChangeArrowheads="1"/>
            </p:cNvSpPr>
            <p:nvPr/>
          </p:nvSpPr>
          <p:spPr bwMode="auto">
            <a:xfrm>
              <a:off x="3722" y="1859"/>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2" name="Rectangle 9"/>
            <p:cNvSpPr>
              <a:spLocks noChangeArrowheads="1"/>
            </p:cNvSpPr>
            <p:nvPr/>
          </p:nvSpPr>
          <p:spPr bwMode="auto">
            <a:xfrm>
              <a:off x="3813" y="1979"/>
              <a:ext cx="13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13" name="Line 10"/>
            <p:cNvSpPr>
              <a:spLocks noChangeShapeType="1"/>
            </p:cNvSpPr>
            <p:nvPr/>
          </p:nvSpPr>
          <p:spPr bwMode="auto">
            <a:xfrm flipV="1">
              <a:off x="571" y="1460"/>
              <a:ext cx="1264" cy="452"/>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Line 11"/>
            <p:cNvSpPr>
              <a:spLocks noChangeShapeType="1"/>
            </p:cNvSpPr>
            <p:nvPr/>
          </p:nvSpPr>
          <p:spPr bwMode="auto">
            <a:xfrm>
              <a:off x="571" y="2002"/>
              <a:ext cx="921" cy="669"/>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 name="Line 12"/>
            <p:cNvSpPr>
              <a:spLocks noChangeShapeType="1"/>
            </p:cNvSpPr>
            <p:nvPr/>
          </p:nvSpPr>
          <p:spPr bwMode="auto">
            <a:xfrm flipV="1">
              <a:off x="2106" y="1117"/>
              <a:ext cx="1553" cy="307"/>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 name="Line 13"/>
            <p:cNvSpPr>
              <a:spLocks noChangeShapeType="1"/>
            </p:cNvSpPr>
            <p:nvPr/>
          </p:nvSpPr>
          <p:spPr bwMode="auto">
            <a:xfrm>
              <a:off x="2106" y="1497"/>
              <a:ext cx="1572" cy="451"/>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 name="Rectangle 14"/>
            <p:cNvSpPr>
              <a:spLocks noChangeArrowheads="1"/>
            </p:cNvSpPr>
            <p:nvPr/>
          </p:nvSpPr>
          <p:spPr bwMode="auto">
            <a:xfrm>
              <a:off x="3722" y="2780"/>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8" name="Rectangle 15"/>
            <p:cNvSpPr>
              <a:spLocks noChangeArrowheads="1"/>
            </p:cNvSpPr>
            <p:nvPr/>
          </p:nvSpPr>
          <p:spPr bwMode="auto">
            <a:xfrm>
              <a:off x="3813" y="2900"/>
              <a:ext cx="13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22</a:t>
              </a:r>
              <a:endParaRPr lang="en-GB" altLang="zh-TW">
                <a:latin typeface="Times" panose="02020603050405020304" pitchFamily="18" charset="0"/>
                <a:ea typeface="PMingLiU" panose="02020500000000000000" pitchFamily="18" charset="-120"/>
              </a:endParaRPr>
            </a:p>
          </p:txBody>
        </p:sp>
        <p:sp>
          <p:nvSpPr>
            <p:cNvPr id="19" name="Rectangle 16"/>
            <p:cNvSpPr>
              <a:spLocks noChangeArrowheads="1"/>
            </p:cNvSpPr>
            <p:nvPr/>
          </p:nvSpPr>
          <p:spPr bwMode="auto">
            <a:xfrm>
              <a:off x="3722" y="225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20" name="Rectangle 17"/>
            <p:cNvSpPr>
              <a:spLocks noChangeArrowheads="1"/>
            </p:cNvSpPr>
            <p:nvPr/>
          </p:nvSpPr>
          <p:spPr bwMode="auto">
            <a:xfrm>
              <a:off x="3813" y="2359"/>
              <a:ext cx="13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21" name="Line 18"/>
            <p:cNvSpPr>
              <a:spLocks noChangeShapeType="1"/>
            </p:cNvSpPr>
            <p:nvPr/>
          </p:nvSpPr>
          <p:spPr bwMode="auto">
            <a:xfrm flipV="1">
              <a:off x="1781" y="2346"/>
              <a:ext cx="1897" cy="343"/>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2" name="Line 19"/>
            <p:cNvSpPr>
              <a:spLocks noChangeShapeType="1"/>
            </p:cNvSpPr>
            <p:nvPr/>
          </p:nvSpPr>
          <p:spPr bwMode="auto">
            <a:xfrm>
              <a:off x="1781" y="2761"/>
              <a:ext cx="1878" cy="126"/>
            </a:xfrm>
            <a:prstGeom prst="line">
              <a:avLst/>
            </a:prstGeom>
            <a:noFill/>
            <a:ln w="428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 name="Rectangle 20"/>
            <p:cNvSpPr>
              <a:spLocks noChangeArrowheads="1"/>
            </p:cNvSpPr>
            <p:nvPr/>
          </p:nvSpPr>
          <p:spPr bwMode="auto">
            <a:xfrm>
              <a:off x="4192" y="1028"/>
              <a:ext cx="788"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abort (at M)</a:t>
              </a:r>
              <a:endParaRPr lang="en-GB" altLang="zh-TW">
                <a:latin typeface="Times" panose="02020603050405020304" pitchFamily="18" charset="0"/>
                <a:ea typeface="PMingLiU" panose="02020500000000000000" pitchFamily="18" charset="-120"/>
              </a:endParaRPr>
            </a:p>
          </p:txBody>
        </p:sp>
        <p:sp>
          <p:nvSpPr>
            <p:cNvPr id="24" name="Rectangle 21"/>
            <p:cNvSpPr>
              <a:spLocks noChangeArrowheads="1"/>
            </p:cNvSpPr>
            <p:nvPr/>
          </p:nvSpPr>
          <p:spPr bwMode="auto">
            <a:xfrm>
              <a:off x="4174" y="1859"/>
              <a:ext cx="1686"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provisional commit (at N)</a:t>
              </a:r>
              <a:endParaRPr lang="en-GB" altLang="zh-TW">
                <a:latin typeface="Times" panose="02020603050405020304" pitchFamily="18" charset="0"/>
                <a:ea typeface="PMingLiU" panose="02020500000000000000" pitchFamily="18" charset="-120"/>
              </a:endParaRPr>
            </a:p>
          </p:txBody>
        </p:sp>
        <p:sp>
          <p:nvSpPr>
            <p:cNvPr id="25" name="Rectangle 22"/>
            <p:cNvSpPr>
              <a:spLocks noChangeArrowheads="1"/>
            </p:cNvSpPr>
            <p:nvPr/>
          </p:nvSpPr>
          <p:spPr bwMode="auto">
            <a:xfrm>
              <a:off x="2372" y="1364"/>
              <a:ext cx="16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provisional commit (at X)</a:t>
              </a:r>
              <a:endParaRPr lang="en-GB" altLang="zh-TW">
                <a:latin typeface="Times" panose="02020603050405020304" pitchFamily="18" charset="0"/>
                <a:ea typeface="PMingLiU" panose="02020500000000000000" pitchFamily="18" charset="-120"/>
              </a:endParaRPr>
            </a:p>
          </p:txBody>
        </p:sp>
        <p:sp>
          <p:nvSpPr>
            <p:cNvPr id="26" name="Rectangle 23"/>
            <p:cNvSpPr>
              <a:spLocks noChangeArrowheads="1"/>
            </p:cNvSpPr>
            <p:nvPr/>
          </p:nvSpPr>
          <p:spPr bwMode="auto">
            <a:xfrm>
              <a:off x="2317" y="2581"/>
              <a:ext cx="932"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aborted (at Y)</a:t>
              </a:r>
              <a:endParaRPr lang="en-GB" altLang="zh-TW">
                <a:latin typeface="Times" panose="02020603050405020304" pitchFamily="18" charset="0"/>
                <a:ea typeface="PMingLiU" panose="02020500000000000000" pitchFamily="18" charset="-120"/>
              </a:endParaRPr>
            </a:p>
          </p:txBody>
        </p:sp>
        <p:sp>
          <p:nvSpPr>
            <p:cNvPr id="27" name="Rectangle 24"/>
            <p:cNvSpPr>
              <a:spLocks noChangeArrowheads="1"/>
            </p:cNvSpPr>
            <p:nvPr/>
          </p:nvSpPr>
          <p:spPr bwMode="auto">
            <a:xfrm>
              <a:off x="4138" y="2238"/>
              <a:ext cx="1686"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provisional commit (at N)</a:t>
              </a:r>
              <a:endParaRPr lang="en-GB" altLang="zh-TW">
                <a:latin typeface="Times" panose="02020603050405020304" pitchFamily="18" charset="0"/>
                <a:ea typeface="PMingLiU" panose="02020500000000000000" pitchFamily="18" charset="-120"/>
              </a:endParaRPr>
            </a:p>
          </p:txBody>
        </p:sp>
        <p:sp>
          <p:nvSpPr>
            <p:cNvPr id="28" name="Rectangle 25"/>
            <p:cNvSpPr>
              <a:spLocks noChangeArrowheads="1"/>
            </p:cNvSpPr>
            <p:nvPr/>
          </p:nvSpPr>
          <p:spPr bwMode="auto">
            <a:xfrm>
              <a:off x="4120" y="2780"/>
              <a:ext cx="16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Arial" panose="020B0604020202020204" pitchFamily="34" charset="0"/>
                  <a:ea typeface="PMingLiU" panose="02020500000000000000" pitchFamily="18" charset="-120"/>
                </a:rPr>
                <a:t>provisional commit (at P)</a:t>
              </a:r>
              <a:endParaRPr lang="en-GB" altLang="zh-TW">
                <a:latin typeface="Times" panose="02020603050405020304" pitchFamily="18" charset="0"/>
                <a:ea typeface="PMingLiU" panose="02020500000000000000" pitchFamily="18" charset="-120"/>
              </a:endParaRPr>
            </a:p>
          </p:txBody>
        </p:sp>
        <p:sp>
          <p:nvSpPr>
            <p:cNvPr id="29" name="Rectangle 26"/>
            <p:cNvSpPr>
              <a:spLocks noChangeArrowheads="1"/>
            </p:cNvSpPr>
            <p:nvPr/>
          </p:nvSpPr>
          <p:spPr bwMode="auto">
            <a:xfrm>
              <a:off x="1851" y="135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30" name="Rectangle 27"/>
            <p:cNvSpPr>
              <a:spLocks noChangeArrowheads="1"/>
            </p:cNvSpPr>
            <p:nvPr/>
          </p:nvSpPr>
          <p:spPr bwMode="auto">
            <a:xfrm>
              <a:off x="1516" y="2607"/>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31" name="Rectangle 28"/>
            <p:cNvSpPr>
              <a:spLocks noChangeArrowheads="1"/>
            </p:cNvSpPr>
            <p:nvPr/>
          </p:nvSpPr>
          <p:spPr bwMode="auto">
            <a:xfrm>
              <a:off x="368" y="184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Arial" panose="020B0604020202020204" pitchFamily="34" charset="0"/>
                  <a:ea typeface="PMingLiU" panose="02020500000000000000" pitchFamily="18" charset="-120"/>
                </a:rPr>
                <a:t>T</a:t>
              </a:r>
              <a:endParaRPr lang="en-GB" altLang="zh-TW" i="1">
                <a:latin typeface="Times" panose="02020603050405020304" pitchFamily="18" charset="0"/>
                <a:ea typeface="PMingLiU" panose="02020500000000000000" pitchFamily="18" charset="-120"/>
              </a:endParaRPr>
            </a:p>
          </p:txBody>
        </p:sp>
      </p:grpSp>
    </p:spTree>
    <p:extLst>
      <p:ext uri="{BB962C8B-B14F-4D97-AF65-F5344CB8AC3E}">
        <p14:creationId xmlns:p14="http://schemas.microsoft.com/office/powerpoint/2010/main" val="3405925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a:t>
            </a:fld>
            <a:endParaRPr lang="en-US" altLang="en-US"/>
          </a:p>
        </p:txBody>
      </p:sp>
      <p:sp>
        <p:nvSpPr>
          <p:cNvPr id="4" name="矩形 3"/>
          <p:cNvSpPr/>
          <p:nvPr/>
        </p:nvSpPr>
        <p:spPr>
          <a:xfrm>
            <a:off x="0" y="838200"/>
            <a:ext cx="1422184" cy="523220"/>
          </a:xfrm>
          <a:prstGeom prst="rect">
            <a:avLst/>
          </a:prstGeom>
        </p:spPr>
        <p:txBody>
          <a:bodyPr wrap="none">
            <a:spAutoFit/>
          </a:bodyPr>
          <a:lstStyle/>
          <a:p>
            <a:r>
              <a:rPr lang="en-US" altLang="zh-TW" sz="2800" b="1" i="1" dirty="0">
                <a:solidFill>
                  <a:srgbClr val="000000"/>
                </a:solidFill>
                <a:ea typeface="新細明體" charset="0"/>
                <a:cs typeface="新細明體" charset="0"/>
              </a:rPr>
              <a:t>Outline</a:t>
            </a:r>
            <a:endParaRPr lang="zh-CN" altLang="en-US" sz="2800" b="1" i="1" dirty="0">
              <a:solidFill>
                <a:srgbClr val="000000"/>
              </a:solidFill>
            </a:endParaRPr>
          </a:p>
        </p:txBody>
      </p:sp>
      <p:sp>
        <p:nvSpPr>
          <p:cNvPr id="5" name="矩形 4"/>
          <p:cNvSpPr/>
          <p:nvPr/>
        </p:nvSpPr>
        <p:spPr>
          <a:xfrm>
            <a:off x="2133600" y="2133600"/>
            <a:ext cx="5334000" cy="31700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 Motivation</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Transaction Concepts</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Two Phase Commit</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Distributed Transactions and Deadlocks</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Summary</a:t>
            </a:r>
          </a:p>
        </p:txBody>
      </p:sp>
    </p:spTree>
    <p:extLst>
      <p:ext uri="{BB962C8B-B14F-4D97-AF65-F5344CB8AC3E}">
        <p14:creationId xmlns:p14="http://schemas.microsoft.com/office/powerpoint/2010/main" val="3741811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30</a:t>
            </a:fld>
            <a:endParaRPr lang="en-US" altLang="en-US"/>
          </a:p>
        </p:txBody>
      </p:sp>
      <p:sp>
        <p:nvSpPr>
          <p:cNvPr id="4" name="矩形 3"/>
          <p:cNvSpPr/>
          <p:nvPr/>
        </p:nvSpPr>
        <p:spPr>
          <a:xfrm>
            <a:off x="0" y="838200"/>
            <a:ext cx="5915402"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Information Held by Coordinators</a:t>
            </a:r>
            <a:endParaRPr lang="zh-CN" altLang="en-US" sz="2800" b="1" i="1" dirty="0">
              <a:solidFill>
                <a:srgbClr val="000000"/>
              </a:solidFill>
            </a:endParaRPr>
          </a:p>
        </p:txBody>
      </p:sp>
      <p:grpSp>
        <p:nvGrpSpPr>
          <p:cNvPr id="32" name="Group 3"/>
          <p:cNvGrpSpPr>
            <a:grpSpLocks/>
          </p:cNvGrpSpPr>
          <p:nvPr/>
        </p:nvGrpSpPr>
        <p:grpSpPr bwMode="auto">
          <a:xfrm>
            <a:off x="318293" y="2286000"/>
            <a:ext cx="8355013" cy="2522538"/>
            <a:chOff x="349" y="1407"/>
            <a:chExt cx="5263" cy="1589"/>
          </a:xfrm>
        </p:grpSpPr>
        <p:sp>
          <p:nvSpPr>
            <p:cNvPr id="33" name="Rectangle 4"/>
            <p:cNvSpPr>
              <a:spLocks noChangeArrowheads="1"/>
            </p:cNvSpPr>
            <p:nvPr/>
          </p:nvSpPr>
          <p:spPr bwMode="auto">
            <a:xfrm>
              <a:off x="487" y="1479"/>
              <a:ext cx="915"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Coordinator of</a:t>
              </a:r>
              <a:endParaRPr lang="en-GB" altLang="zh-TW" sz="1900">
                <a:latin typeface="Times" panose="02020603050405020304" pitchFamily="18" charset="0"/>
                <a:ea typeface="PMingLiU" panose="02020500000000000000" pitchFamily="18" charset="-120"/>
              </a:endParaRPr>
            </a:p>
          </p:txBody>
        </p:sp>
        <p:sp>
          <p:nvSpPr>
            <p:cNvPr id="34" name="Rectangle 5"/>
            <p:cNvSpPr>
              <a:spLocks noChangeArrowheads="1"/>
            </p:cNvSpPr>
            <p:nvPr/>
          </p:nvSpPr>
          <p:spPr bwMode="auto">
            <a:xfrm>
              <a:off x="487" y="1664"/>
              <a:ext cx="691"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transaction</a:t>
              </a:r>
              <a:endParaRPr lang="en-GB" altLang="zh-TW" sz="1900">
                <a:latin typeface="Times" panose="02020603050405020304" pitchFamily="18" charset="0"/>
                <a:ea typeface="PMingLiU" panose="02020500000000000000" pitchFamily="18" charset="-120"/>
              </a:endParaRPr>
            </a:p>
          </p:txBody>
        </p:sp>
        <p:sp>
          <p:nvSpPr>
            <p:cNvPr id="35" name="Rectangle 6"/>
            <p:cNvSpPr>
              <a:spLocks noChangeArrowheads="1"/>
            </p:cNvSpPr>
            <p:nvPr/>
          </p:nvSpPr>
          <p:spPr bwMode="auto">
            <a:xfrm>
              <a:off x="1598" y="1479"/>
              <a:ext cx="33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Child</a:t>
              </a:r>
              <a:endParaRPr lang="en-GB" altLang="zh-TW" sz="1900">
                <a:latin typeface="Times" panose="02020603050405020304" pitchFamily="18" charset="0"/>
                <a:ea typeface="PMingLiU" panose="02020500000000000000" pitchFamily="18" charset="-120"/>
              </a:endParaRPr>
            </a:p>
          </p:txBody>
        </p:sp>
        <p:sp>
          <p:nvSpPr>
            <p:cNvPr id="36" name="Rectangle 7"/>
            <p:cNvSpPr>
              <a:spLocks noChangeArrowheads="1"/>
            </p:cNvSpPr>
            <p:nvPr/>
          </p:nvSpPr>
          <p:spPr bwMode="auto">
            <a:xfrm>
              <a:off x="1598" y="1664"/>
              <a:ext cx="7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transactions</a:t>
              </a:r>
              <a:endParaRPr lang="en-GB" altLang="zh-TW" sz="1900">
                <a:latin typeface="Times" panose="02020603050405020304" pitchFamily="18" charset="0"/>
                <a:ea typeface="PMingLiU" panose="02020500000000000000" pitchFamily="18" charset="-120"/>
              </a:endParaRPr>
            </a:p>
          </p:txBody>
        </p:sp>
        <p:sp>
          <p:nvSpPr>
            <p:cNvPr id="37" name="Rectangle 8"/>
            <p:cNvSpPr>
              <a:spLocks noChangeArrowheads="1"/>
            </p:cNvSpPr>
            <p:nvPr/>
          </p:nvSpPr>
          <p:spPr bwMode="auto">
            <a:xfrm>
              <a:off x="2674" y="1479"/>
              <a:ext cx="691"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Participant</a:t>
              </a:r>
              <a:endParaRPr lang="en-GB" altLang="zh-TW" sz="1900">
                <a:latin typeface="Times" panose="02020603050405020304" pitchFamily="18" charset="0"/>
                <a:ea typeface="PMingLiU" panose="02020500000000000000" pitchFamily="18" charset="-120"/>
              </a:endParaRPr>
            </a:p>
          </p:txBody>
        </p:sp>
        <p:sp>
          <p:nvSpPr>
            <p:cNvPr id="38" name="Rectangle 9"/>
            <p:cNvSpPr>
              <a:spLocks noChangeArrowheads="1"/>
            </p:cNvSpPr>
            <p:nvPr/>
          </p:nvSpPr>
          <p:spPr bwMode="auto">
            <a:xfrm>
              <a:off x="3854" y="1479"/>
              <a:ext cx="708"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Provisional</a:t>
              </a:r>
              <a:endParaRPr lang="en-GB" altLang="zh-TW" sz="1900">
                <a:latin typeface="Times" panose="02020603050405020304" pitchFamily="18" charset="0"/>
                <a:ea typeface="PMingLiU" panose="02020500000000000000" pitchFamily="18" charset="-120"/>
              </a:endParaRPr>
            </a:p>
          </p:txBody>
        </p:sp>
        <p:sp>
          <p:nvSpPr>
            <p:cNvPr id="39" name="Rectangle 10"/>
            <p:cNvSpPr>
              <a:spLocks noChangeArrowheads="1"/>
            </p:cNvSpPr>
            <p:nvPr/>
          </p:nvSpPr>
          <p:spPr bwMode="auto">
            <a:xfrm>
              <a:off x="3854" y="1664"/>
              <a:ext cx="67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commit list</a:t>
              </a:r>
              <a:endParaRPr lang="en-GB" altLang="zh-TW" sz="1900">
                <a:latin typeface="Times" panose="02020603050405020304" pitchFamily="18" charset="0"/>
                <a:ea typeface="PMingLiU" panose="02020500000000000000" pitchFamily="18" charset="-120"/>
              </a:endParaRPr>
            </a:p>
          </p:txBody>
        </p:sp>
        <p:sp>
          <p:nvSpPr>
            <p:cNvPr id="40" name="Rectangle 11"/>
            <p:cNvSpPr>
              <a:spLocks noChangeArrowheads="1"/>
            </p:cNvSpPr>
            <p:nvPr/>
          </p:nvSpPr>
          <p:spPr bwMode="auto">
            <a:xfrm>
              <a:off x="4816" y="1479"/>
              <a:ext cx="569"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Times" panose="02020603050405020304" pitchFamily="18" charset="0"/>
                  <a:ea typeface="PMingLiU" panose="02020500000000000000" pitchFamily="18" charset="-120"/>
                </a:rPr>
                <a:t>Abort list</a:t>
              </a:r>
              <a:endParaRPr lang="en-GB" altLang="zh-TW" sz="1900">
                <a:latin typeface="Times" panose="02020603050405020304" pitchFamily="18" charset="0"/>
                <a:ea typeface="PMingLiU" panose="02020500000000000000" pitchFamily="18" charset="-120"/>
              </a:endParaRPr>
            </a:p>
          </p:txBody>
        </p:sp>
        <p:sp>
          <p:nvSpPr>
            <p:cNvPr id="41" name="Rectangle 12"/>
            <p:cNvSpPr>
              <a:spLocks noChangeArrowheads="1"/>
            </p:cNvSpPr>
            <p:nvPr/>
          </p:nvSpPr>
          <p:spPr bwMode="auto">
            <a:xfrm>
              <a:off x="487" y="186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b="1" i="1">
                  <a:solidFill>
                    <a:srgbClr val="000000"/>
                  </a:solidFill>
                  <a:latin typeface="Times" panose="02020603050405020304" pitchFamily="18" charset="0"/>
                  <a:ea typeface="PMingLiU" panose="02020500000000000000" pitchFamily="18" charset="-120"/>
                </a:rPr>
                <a:t>T</a:t>
              </a:r>
              <a:endParaRPr lang="en-GB" altLang="zh-TW" sz="1900" b="1">
                <a:latin typeface="Times" panose="02020603050405020304" pitchFamily="18" charset="0"/>
                <a:ea typeface="PMingLiU" panose="02020500000000000000" pitchFamily="18" charset="-120"/>
              </a:endParaRPr>
            </a:p>
          </p:txBody>
        </p:sp>
        <p:sp>
          <p:nvSpPr>
            <p:cNvPr id="42" name="Rectangle 13"/>
            <p:cNvSpPr>
              <a:spLocks noChangeArrowheads="1"/>
            </p:cNvSpPr>
            <p:nvPr/>
          </p:nvSpPr>
          <p:spPr bwMode="auto">
            <a:xfrm>
              <a:off x="1598" y="186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43" name="Rectangle 14"/>
            <p:cNvSpPr>
              <a:spLocks noChangeArrowheads="1"/>
            </p:cNvSpPr>
            <p:nvPr/>
          </p:nvSpPr>
          <p:spPr bwMode="auto">
            <a:xfrm>
              <a:off x="1697" y="191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44" name="Rectangle 15"/>
            <p:cNvSpPr>
              <a:spLocks noChangeArrowheads="1"/>
            </p:cNvSpPr>
            <p:nvPr/>
          </p:nvSpPr>
          <p:spPr bwMode="auto">
            <a:xfrm>
              <a:off x="1758" y="186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45" name="Rectangle 16"/>
            <p:cNvSpPr>
              <a:spLocks noChangeArrowheads="1"/>
            </p:cNvSpPr>
            <p:nvPr/>
          </p:nvSpPr>
          <p:spPr bwMode="auto">
            <a:xfrm>
              <a:off x="1955" y="191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46" name="Rectangle 17"/>
            <p:cNvSpPr>
              <a:spLocks noChangeArrowheads="1"/>
            </p:cNvSpPr>
            <p:nvPr/>
          </p:nvSpPr>
          <p:spPr bwMode="auto">
            <a:xfrm>
              <a:off x="2674" y="1861"/>
              <a:ext cx="202"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Times" panose="02020603050405020304" pitchFamily="18" charset="0"/>
                  <a:ea typeface="PMingLiU" panose="02020500000000000000" pitchFamily="18" charset="-120"/>
                </a:rPr>
                <a:t>yes</a:t>
              </a:r>
              <a:endParaRPr lang="en-GB" altLang="zh-TW" sz="1900">
                <a:latin typeface="Times" panose="02020603050405020304" pitchFamily="18" charset="0"/>
                <a:ea typeface="PMingLiU" panose="02020500000000000000" pitchFamily="18" charset="-120"/>
              </a:endParaRPr>
            </a:p>
          </p:txBody>
        </p:sp>
        <p:sp>
          <p:nvSpPr>
            <p:cNvPr id="47" name="Rectangle 18"/>
            <p:cNvSpPr>
              <a:spLocks noChangeArrowheads="1"/>
            </p:cNvSpPr>
            <p:nvPr/>
          </p:nvSpPr>
          <p:spPr bwMode="auto">
            <a:xfrm>
              <a:off x="3854" y="186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48" name="Rectangle 19"/>
            <p:cNvSpPr>
              <a:spLocks noChangeArrowheads="1"/>
            </p:cNvSpPr>
            <p:nvPr/>
          </p:nvSpPr>
          <p:spPr bwMode="auto">
            <a:xfrm>
              <a:off x="3953" y="191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49" name="Rectangle 20"/>
            <p:cNvSpPr>
              <a:spLocks noChangeArrowheads="1"/>
            </p:cNvSpPr>
            <p:nvPr/>
          </p:nvSpPr>
          <p:spPr bwMode="auto">
            <a:xfrm>
              <a:off x="4015" y="186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50" name="Rectangle 21"/>
            <p:cNvSpPr>
              <a:spLocks noChangeArrowheads="1"/>
            </p:cNvSpPr>
            <p:nvPr/>
          </p:nvSpPr>
          <p:spPr bwMode="auto">
            <a:xfrm>
              <a:off x="4212" y="191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51" name="Rectangle 22"/>
            <p:cNvSpPr>
              <a:spLocks noChangeArrowheads="1"/>
            </p:cNvSpPr>
            <p:nvPr/>
          </p:nvSpPr>
          <p:spPr bwMode="auto">
            <a:xfrm>
              <a:off x="4816" y="186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52" name="Rectangle 23"/>
            <p:cNvSpPr>
              <a:spLocks noChangeArrowheads="1"/>
            </p:cNvSpPr>
            <p:nvPr/>
          </p:nvSpPr>
          <p:spPr bwMode="auto">
            <a:xfrm>
              <a:off x="4915" y="191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53" name="Rectangle 24"/>
            <p:cNvSpPr>
              <a:spLocks noChangeArrowheads="1"/>
            </p:cNvSpPr>
            <p:nvPr/>
          </p:nvSpPr>
          <p:spPr bwMode="auto">
            <a:xfrm>
              <a:off x="5038" y="186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54" name="Rectangle 25"/>
            <p:cNvSpPr>
              <a:spLocks noChangeArrowheads="1"/>
            </p:cNvSpPr>
            <p:nvPr/>
          </p:nvSpPr>
          <p:spPr bwMode="auto">
            <a:xfrm>
              <a:off x="5235" y="191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55" name="Rectangle 26"/>
            <p:cNvSpPr>
              <a:spLocks noChangeArrowheads="1"/>
            </p:cNvSpPr>
            <p:nvPr/>
          </p:nvSpPr>
          <p:spPr bwMode="auto">
            <a:xfrm>
              <a:off x="487" y="204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56" name="Rectangle 27"/>
            <p:cNvSpPr>
              <a:spLocks noChangeArrowheads="1"/>
            </p:cNvSpPr>
            <p:nvPr/>
          </p:nvSpPr>
          <p:spPr bwMode="auto">
            <a:xfrm>
              <a:off x="586" y="2095"/>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57" name="Rectangle 28"/>
            <p:cNvSpPr>
              <a:spLocks noChangeArrowheads="1"/>
            </p:cNvSpPr>
            <p:nvPr/>
          </p:nvSpPr>
          <p:spPr bwMode="auto">
            <a:xfrm>
              <a:off x="1598" y="204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58" name="Rectangle 29"/>
            <p:cNvSpPr>
              <a:spLocks noChangeArrowheads="1"/>
            </p:cNvSpPr>
            <p:nvPr/>
          </p:nvSpPr>
          <p:spPr bwMode="auto">
            <a:xfrm>
              <a:off x="1697" y="209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59" name="Rectangle 30"/>
            <p:cNvSpPr>
              <a:spLocks noChangeArrowheads="1"/>
            </p:cNvSpPr>
            <p:nvPr/>
          </p:nvSpPr>
          <p:spPr bwMode="auto">
            <a:xfrm>
              <a:off x="1820" y="2046"/>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60" name="Rectangle 31"/>
            <p:cNvSpPr>
              <a:spLocks noChangeArrowheads="1"/>
            </p:cNvSpPr>
            <p:nvPr/>
          </p:nvSpPr>
          <p:spPr bwMode="auto">
            <a:xfrm>
              <a:off x="2017" y="209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61" name="Rectangle 32"/>
            <p:cNvSpPr>
              <a:spLocks noChangeArrowheads="1"/>
            </p:cNvSpPr>
            <p:nvPr/>
          </p:nvSpPr>
          <p:spPr bwMode="auto">
            <a:xfrm>
              <a:off x="2674" y="2046"/>
              <a:ext cx="202"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Times" panose="02020603050405020304" pitchFamily="18" charset="0"/>
                  <a:ea typeface="PMingLiU" panose="02020500000000000000" pitchFamily="18" charset="-120"/>
                </a:rPr>
                <a:t>yes</a:t>
              </a:r>
              <a:endParaRPr lang="en-GB" altLang="zh-TW" sz="1900">
                <a:latin typeface="Times" panose="02020603050405020304" pitchFamily="18" charset="0"/>
                <a:ea typeface="PMingLiU" panose="02020500000000000000" pitchFamily="18" charset="-120"/>
              </a:endParaRPr>
            </a:p>
          </p:txBody>
        </p:sp>
        <p:sp>
          <p:nvSpPr>
            <p:cNvPr id="62" name="Rectangle 33"/>
            <p:cNvSpPr>
              <a:spLocks noChangeArrowheads="1"/>
            </p:cNvSpPr>
            <p:nvPr/>
          </p:nvSpPr>
          <p:spPr bwMode="auto">
            <a:xfrm>
              <a:off x="3854" y="204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63" name="Rectangle 34"/>
            <p:cNvSpPr>
              <a:spLocks noChangeArrowheads="1"/>
            </p:cNvSpPr>
            <p:nvPr/>
          </p:nvSpPr>
          <p:spPr bwMode="auto">
            <a:xfrm>
              <a:off x="3953" y="2095"/>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a:t>
              </a:r>
              <a:endParaRPr lang="en-GB" altLang="zh-TW">
                <a:latin typeface="Times" panose="02020603050405020304" pitchFamily="18" charset="0"/>
                <a:ea typeface="PMingLiU" panose="02020500000000000000" pitchFamily="18" charset="-120"/>
              </a:endParaRPr>
            </a:p>
          </p:txBody>
        </p:sp>
        <p:sp>
          <p:nvSpPr>
            <p:cNvPr id="64" name="Rectangle 35"/>
            <p:cNvSpPr>
              <a:spLocks noChangeArrowheads="1"/>
            </p:cNvSpPr>
            <p:nvPr/>
          </p:nvSpPr>
          <p:spPr bwMode="auto">
            <a:xfrm>
              <a:off x="4015" y="2046"/>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65" name="Rectangle 36"/>
            <p:cNvSpPr>
              <a:spLocks noChangeArrowheads="1"/>
            </p:cNvSpPr>
            <p:nvPr/>
          </p:nvSpPr>
          <p:spPr bwMode="auto">
            <a:xfrm>
              <a:off x="4212" y="209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66" name="Rectangle 37"/>
            <p:cNvSpPr>
              <a:spLocks noChangeArrowheads="1"/>
            </p:cNvSpPr>
            <p:nvPr/>
          </p:nvSpPr>
          <p:spPr bwMode="auto">
            <a:xfrm>
              <a:off x="4816" y="204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67" name="Rectangle 38"/>
            <p:cNvSpPr>
              <a:spLocks noChangeArrowheads="1"/>
            </p:cNvSpPr>
            <p:nvPr/>
          </p:nvSpPr>
          <p:spPr bwMode="auto">
            <a:xfrm>
              <a:off x="4915" y="209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68" name="Rectangle 39"/>
            <p:cNvSpPr>
              <a:spLocks noChangeArrowheads="1"/>
            </p:cNvSpPr>
            <p:nvPr/>
          </p:nvSpPr>
          <p:spPr bwMode="auto">
            <a:xfrm>
              <a:off x="487" y="223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69" name="Rectangle 40"/>
            <p:cNvSpPr>
              <a:spLocks noChangeArrowheads="1"/>
            </p:cNvSpPr>
            <p:nvPr/>
          </p:nvSpPr>
          <p:spPr bwMode="auto">
            <a:xfrm>
              <a:off x="586" y="228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70" name="Rectangle 41"/>
            <p:cNvSpPr>
              <a:spLocks noChangeArrowheads="1"/>
            </p:cNvSpPr>
            <p:nvPr/>
          </p:nvSpPr>
          <p:spPr bwMode="auto">
            <a:xfrm>
              <a:off x="1598" y="223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71" name="Rectangle 42"/>
            <p:cNvSpPr>
              <a:spLocks noChangeArrowheads="1"/>
            </p:cNvSpPr>
            <p:nvPr/>
          </p:nvSpPr>
          <p:spPr bwMode="auto">
            <a:xfrm>
              <a:off x="1697" y="228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72" name="Rectangle 43"/>
            <p:cNvSpPr>
              <a:spLocks noChangeArrowheads="1"/>
            </p:cNvSpPr>
            <p:nvPr/>
          </p:nvSpPr>
          <p:spPr bwMode="auto">
            <a:xfrm>
              <a:off x="1820" y="223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73" name="Rectangle 44"/>
            <p:cNvSpPr>
              <a:spLocks noChangeArrowheads="1"/>
            </p:cNvSpPr>
            <p:nvPr/>
          </p:nvSpPr>
          <p:spPr bwMode="auto">
            <a:xfrm>
              <a:off x="2017" y="228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22</a:t>
              </a:r>
              <a:endParaRPr lang="en-GB" altLang="zh-TW">
                <a:latin typeface="Times" panose="02020603050405020304" pitchFamily="18" charset="0"/>
                <a:ea typeface="PMingLiU" panose="02020500000000000000" pitchFamily="18" charset="-120"/>
              </a:endParaRPr>
            </a:p>
          </p:txBody>
        </p:sp>
        <p:sp>
          <p:nvSpPr>
            <p:cNvPr id="74" name="Rectangle 45"/>
            <p:cNvSpPr>
              <a:spLocks noChangeArrowheads="1"/>
            </p:cNvSpPr>
            <p:nvPr/>
          </p:nvSpPr>
          <p:spPr bwMode="auto">
            <a:xfrm>
              <a:off x="2674" y="2231"/>
              <a:ext cx="74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Times" panose="02020603050405020304" pitchFamily="18" charset="0"/>
                  <a:ea typeface="PMingLiU" panose="02020500000000000000" pitchFamily="18" charset="-120"/>
                </a:rPr>
                <a:t>no (aborted)</a:t>
              </a:r>
              <a:endParaRPr lang="en-GB" altLang="zh-TW" sz="1900">
                <a:latin typeface="Times" panose="02020603050405020304" pitchFamily="18" charset="0"/>
                <a:ea typeface="PMingLiU" panose="02020500000000000000" pitchFamily="18" charset="-120"/>
              </a:endParaRPr>
            </a:p>
          </p:txBody>
        </p:sp>
        <p:sp>
          <p:nvSpPr>
            <p:cNvPr id="75" name="Rectangle 46"/>
            <p:cNvSpPr>
              <a:spLocks noChangeArrowheads="1"/>
            </p:cNvSpPr>
            <p:nvPr/>
          </p:nvSpPr>
          <p:spPr bwMode="auto">
            <a:xfrm>
              <a:off x="4816" y="223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76" name="Rectangle 47"/>
            <p:cNvSpPr>
              <a:spLocks noChangeArrowheads="1"/>
            </p:cNvSpPr>
            <p:nvPr/>
          </p:nvSpPr>
          <p:spPr bwMode="auto">
            <a:xfrm>
              <a:off x="4915" y="2280"/>
              <a:ext cx="58"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a:t>
              </a:r>
              <a:endParaRPr lang="en-GB" altLang="zh-TW">
                <a:latin typeface="Times" panose="02020603050405020304" pitchFamily="18" charset="0"/>
                <a:ea typeface="PMingLiU" panose="02020500000000000000" pitchFamily="18" charset="-120"/>
              </a:endParaRPr>
            </a:p>
          </p:txBody>
        </p:sp>
        <p:sp>
          <p:nvSpPr>
            <p:cNvPr id="77" name="Rectangle 48"/>
            <p:cNvSpPr>
              <a:spLocks noChangeArrowheads="1"/>
            </p:cNvSpPr>
            <p:nvPr/>
          </p:nvSpPr>
          <p:spPr bwMode="auto">
            <a:xfrm>
              <a:off x="487" y="241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78" name="Rectangle 49"/>
            <p:cNvSpPr>
              <a:spLocks noChangeArrowheads="1"/>
            </p:cNvSpPr>
            <p:nvPr/>
          </p:nvSpPr>
          <p:spPr bwMode="auto">
            <a:xfrm>
              <a:off x="586" y="246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79" name="Rectangle 50"/>
            <p:cNvSpPr>
              <a:spLocks noChangeArrowheads="1"/>
            </p:cNvSpPr>
            <p:nvPr/>
          </p:nvSpPr>
          <p:spPr bwMode="auto">
            <a:xfrm>
              <a:off x="2674" y="2416"/>
              <a:ext cx="74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Times" panose="02020603050405020304" pitchFamily="18" charset="0"/>
                  <a:ea typeface="PMingLiU" panose="02020500000000000000" pitchFamily="18" charset="-120"/>
                </a:rPr>
                <a:t>no (aborted)</a:t>
              </a:r>
              <a:endParaRPr lang="en-GB" altLang="zh-TW" sz="1900">
                <a:latin typeface="Times" panose="02020603050405020304" pitchFamily="18" charset="0"/>
                <a:ea typeface="PMingLiU" panose="02020500000000000000" pitchFamily="18" charset="-120"/>
              </a:endParaRPr>
            </a:p>
          </p:txBody>
        </p:sp>
        <p:sp>
          <p:nvSpPr>
            <p:cNvPr id="80" name="Rectangle 51"/>
            <p:cNvSpPr>
              <a:spLocks noChangeArrowheads="1"/>
            </p:cNvSpPr>
            <p:nvPr/>
          </p:nvSpPr>
          <p:spPr bwMode="auto">
            <a:xfrm>
              <a:off x="4816" y="2416"/>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81" name="Rectangle 52"/>
            <p:cNvSpPr>
              <a:spLocks noChangeArrowheads="1"/>
            </p:cNvSpPr>
            <p:nvPr/>
          </p:nvSpPr>
          <p:spPr bwMode="auto">
            <a:xfrm>
              <a:off x="4915" y="2465"/>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11</a:t>
              </a:r>
              <a:endParaRPr lang="en-GB" altLang="zh-TW">
                <a:latin typeface="Times" panose="02020603050405020304" pitchFamily="18" charset="0"/>
                <a:ea typeface="PMingLiU" panose="02020500000000000000" pitchFamily="18" charset="-120"/>
              </a:endParaRPr>
            </a:p>
          </p:txBody>
        </p:sp>
        <p:sp>
          <p:nvSpPr>
            <p:cNvPr id="82" name="Rectangle 53"/>
            <p:cNvSpPr>
              <a:spLocks noChangeArrowheads="1"/>
            </p:cNvSpPr>
            <p:nvPr/>
          </p:nvSpPr>
          <p:spPr bwMode="auto">
            <a:xfrm>
              <a:off x="487" y="260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83" name="Rectangle 54"/>
            <p:cNvSpPr>
              <a:spLocks noChangeArrowheads="1"/>
            </p:cNvSpPr>
            <p:nvPr/>
          </p:nvSpPr>
          <p:spPr bwMode="auto">
            <a:xfrm>
              <a:off x="586" y="265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84" name="Rectangle 55"/>
            <p:cNvSpPr>
              <a:spLocks noChangeArrowheads="1"/>
            </p:cNvSpPr>
            <p:nvPr/>
          </p:nvSpPr>
          <p:spPr bwMode="auto">
            <a:xfrm>
              <a:off x="709" y="260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85" name="Rectangle 56"/>
            <p:cNvSpPr>
              <a:spLocks noChangeArrowheads="1"/>
            </p:cNvSpPr>
            <p:nvPr/>
          </p:nvSpPr>
          <p:spPr bwMode="auto">
            <a:xfrm>
              <a:off x="907" y="265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86" name="Rectangle 57"/>
            <p:cNvSpPr>
              <a:spLocks noChangeArrowheads="1"/>
            </p:cNvSpPr>
            <p:nvPr/>
          </p:nvSpPr>
          <p:spPr bwMode="auto">
            <a:xfrm>
              <a:off x="2674" y="260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87" name="Rectangle 58"/>
            <p:cNvSpPr>
              <a:spLocks noChangeArrowheads="1"/>
            </p:cNvSpPr>
            <p:nvPr/>
          </p:nvSpPr>
          <p:spPr bwMode="auto">
            <a:xfrm>
              <a:off x="2773" y="265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88" name="Rectangle 59"/>
            <p:cNvSpPr>
              <a:spLocks noChangeArrowheads="1"/>
            </p:cNvSpPr>
            <p:nvPr/>
          </p:nvSpPr>
          <p:spPr bwMode="auto">
            <a:xfrm>
              <a:off x="2896" y="2601"/>
              <a:ext cx="46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Times" panose="02020603050405020304" pitchFamily="18" charset="0"/>
                  <a:ea typeface="PMingLiU" panose="02020500000000000000" pitchFamily="18" charset="-120"/>
                </a:rPr>
                <a:t> </a:t>
              </a:r>
              <a:r>
                <a:rPr lang="en-GB" altLang="zh-TW" sz="1900">
                  <a:solidFill>
                    <a:srgbClr val="000000"/>
                  </a:solidFill>
                  <a:latin typeface="Times" panose="02020603050405020304" pitchFamily="18" charset="0"/>
                  <a:ea typeface="PMingLiU" panose="02020500000000000000" pitchFamily="18" charset="-120"/>
                </a:rPr>
                <a:t>but not</a:t>
              </a:r>
              <a:endParaRPr lang="en-GB" altLang="zh-TW" sz="1900">
                <a:latin typeface="Times" panose="02020603050405020304" pitchFamily="18" charset="0"/>
                <a:ea typeface="PMingLiU" panose="02020500000000000000" pitchFamily="18" charset="-120"/>
              </a:endParaRPr>
            </a:p>
          </p:txBody>
        </p:sp>
        <p:sp>
          <p:nvSpPr>
            <p:cNvPr id="89" name="Rectangle 60"/>
            <p:cNvSpPr>
              <a:spLocks noChangeArrowheads="1"/>
            </p:cNvSpPr>
            <p:nvPr/>
          </p:nvSpPr>
          <p:spPr bwMode="auto">
            <a:xfrm>
              <a:off x="3374" y="2583"/>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0" name="Rectangle 61"/>
            <p:cNvSpPr>
              <a:spLocks noChangeArrowheads="1"/>
            </p:cNvSpPr>
            <p:nvPr/>
          </p:nvSpPr>
          <p:spPr bwMode="auto">
            <a:xfrm>
              <a:off x="3473" y="2632"/>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91" name="Rectangle 62"/>
            <p:cNvSpPr>
              <a:spLocks noChangeArrowheads="1"/>
            </p:cNvSpPr>
            <p:nvPr/>
          </p:nvSpPr>
          <p:spPr bwMode="auto">
            <a:xfrm>
              <a:off x="3854" y="2601"/>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2" name="Rectangle 63"/>
            <p:cNvSpPr>
              <a:spLocks noChangeArrowheads="1"/>
            </p:cNvSpPr>
            <p:nvPr/>
          </p:nvSpPr>
          <p:spPr bwMode="auto">
            <a:xfrm>
              <a:off x="3953" y="265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21</a:t>
              </a:r>
              <a:endParaRPr lang="en-GB" altLang="zh-TW">
                <a:latin typeface="Times" panose="02020603050405020304" pitchFamily="18" charset="0"/>
                <a:ea typeface="PMingLiU" panose="02020500000000000000" pitchFamily="18" charset="-120"/>
              </a:endParaRPr>
            </a:p>
          </p:txBody>
        </p:sp>
        <p:sp>
          <p:nvSpPr>
            <p:cNvPr id="93" name="Rectangle 64"/>
            <p:cNvSpPr>
              <a:spLocks noChangeArrowheads="1"/>
            </p:cNvSpPr>
            <p:nvPr/>
          </p:nvSpPr>
          <p:spPr bwMode="auto">
            <a:xfrm>
              <a:off x="4076" y="2601"/>
              <a:ext cx="177"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 T</a:t>
              </a:r>
              <a:endParaRPr lang="en-GB" altLang="zh-TW">
                <a:latin typeface="Times" panose="02020603050405020304" pitchFamily="18" charset="0"/>
                <a:ea typeface="PMingLiU" panose="02020500000000000000" pitchFamily="18" charset="-120"/>
              </a:endParaRPr>
            </a:p>
          </p:txBody>
        </p:sp>
        <p:sp>
          <p:nvSpPr>
            <p:cNvPr id="94" name="Rectangle 65"/>
            <p:cNvSpPr>
              <a:spLocks noChangeArrowheads="1"/>
            </p:cNvSpPr>
            <p:nvPr/>
          </p:nvSpPr>
          <p:spPr bwMode="auto">
            <a:xfrm>
              <a:off x="4273" y="2650"/>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12</a:t>
              </a:r>
              <a:endParaRPr lang="en-GB" altLang="zh-TW">
                <a:latin typeface="Times" panose="02020603050405020304" pitchFamily="18" charset="0"/>
                <a:ea typeface="PMingLiU" panose="02020500000000000000" pitchFamily="18" charset="-120"/>
              </a:endParaRPr>
            </a:p>
          </p:txBody>
        </p:sp>
        <p:sp>
          <p:nvSpPr>
            <p:cNvPr id="95" name="Rectangle 66"/>
            <p:cNvSpPr>
              <a:spLocks noChangeArrowheads="1"/>
            </p:cNvSpPr>
            <p:nvPr/>
          </p:nvSpPr>
          <p:spPr bwMode="auto">
            <a:xfrm>
              <a:off x="487" y="2790"/>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6" name="Rectangle 67"/>
            <p:cNvSpPr>
              <a:spLocks noChangeArrowheads="1"/>
            </p:cNvSpPr>
            <p:nvPr/>
          </p:nvSpPr>
          <p:spPr bwMode="auto">
            <a:xfrm>
              <a:off x="586" y="2839"/>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22</a:t>
              </a:r>
              <a:endParaRPr lang="en-GB" altLang="zh-TW">
                <a:latin typeface="Times" panose="02020603050405020304" pitchFamily="18" charset="0"/>
                <a:ea typeface="PMingLiU" panose="02020500000000000000" pitchFamily="18" charset="-120"/>
              </a:endParaRPr>
            </a:p>
          </p:txBody>
        </p:sp>
        <p:sp>
          <p:nvSpPr>
            <p:cNvPr id="97" name="Rectangle 68"/>
            <p:cNvSpPr>
              <a:spLocks noChangeArrowheads="1"/>
            </p:cNvSpPr>
            <p:nvPr/>
          </p:nvSpPr>
          <p:spPr bwMode="auto">
            <a:xfrm>
              <a:off x="2685" y="2790"/>
              <a:ext cx="1164"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Times" panose="02020603050405020304" pitchFamily="18" charset="0"/>
                  <a:ea typeface="PMingLiU" panose="02020500000000000000" pitchFamily="18" charset="-120"/>
                </a:rPr>
                <a:t>no (parent aborted)</a:t>
              </a:r>
              <a:endParaRPr lang="en-GB" altLang="zh-TW" sz="1900">
                <a:latin typeface="Times" panose="02020603050405020304" pitchFamily="18" charset="0"/>
                <a:ea typeface="PMingLiU" panose="02020500000000000000" pitchFamily="18" charset="-120"/>
              </a:endParaRPr>
            </a:p>
          </p:txBody>
        </p:sp>
        <p:sp>
          <p:nvSpPr>
            <p:cNvPr id="98" name="Rectangle 69"/>
            <p:cNvSpPr>
              <a:spLocks noChangeArrowheads="1"/>
            </p:cNvSpPr>
            <p:nvPr/>
          </p:nvSpPr>
          <p:spPr bwMode="auto">
            <a:xfrm>
              <a:off x="3854" y="2790"/>
              <a:ext cx="93"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i="1">
                  <a:solidFill>
                    <a:srgbClr val="000000"/>
                  </a:solidFill>
                  <a:latin typeface="New York"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9" name="Rectangle 70"/>
            <p:cNvSpPr>
              <a:spLocks noChangeArrowheads="1"/>
            </p:cNvSpPr>
            <p:nvPr/>
          </p:nvSpPr>
          <p:spPr bwMode="auto">
            <a:xfrm>
              <a:off x="3953" y="2839"/>
              <a:ext cx="1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a:solidFill>
                    <a:srgbClr val="000000"/>
                  </a:solidFill>
                  <a:latin typeface="New York" charset="0"/>
                  <a:ea typeface="PMingLiU" panose="02020500000000000000" pitchFamily="18" charset="-120"/>
                </a:rPr>
                <a:t>22</a:t>
              </a:r>
              <a:endParaRPr lang="en-GB" altLang="zh-TW">
                <a:latin typeface="Times" panose="02020603050405020304" pitchFamily="18" charset="0"/>
                <a:ea typeface="PMingLiU" panose="02020500000000000000" pitchFamily="18" charset="-120"/>
              </a:endParaRPr>
            </a:p>
          </p:txBody>
        </p:sp>
        <p:sp>
          <p:nvSpPr>
            <p:cNvPr id="100" name="Line 71"/>
            <p:cNvSpPr>
              <a:spLocks noChangeShapeType="1"/>
            </p:cNvSpPr>
            <p:nvPr/>
          </p:nvSpPr>
          <p:spPr bwMode="auto">
            <a:xfrm>
              <a:off x="349" y="1407"/>
              <a:ext cx="5263"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1" name="Line 72"/>
            <p:cNvSpPr>
              <a:spLocks noChangeShapeType="1"/>
            </p:cNvSpPr>
            <p:nvPr/>
          </p:nvSpPr>
          <p:spPr bwMode="auto">
            <a:xfrm>
              <a:off x="349" y="1869"/>
              <a:ext cx="5263"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2" name="Line 73"/>
            <p:cNvSpPr>
              <a:spLocks noChangeShapeType="1"/>
            </p:cNvSpPr>
            <p:nvPr/>
          </p:nvSpPr>
          <p:spPr bwMode="auto">
            <a:xfrm>
              <a:off x="349" y="2996"/>
              <a:ext cx="5263"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Tree>
    <p:extLst>
      <p:ext uri="{BB962C8B-B14F-4D97-AF65-F5344CB8AC3E}">
        <p14:creationId xmlns:p14="http://schemas.microsoft.com/office/powerpoint/2010/main" val="1032672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31</a:t>
            </a:fld>
            <a:endParaRPr lang="en-US" altLang="en-US"/>
          </a:p>
        </p:txBody>
      </p:sp>
      <p:sp>
        <p:nvSpPr>
          <p:cNvPr id="4" name="矩形 3"/>
          <p:cNvSpPr/>
          <p:nvPr/>
        </p:nvSpPr>
        <p:spPr>
          <a:xfrm>
            <a:off x="0" y="838200"/>
            <a:ext cx="7716600" cy="523220"/>
          </a:xfrm>
          <a:prstGeom prst="rect">
            <a:avLst/>
          </a:prstGeom>
        </p:spPr>
        <p:txBody>
          <a:bodyPr wrap="none">
            <a:spAutoFit/>
          </a:bodyPr>
          <a:lstStyle/>
          <a:p>
            <a:r>
              <a:rPr lang="en-US" altLang="zh-TW" sz="2800" b="1" i="1" dirty="0">
                <a:solidFill>
                  <a:srgbClr val="000000"/>
                </a:solidFill>
                <a:ea typeface="PMingLiU" panose="02020500000000000000" pitchFamily="18" charset="-120"/>
              </a:rPr>
              <a:t>Two-Phase Commit for Nested Transactions</a:t>
            </a:r>
            <a:endParaRPr lang="zh-CN" altLang="en-US" sz="2800" b="1" i="1" dirty="0">
              <a:solidFill>
                <a:srgbClr val="000000"/>
              </a:solidFill>
            </a:endParaRPr>
          </a:p>
        </p:txBody>
      </p:sp>
      <p:sp>
        <p:nvSpPr>
          <p:cNvPr id="2" name="矩形 1"/>
          <p:cNvSpPr/>
          <p:nvPr/>
        </p:nvSpPr>
        <p:spPr>
          <a:xfrm>
            <a:off x="419100" y="1669454"/>
            <a:ext cx="8153400" cy="4524315"/>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zh-TW" dirty="0">
                <a:solidFill>
                  <a:srgbClr val="000000"/>
                </a:solidFill>
                <a:ea typeface="PMingLiU" panose="02020500000000000000" pitchFamily="18" charset="-120"/>
              </a:rPr>
              <a:t>For nested transactions, the top-level transaction plays as coordinator, while participants are all the provisionally committed </a:t>
            </a:r>
            <a:r>
              <a:rPr lang="en-US" altLang="zh-TW" dirty="0" err="1">
                <a:solidFill>
                  <a:srgbClr val="000000"/>
                </a:solidFill>
                <a:ea typeface="PMingLiU" panose="02020500000000000000" pitchFamily="18" charset="-120"/>
              </a:rPr>
              <a:t>subtransaction</a:t>
            </a:r>
            <a:r>
              <a:rPr lang="en-US" altLang="zh-TW" dirty="0">
                <a:solidFill>
                  <a:srgbClr val="000000"/>
                </a:solidFill>
                <a:ea typeface="PMingLiU" panose="02020500000000000000" pitchFamily="18" charset="-120"/>
              </a:rPr>
              <a:t> coordinators without aborted ancestors.</a:t>
            </a:r>
          </a:p>
          <a:p>
            <a:pPr marL="285750" indent="-285750">
              <a:lnSpc>
                <a:spcPct val="200000"/>
              </a:lnSpc>
              <a:buFont typeface="Wingdings" panose="05000000000000000000" pitchFamily="2" charset="2"/>
              <a:buChar char="Ø"/>
            </a:pPr>
            <a:r>
              <a:rPr lang="en-US" altLang="zh-TW" i="1" dirty="0">
                <a:solidFill>
                  <a:srgbClr val="000000"/>
                </a:solidFill>
                <a:ea typeface="PMingLiU" panose="02020500000000000000" pitchFamily="18" charset="-120"/>
              </a:rPr>
              <a:t>Hierarchic two-phase commit</a:t>
            </a:r>
            <a:r>
              <a:rPr lang="en-US" altLang="zh-TW" dirty="0">
                <a:solidFill>
                  <a:srgbClr val="000000"/>
                </a:solidFill>
                <a:ea typeface="PMingLiU" panose="02020500000000000000" pitchFamily="18" charset="-120"/>
              </a:rPr>
              <a:t>: a multi-level nested protocol where the coordinator communicates to the immediate child transaction coordinator in a hierarchic fashion.</a:t>
            </a:r>
          </a:p>
          <a:p>
            <a:pPr marL="285750" indent="-285750">
              <a:lnSpc>
                <a:spcPct val="200000"/>
              </a:lnSpc>
              <a:buFont typeface="Wingdings" panose="05000000000000000000" pitchFamily="2" charset="2"/>
              <a:buChar char="Ø"/>
            </a:pPr>
            <a:r>
              <a:rPr lang="en-US" altLang="zh-TW" i="1" dirty="0">
                <a:solidFill>
                  <a:srgbClr val="000000"/>
                </a:solidFill>
                <a:ea typeface="PMingLiU" panose="02020500000000000000" pitchFamily="18" charset="-120"/>
              </a:rPr>
              <a:t>Flat two-phase commit</a:t>
            </a:r>
            <a:r>
              <a:rPr lang="en-US" altLang="zh-TW" dirty="0">
                <a:solidFill>
                  <a:srgbClr val="000000"/>
                </a:solidFill>
                <a:ea typeface="PMingLiU" panose="02020500000000000000" pitchFamily="18" charset="-120"/>
              </a:rPr>
              <a:t>: the coordinator contact all participants with provisional commit directly.</a:t>
            </a:r>
          </a:p>
        </p:txBody>
      </p:sp>
    </p:spTree>
    <p:extLst>
      <p:ext uri="{BB962C8B-B14F-4D97-AF65-F5344CB8AC3E}">
        <p14:creationId xmlns:p14="http://schemas.microsoft.com/office/powerpoint/2010/main" val="31517686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32</a:t>
            </a:fld>
            <a:endParaRPr lang="en-US" altLang="en-US"/>
          </a:p>
        </p:txBody>
      </p:sp>
      <p:sp>
        <p:nvSpPr>
          <p:cNvPr id="4" name="矩形 3"/>
          <p:cNvSpPr/>
          <p:nvPr/>
        </p:nvSpPr>
        <p:spPr>
          <a:xfrm>
            <a:off x="0" y="838200"/>
            <a:ext cx="5974713"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Locking and Provisional Commits</a:t>
            </a:r>
            <a:endParaRPr lang="zh-CN" altLang="en-US" sz="2800" b="1" i="1" dirty="0">
              <a:solidFill>
                <a:srgbClr val="000000"/>
              </a:solidFill>
            </a:endParaRPr>
          </a:p>
        </p:txBody>
      </p:sp>
      <p:sp>
        <p:nvSpPr>
          <p:cNvPr id="5" name="矩形 4"/>
          <p:cNvSpPr/>
          <p:nvPr/>
        </p:nvSpPr>
        <p:spPr>
          <a:xfrm>
            <a:off x="533400" y="1828800"/>
            <a:ext cx="8343900" cy="3970318"/>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Locks cannot be released after provisional commit.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Data items remain ‘protected’ until top-level transaction commits.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This may reduce concurrency.</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Interactions between sibling </a:t>
            </a:r>
            <a:r>
              <a:rPr lang="en-GB" altLang="zh-TW" dirty="0" err="1">
                <a:solidFill>
                  <a:srgbClr val="000000"/>
                </a:solidFill>
                <a:ea typeface="PMingLiU" panose="02020500000000000000" pitchFamily="18" charset="-120"/>
              </a:rPr>
              <a:t>subtransactions</a:t>
            </a:r>
            <a:r>
              <a:rPr lang="en-GB" altLang="zh-TW" dirty="0">
                <a:solidFill>
                  <a:srgbClr val="000000"/>
                </a:solidFill>
                <a:ea typeface="PMingLiU" panose="02020500000000000000" pitchFamily="18" charset="-120"/>
              </a:rPr>
              <a: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should they be prevented as they are different?</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allowed as they are part of the same transaction?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Generally they are prevented.</a:t>
            </a:r>
          </a:p>
        </p:txBody>
      </p:sp>
    </p:spTree>
    <p:extLst>
      <p:ext uri="{BB962C8B-B14F-4D97-AF65-F5344CB8AC3E}">
        <p14:creationId xmlns:p14="http://schemas.microsoft.com/office/powerpoint/2010/main" val="3259669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33</a:t>
            </a:fld>
            <a:endParaRPr lang="en-US" altLang="en-US"/>
          </a:p>
        </p:txBody>
      </p:sp>
      <p:sp>
        <p:nvSpPr>
          <p:cNvPr id="4" name="矩形 3"/>
          <p:cNvSpPr/>
          <p:nvPr/>
        </p:nvSpPr>
        <p:spPr>
          <a:xfrm>
            <a:off x="0" y="838200"/>
            <a:ext cx="7053469" cy="523220"/>
          </a:xfrm>
          <a:prstGeom prst="rect">
            <a:avLst/>
          </a:prstGeom>
        </p:spPr>
        <p:txBody>
          <a:bodyPr wrap="none">
            <a:spAutoFit/>
          </a:bodyPr>
          <a:lstStyle/>
          <a:p>
            <a:r>
              <a:rPr lang="en-US" altLang="zh-TW" sz="2800" b="1" i="1" dirty="0">
                <a:solidFill>
                  <a:srgbClr val="000000"/>
                </a:solidFill>
                <a:ea typeface="PMingLiU" panose="02020500000000000000" pitchFamily="18" charset="-120"/>
              </a:rPr>
              <a:t>Distributed Transactions and Deadlocks</a:t>
            </a:r>
            <a:endParaRPr lang="zh-CN" altLang="en-US" sz="2800" b="1" i="1" dirty="0">
              <a:solidFill>
                <a:srgbClr val="000000"/>
              </a:solidFill>
            </a:endParaRPr>
          </a:p>
        </p:txBody>
      </p:sp>
      <p:sp>
        <p:nvSpPr>
          <p:cNvPr id="5" name="矩形 4"/>
          <p:cNvSpPr/>
          <p:nvPr/>
        </p:nvSpPr>
        <p:spPr>
          <a:xfrm>
            <a:off x="457200" y="2133600"/>
            <a:ext cx="8343900" cy="2862322"/>
          </a:xfrm>
          <a:prstGeom prst="rect">
            <a:avLst/>
          </a:prstGeom>
        </p:spPr>
        <p:txBody>
          <a:bodyPr wrap="square">
            <a:spAutoFit/>
          </a:bodyPr>
          <a:lstStyle/>
          <a:p>
            <a:pPr marL="285750" indent="-285750">
              <a:lnSpc>
                <a:spcPct val="200000"/>
              </a:lnSpc>
              <a:buFont typeface="Wingdings" panose="05000000000000000000" pitchFamily="2" charset="2"/>
              <a:buChar char="Ø"/>
            </a:pPr>
            <a:r>
              <a:rPr lang="en-US" altLang="zh-TW" dirty="0">
                <a:solidFill>
                  <a:srgbClr val="000000"/>
                </a:solidFill>
                <a:ea typeface="PMingLiU" panose="02020500000000000000" pitchFamily="18" charset="-120"/>
              </a:rPr>
              <a:t>In distributed transactions, each server is responsible for applying concurrency control to its own objects, and all the servers jointly ensure the concurrent transactions are performed in a serially equivalent manner.</a:t>
            </a:r>
          </a:p>
          <a:p>
            <a:pPr marL="285750" indent="-285750">
              <a:lnSpc>
                <a:spcPct val="200000"/>
              </a:lnSpc>
              <a:buFont typeface="Wingdings" panose="05000000000000000000" pitchFamily="2" charset="2"/>
              <a:buChar char="Ø"/>
            </a:pPr>
            <a:r>
              <a:rPr lang="en-US" altLang="zh-TW" dirty="0">
                <a:solidFill>
                  <a:srgbClr val="000000"/>
                </a:solidFill>
                <a:ea typeface="PMingLiU" panose="02020500000000000000" pitchFamily="18" charset="-120"/>
              </a:rPr>
              <a:t>This means </a:t>
            </a:r>
            <a:r>
              <a:rPr lang="en-US" altLang="zh-TW" dirty="0" err="1">
                <a:solidFill>
                  <a:srgbClr val="000000"/>
                </a:solidFill>
                <a:ea typeface="PMingLiU" panose="02020500000000000000" pitchFamily="18" charset="-120"/>
              </a:rPr>
              <a:t>interleavings</a:t>
            </a:r>
            <a:r>
              <a:rPr lang="en-US" altLang="zh-TW" dirty="0">
                <a:solidFill>
                  <a:srgbClr val="000000"/>
                </a:solidFill>
                <a:ea typeface="PMingLiU" panose="02020500000000000000" pitchFamily="18" charset="-120"/>
              </a:rPr>
              <a:t> of two transactions have to be serially equivalent both </a:t>
            </a:r>
            <a:r>
              <a:rPr lang="en-US" altLang="zh-TW" i="1" dirty="0">
                <a:solidFill>
                  <a:srgbClr val="000000"/>
                </a:solidFill>
                <a:ea typeface="PMingLiU" panose="02020500000000000000" pitchFamily="18" charset="-120"/>
              </a:rPr>
              <a:t>locally</a:t>
            </a:r>
            <a:r>
              <a:rPr lang="en-US" altLang="zh-TW" dirty="0">
                <a:solidFill>
                  <a:srgbClr val="000000"/>
                </a:solidFill>
                <a:ea typeface="PMingLiU" panose="02020500000000000000" pitchFamily="18" charset="-120"/>
              </a:rPr>
              <a:t> at each server and </a:t>
            </a:r>
            <a:r>
              <a:rPr lang="en-US" altLang="zh-TW" i="1" dirty="0">
                <a:solidFill>
                  <a:srgbClr val="000000"/>
                </a:solidFill>
                <a:ea typeface="PMingLiU" panose="02020500000000000000" pitchFamily="18" charset="-120"/>
              </a:rPr>
              <a:t>globally</a:t>
            </a:r>
            <a:r>
              <a:rPr lang="en-US" altLang="zh-TW" dirty="0">
                <a:solidFill>
                  <a:srgbClr val="000000"/>
                </a:solidFill>
                <a:ea typeface="PMingLiU" panose="02020500000000000000" pitchFamily="18" charset="-120"/>
              </a:rPr>
              <a:t>.</a:t>
            </a:r>
          </a:p>
        </p:txBody>
      </p:sp>
    </p:spTree>
    <p:extLst>
      <p:ext uri="{BB962C8B-B14F-4D97-AF65-F5344CB8AC3E}">
        <p14:creationId xmlns:p14="http://schemas.microsoft.com/office/powerpoint/2010/main" val="41056912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34</a:t>
            </a:fld>
            <a:endParaRPr lang="en-US" altLang="en-US"/>
          </a:p>
        </p:txBody>
      </p:sp>
      <p:sp>
        <p:nvSpPr>
          <p:cNvPr id="4" name="矩形 3"/>
          <p:cNvSpPr/>
          <p:nvPr/>
        </p:nvSpPr>
        <p:spPr>
          <a:xfrm>
            <a:off x="0" y="838200"/>
            <a:ext cx="5978944" cy="523220"/>
          </a:xfrm>
          <a:prstGeom prst="rect">
            <a:avLst/>
          </a:prstGeom>
        </p:spPr>
        <p:txBody>
          <a:bodyPr wrap="none">
            <a:spAutoFit/>
          </a:bodyPr>
          <a:lstStyle/>
          <a:p>
            <a:r>
              <a:rPr lang="en-US" altLang="zh-TW" sz="2800" b="1" i="1" dirty="0" err="1">
                <a:solidFill>
                  <a:srgbClr val="000000"/>
                </a:solidFill>
                <a:ea typeface="PMingLiU" panose="02020500000000000000" pitchFamily="18" charset="-120"/>
              </a:rPr>
              <a:t>Interleavings</a:t>
            </a:r>
            <a:r>
              <a:rPr lang="en-US" altLang="zh-TW" sz="2800" b="1" i="1" dirty="0">
                <a:solidFill>
                  <a:srgbClr val="000000"/>
                </a:solidFill>
                <a:ea typeface="PMingLiU" panose="02020500000000000000" pitchFamily="18" charset="-120"/>
              </a:rPr>
              <a:t> of Two Transactions</a:t>
            </a:r>
            <a:endParaRPr lang="zh-CN" altLang="en-US" sz="2800" b="1" i="1" dirty="0">
              <a:solidFill>
                <a:srgbClr val="000000"/>
              </a:solidFill>
            </a:endParaRPr>
          </a:p>
        </p:txBody>
      </p:sp>
      <p:sp>
        <p:nvSpPr>
          <p:cNvPr id="6" name="Rectangle 4"/>
          <p:cNvSpPr>
            <a:spLocks noChangeArrowheads="1"/>
          </p:cNvSpPr>
          <p:nvPr/>
        </p:nvSpPr>
        <p:spPr bwMode="auto">
          <a:xfrm>
            <a:off x="4484914" y="1522412"/>
            <a:ext cx="4265613" cy="431800"/>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 name="Rectangle 5"/>
          <p:cNvSpPr>
            <a:spLocks noChangeArrowheads="1"/>
          </p:cNvSpPr>
          <p:nvPr/>
        </p:nvSpPr>
        <p:spPr bwMode="auto">
          <a:xfrm>
            <a:off x="249464" y="1522412"/>
            <a:ext cx="4083050" cy="431800"/>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US">
                <a:ea typeface="PMingLiU" panose="02020500000000000000" pitchFamily="18" charset="-120"/>
              </a:rPr>
              <a:t> </a:t>
            </a:r>
          </a:p>
        </p:txBody>
      </p:sp>
      <p:sp>
        <p:nvSpPr>
          <p:cNvPr id="8" name="Rectangle 6"/>
          <p:cNvSpPr>
            <a:spLocks noChangeArrowheads="1"/>
          </p:cNvSpPr>
          <p:nvPr/>
        </p:nvSpPr>
        <p:spPr bwMode="auto">
          <a:xfrm>
            <a:off x="1970314" y="1598612"/>
            <a:ext cx="2286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GB" altLang="zh-TW" sz="1800" i="1">
                <a:solidFill>
                  <a:srgbClr val="000000"/>
                </a:solidFill>
                <a:latin typeface="Times" panose="02020603050405020304" pitchFamily="18"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 name="Rectangle 8"/>
          <p:cNvSpPr>
            <a:spLocks noChangeArrowheads="1"/>
          </p:cNvSpPr>
          <p:nvPr/>
        </p:nvSpPr>
        <p:spPr bwMode="auto">
          <a:xfrm>
            <a:off x="6694714" y="1612900"/>
            <a:ext cx="1651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GB" altLang="zh-TW" sz="1800" i="1">
                <a:solidFill>
                  <a:srgbClr val="000000"/>
                </a:solidFill>
                <a:latin typeface="Times" panose="02020603050405020304" pitchFamily="18"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10" name="Rectangle 9"/>
          <p:cNvSpPr>
            <a:spLocks noChangeArrowheads="1"/>
          </p:cNvSpPr>
          <p:nvPr/>
        </p:nvSpPr>
        <p:spPr bwMode="auto">
          <a:xfrm>
            <a:off x="209777" y="2066925"/>
            <a:ext cx="8572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Write (A)</a:t>
            </a:r>
            <a:endParaRPr lang="en-GB" altLang="zh-TW">
              <a:latin typeface="Times" panose="02020603050405020304" pitchFamily="18" charset="0"/>
              <a:ea typeface="PMingLiU" panose="02020500000000000000" pitchFamily="18" charset="-120"/>
            </a:endParaRPr>
          </a:p>
        </p:txBody>
      </p:sp>
      <p:sp>
        <p:nvSpPr>
          <p:cNvPr id="11" name="Rectangle 10"/>
          <p:cNvSpPr>
            <a:spLocks noChangeArrowheads="1"/>
          </p:cNvSpPr>
          <p:nvPr/>
        </p:nvSpPr>
        <p:spPr bwMode="auto">
          <a:xfrm>
            <a:off x="1897289" y="2039937"/>
            <a:ext cx="3873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X</a:t>
            </a:r>
            <a:endParaRPr lang="en-GB" altLang="zh-TW">
              <a:latin typeface="Times" panose="02020603050405020304" pitchFamily="18" charset="0"/>
              <a:ea typeface="PMingLiU" panose="02020500000000000000" pitchFamily="18" charset="-120"/>
            </a:endParaRPr>
          </a:p>
        </p:txBody>
      </p:sp>
      <p:sp>
        <p:nvSpPr>
          <p:cNvPr id="12" name="Rectangle 13"/>
          <p:cNvSpPr>
            <a:spLocks noChangeArrowheads="1"/>
          </p:cNvSpPr>
          <p:nvPr/>
        </p:nvSpPr>
        <p:spPr bwMode="auto">
          <a:xfrm>
            <a:off x="4865914" y="2527300"/>
            <a:ext cx="8572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Write (B)</a:t>
            </a:r>
            <a:endParaRPr lang="en-GB" altLang="zh-TW" i="1">
              <a:latin typeface="Times" panose="02020603050405020304" pitchFamily="18" charset="0"/>
              <a:ea typeface="PMingLiU" panose="02020500000000000000" pitchFamily="18" charset="-120"/>
            </a:endParaRPr>
          </a:p>
        </p:txBody>
      </p:sp>
      <p:sp>
        <p:nvSpPr>
          <p:cNvPr id="13" name="Rectangle 16"/>
          <p:cNvSpPr>
            <a:spLocks noChangeArrowheads="1"/>
          </p:cNvSpPr>
          <p:nvPr/>
        </p:nvSpPr>
        <p:spPr bwMode="auto">
          <a:xfrm>
            <a:off x="293914" y="3136900"/>
            <a:ext cx="8191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Read (B)</a:t>
            </a:r>
            <a:endParaRPr lang="en-GB" altLang="zh-TW">
              <a:latin typeface="Times" panose="02020603050405020304" pitchFamily="18" charset="0"/>
              <a:ea typeface="PMingLiU" panose="02020500000000000000" pitchFamily="18" charset="-120"/>
            </a:endParaRPr>
          </a:p>
        </p:txBody>
      </p:sp>
      <p:sp>
        <p:nvSpPr>
          <p:cNvPr id="14" name="Rectangle 23"/>
          <p:cNvSpPr>
            <a:spLocks noChangeArrowheads="1"/>
          </p:cNvSpPr>
          <p:nvPr/>
        </p:nvSpPr>
        <p:spPr bwMode="auto">
          <a:xfrm>
            <a:off x="1894114" y="3136900"/>
            <a:ext cx="3873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Y</a:t>
            </a:r>
            <a:endParaRPr lang="en-GB" altLang="zh-TW">
              <a:latin typeface="Times" panose="02020603050405020304" pitchFamily="18" charset="0"/>
              <a:ea typeface="PMingLiU" panose="02020500000000000000" pitchFamily="18" charset="-120"/>
            </a:endParaRPr>
          </a:p>
        </p:txBody>
      </p:sp>
      <p:sp>
        <p:nvSpPr>
          <p:cNvPr id="15" name="Rectangle 37"/>
          <p:cNvSpPr>
            <a:spLocks noChangeArrowheads="1"/>
          </p:cNvSpPr>
          <p:nvPr/>
        </p:nvSpPr>
        <p:spPr bwMode="auto">
          <a:xfrm>
            <a:off x="4865914" y="3822700"/>
            <a:ext cx="9334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Read (A)</a:t>
            </a:r>
            <a:r>
              <a:rPr lang="en-GB" altLang="zh-TW" sz="1800">
                <a:solidFill>
                  <a:srgbClr val="000000"/>
                </a:solidFill>
                <a:latin typeface="Times" panose="02020603050405020304" pitchFamily="18" charset="0"/>
                <a:ea typeface="PMingLiU" panose="02020500000000000000" pitchFamily="18" charset="-120"/>
              </a:rPr>
              <a:t>  </a:t>
            </a:r>
            <a:endParaRPr lang="en-GB" altLang="zh-TW">
              <a:latin typeface="Times" panose="02020603050405020304" pitchFamily="18" charset="0"/>
              <a:ea typeface="PMingLiU" panose="02020500000000000000" pitchFamily="18" charset="-120"/>
            </a:endParaRPr>
          </a:p>
        </p:txBody>
      </p:sp>
      <p:sp>
        <p:nvSpPr>
          <p:cNvPr id="16" name="Line 45"/>
          <p:cNvSpPr>
            <a:spLocks noChangeShapeType="1"/>
          </p:cNvSpPr>
          <p:nvPr/>
        </p:nvSpPr>
        <p:spPr bwMode="auto">
          <a:xfrm>
            <a:off x="274864" y="1524000"/>
            <a:ext cx="846137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7" name="Line 46"/>
          <p:cNvSpPr>
            <a:spLocks noChangeShapeType="1"/>
          </p:cNvSpPr>
          <p:nvPr/>
        </p:nvSpPr>
        <p:spPr bwMode="auto">
          <a:xfrm>
            <a:off x="293914" y="4508500"/>
            <a:ext cx="851693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8" name="Rectangle 47"/>
          <p:cNvSpPr>
            <a:spLocks noChangeArrowheads="1"/>
          </p:cNvSpPr>
          <p:nvPr/>
        </p:nvSpPr>
        <p:spPr bwMode="auto">
          <a:xfrm>
            <a:off x="6542314" y="3822700"/>
            <a:ext cx="3873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X</a:t>
            </a:r>
            <a:endParaRPr lang="en-GB" altLang="zh-TW">
              <a:latin typeface="Times" panose="02020603050405020304" pitchFamily="18" charset="0"/>
              <a:ea typeface="PMingLiU" panose="02020500000000000000" pitchFamily="18" charset="-120"/>
            </a:endParaRPr>
          </a:p>
        </p:txBody>
      </p:sp>
      <p:sp>
        <p:nvSpPr>
          <p:cNvPr id="19" name="Rectangle 48"/>
          <p:cNvSpPr>
            <a:spLocks noChangeArrowheads="1"/>
          </p:cNvSpPr>
          <p:nvPr/>
        </p:nvSpPr>
        <p:spPr bwMode="auto">
          <a:xfrm>
            <a:off x="6466114" y="2527300"/>
            <a:ext cx="3873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Y</a:t>
            </a:r>
            <a:endParaRPr lang="en-GB" altLang="zh-TW">
              <a:latin typeface="Times" panose="02020603050405020304" pitchFamily="18" charset="0"/>
              <a:ea typeface="PMingLiU" panose="02020500000000000000" pitchFamily="18" charset="-120"/>
            </a:endParaRPr>
          </a:p>
        </p:txBody>
      </p:sp>
      <p:sp>
        <p:nvSpPr>
          <p:cNvPr id="20" name="Rectangle 50"/>
          <p:cNvSpPr txBox="1">
            <a:spLocks noChangeArrowheads="1"/>
          </p:cNvSpPr>
          <p:nvPr/>
        </p:nvSpPr>
        <p:spPr>
          <a:xfrm>
            <a:off x="209777" y="4938711"/>
            <a:ext cx="9220200" cy="1447800"/>
          </a:xfrm>
          <a:prstGeom prst="rect">
            <a:avLst/>
          </a:prstGeom>
          <a:noFill/>
        </p:spPr>
        <p:txBody>
          <a:bodyPr/>
          <a:lstStyle>
            <a:lvl1pPr marL="342900" indent="-342900" algn="l" rtl="0" eaLnBrk="1" fontAlgn="base" hangingPunct="1">
              <a:spcBef>
                <a:spcPct val="20000"/>
              </a:spcBef>
              <a:spcAft>
                <a:spcPct val="0"/>
              </a:spcAft>
              <a:buClr>
                <a:schemeClr val="hlink"/>
              </a:buClr>
              <a:buFont typeface="Wingdings" charset="2"/>
              <a:buChar char="v"/>
              <a:defRPr sz="2800" b="1" kern="12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charset="2"/>
              <a:buChar char="§"/>
              <a:defRPr sz="2400" kern="1200">
                <a:solidFill>
                  <a:schemeClr val="tx1"/>
                </a:solidFill>
                <a:latin typeface="Arial" charset="0"/>
                <a:ea typeface="+mn-ea"/>
                <a:cs typeface="+mn-cs"/>
              </a:defRPr>
            </a:lvl2pPr>
            <a:lvl3pPr marL="1143000" indent="-228600" algn="l" rtl="0" eaLnBrk="1" fontAlgn="base" hangingPunct="1">
              <a:spcBef>
                <a:spcPct val="20000"/>
              </a:spcBef>
              <a:spcAft>
                <a:spcPct val="0"/>
              </a:spcAft>
              <a:buClr>
                <a:schemeClr val="tx1"/>
              </a:buClr>
              <a:buChar char="•"/>
              <a:defRPr sz="2200" kern="1200">
                <a:solidFill>
                  <a:schemeClr val="tx1"/>
                </a:solidFill>
                <a:latin typeface="Arial" charset="0"/>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Arial" charset="0"/>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90000"/>
              </a:lnSpc>
            </a:pPr>
            <a:r>
              <a:rPr lang="en-US" altLang="zh-TW" sz="1800" dirty="0">
                <a:solidFill>
                  <a:srgbClr val="000000"/>
                </a:solidFill>
                <a:latin typeface="Arial" panose="020B0604020202020204" pitchFamily="34" charset="0"/>
                <a:ea typeface="PMingLiU" panose="02020500000000000000" pitchFamily="18" charset="-120"/>
                <a:cs typeface="Arial" panose="020B0604020202020204" pitchFamily="34" charset="0"/>
              </a:rPr>
              <a:t>Transaction T before Transaction U on server X</a:t>
            </a:r>
          </a:p>
          <a:p>
            <a:pPr>
              <a:lnSpc>
                <a:spcPct val="90000"/>
              </a:lnSpc>
            </a:pPr>
            <a:r>
              <a:rPr lang="en-US" altLang="zh-TW" sz="1800" dirty="0">
                <a:solidFill>
                  <a:srgbClr val="000000"/>
                </a:solidFill>
                <a:latin typeface="Arial" panose="020B0604020202020204" pitchFamily="34" charset="0"/>
                <a:ea typeface="PMingLiU" panose="02020500000000000000" pitchFamily="18" charset="-120"/>
                <a:cs typeface="Arial" panose="020B0604020202020204" pitchFamily="34" charset="0"/>
              </a:rPr>
              <a:t>Transaction U before Transaction T on server Y</a:t>
            </a:r>
          </a:p>
          <a:p>
            <a:pPr>
              <a:lnSpc>
                <a:spcPct val="90000"/>
              </a:lnSpc>
            </a:pPr>
            <a:r>
              <a:rPr lang="en-US" altLang="zh-TW" sz="1800" dirty="0">
                <a:solidFill>
                  <a:srgbClr val="000000"/>
                </a:solidFill>
                <a:latin typeface="Arial" panose="020B0604020202020204" pitchFamily="34" charset="0"/>
                <a:ea typeface="PMingLiU" panose="02020500000000000000" pitchFamily="18" charset="-120"/>
                <a:cs typeface="Arial" panose="020B0604020202020204" pitchFamily="34" charset="0"/>
              </a:rPr>
              <a:t>This is not serially equivalent globally since T before U in one server and U before T in another.</a:t>
            </a:r>
          </a:p>
          <a:p>
            <a:pPr>
              <a:lnSpc>
                <a:spcPct val="90000"/>
              </a:lnSpc>
            </a:pPr>
            <a:endParaRPr lang="en-US" altLang="zh-TW" sz="1800" dirty="0">
              <a:solidFill>
                <a:srgbClr val="000000"/>
              </a:solidFill>
              <a:latin typeface="Arial" panose="020B0604020202020204" pitchFamily="34" charset="0"/>
              <a:ea typeface="PMingLiU" panose="02020500000000000000" pitchFamily="18" charset="-120"/>
              <a:cs typeface="Arial" panose="020B0604020202020204" pitchFamily="34" charset="0"/>
            </a:endParaRPr>
          </a:p>
        </p:txBody>
      </p:sp>
    </p:spTree>
    <p:extLst>
      <p:ext uri="{BB962C8B-B14F-4D97-AF65-F5344CB8AC3E}">
        <p14:creationId xmlns:p14="http://schemas.microsoft.com/office/powerpoint/2010/main" val="3114923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wipe(left)">
                                      <p:cBhvr>
                                        <p:cTn id="7" dur="500"/>
                                        <p:tgtEl>
                                          <p:spTgt spid="20">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0">
                                            <p:txEl>
                                              <p:pRg st="1" end="1"/>
                                            </p:txEl>
                                          </p:spTgt>
                                        </p:tgtEl>
                                        <p:attrNameLst>
                                          <p:attrName>style.visibility</p:attrName>
                                        </p:attrNameLst>
                                      </p:cBhvr>
                                      <p:to>
                                        <p:strVal val="visible"/>
                                      </p:to>
                                    </p:set>
                                    <p:animEffect transition="in" filter="wipe(left)">
                                      <p:cBhvr>
                                        <p:cTn id="10" dur="500"/>
                                        <p:tgtEl>
                                          <p:spTgt spid="20">
                                            <p:txEl>
                                              <p:pRg st="1" end="1"/>
                                            </p:tx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0">
                                            <p:txEl>
                                              <p:pRg st="2" end="2"/>
                                            </p:txEl>
                                          </p:spTgt>
                                        </p:tgtEl>
                                        <p:attrNameLst>
                                          <p:attrName>style.visibility</p:attrName>
                                        </p:attrNameLst>
                                      </p:cBhvr>
                                      <p:to>
                                        <p:strVal val="visible"/>
                                      </p:to>
                                    </p:set>
                                    <p:animEffect transition="in" filter="wipe(left)">
                                      <p:cBhvr>
                                        <p:cTn id="13" dur="500"/>
                                        <p:tgtEl>
                                          <p:spTgt spid="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allAtOnce"/>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35</a:t>
            </a:fld>
            <a:endParaRPr lang="en-US" altLang="en-US"/>
          </a:p>
        </p:txBody>
      </p:sp>
      <p:sp>
        <p:nvSpPr>
          <p:cNvPr id="4" name="矩形 3"/>
          <p:cNvSpPr/>
          <p:nvPr/>
        </p:nvSpPr>
        <p:spPr>
          <a:xfrm>
            <a:off x="0" y="838200"/>
            <a:ext cx="7148047" cy="523220"/>
          </a:xfrm>
          <a:prstGeom prst="rect">
            <a:avLst/>
          </a:prstGeom>
        </p:spPr>
        <p:txBody>
          <a:bodyPr wrap="none">
            <a:spAutoFit/>
          </a:bodyPr>
          <a:lstStyle/>
          <a:p>
            <a:r>
              <a:rPr lang="en-GB" altLang="zh-TW" sz="2800" b="1" i="1" dirty="0" err="1">
                <a:solidFill>
                  <a:srgbClr val="000000"/>
                </a:solidFill>
                <a:ea typeface="PMingLiU" panose="02020500000000000000" pitchFamily="18" charset="-120"/>
              </a:rPr>
              <a:t>Interleavings</a:t>
            </a:r>
            <a:r>
              <a:rPr lang="en-GB" altLang="zh-TW" sz="2800" b="1" i="1" dirty="0">
                <a:solidFill>
                  <a:srgbClr val="000000"/>
                </a:solidFill>
                <a:ea typeface="PMingLiU" panose="02020500000000000000" pitchFamily="18" charset="-120"/>
              </a:rPr>
              <a:t> of Transactions U, V and W</a:t>
            </a:r>
            <a:endParaRPr lang="zh-CN" altLang="en-US" sz="2800" b="1" i="1" dirty="0">
              <a:solidFill>
                <a:srgbClr val="000000"/>
              </a:solidFill>
            </a:endParaRPr>
          </a:p>
        </p:txBody>
      </p:sp>
      <p:sp>
        <p:nvSpPr>
          <p:cNvPr id="6" name="Rectangle 2"/>
          <p:cNvSpPr>
            <a:spLocks noChangeArrowheads="1"/>
          </p:cNvSpPr>
          <p:nvPr/>
        </p:nvSpPr>
        <p:spPr bwMode="auto">
          <a:xfrm>
            <a:off x="4124325" y="1979613"/>
            <a:ext cx="4732338" cy="431800"/>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 name="Rectangle 3"/>
          <p:cNvSpPr>
            <a:spLocks noChangeArrowheads="1"/>
          </p:cNvSpPr>
          <p:nvPr/>
        </p:nvSpPr>
        <p:spPr bwMode="auto">
          <a:xfrm>
            <a:off x="355600" y="1979613"/>
            <a:ext cx="4730750" cy="431800"/>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8" name="Rectangle 5"/>
          <p:cNvSpPr>
            <a:spLocks noChangeArrowheads="1"/>
          </p:cNvSpPr>
          <p:nvPr/>
        </p:nvSpPr>
        <p:spPr bwMode="auto">
          <a:xfrm>
            <a:off x="1395413" y="2112963"/>
            <a:ext cx="179387"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9" name="Rectangle 6"/>
          <p:cNvSpPr>
            <a:spLocks noChangeArrowheads="1"/>
          </p:cNvSpPr>
          <p:nvPr/>
        </p:nvSpPr>
        <p:spPr bwMode="auto">
          <a:xfrm>
            <a:off x="4268788" y="2112963"/>
            <a:ext cx="1524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V</a:t>
            </a:r>
            <a:endParaRPr lang="en-GB" altLang="zh-TW">
              <a:latin typeface="Times" panose="02020603050405020304" pitchFamily="18" charset="0"/>
              <a:ea typeface="PMingLiU" panose="02020500000000000000" pitchFamily="18" charset="-120"/>
            </a:endParaRPr>
          </a:p>
        </p:txBody>
      </p:sp>
      <p:sp>
        <p:nvSpPr>
          <p:cNvPr id="10" name="Rectangle 7"/>
          <p:cNvSpPr>
            <a:spLocks noChangeArrowheads="1"/>
          </p:cNvSpPr>
          <p:nvPr/>
        </p:nvSpPr>
        <p:spPr bwMode="auto">
          <a:xfrm>
            <a:off x="7169150" y="2112963"/>
            <a:ext cx="20637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W</a:t>
            </a:r>
            <a:endParaRPr lang="en-GB" altLang="zh-TW">
              <a:latin typeface="Times" panose="02020603050405020304" pitchFamily="18" charset="0"/>
              <a:ea typeface="PMingLiU" panose="02020500000000000000" pitchFamily="18" charset="-120"/>
            </a:endParaRPr>
          </a:p>
        </p:txBody>
      </p:sp>
      <p:sp>
        <p:nvSpPr>
          <p:cNvPr id="11" name="Rectangle 8"/>
          <p:cNvSpPr>
            <a:spLocks noChangeArrowheads="1"/>
          </p:cNvSpPr>
          <p:nvPr/>
        </p:nvSpPr>
        <p:spPr bwMode="auto">
          <a:xfrm>
            <a:off x="315913" y="2524125"/>
            <a:ext cx="13144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d.deposit(10)</a:t>
            </a:r>
            <a:endParaRPr lang="en-GB" altLang="zh-TW">
              <a:latin typeface="Times" panose="02020603050405020304" pitchFamily="18" charset="0"/>
              <a:ea typeface="PMingLiU" panose="02020500000000000000" pitchFamily="18" charset="-120"/>
            </a:endParaRPr>
          </a:p>
        </p:txBody>
      </p:sp>
      <p:sp>
        <p:nvSpPr>
          <p:cNvPr id="12" name="Rectangle 9"/>
          <p:cNvSpPr>
            <a:spLocks noChangeArrowheads="1"/>
          </p:cNvSpPr>
          <p:nvPr/>
        </p:nvSpPr>
        <p:spPr bwMode="auto">
          <a:xfrm>
            <a:off x="2003425" y="2497138"/>
            <a:ext cx="487363"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lock </a:t>
            </a:r>
            <a:endParaRPr lang="en-GB" altLang="zh-TW">
              <a:latin typeface="Times" panose="02020603050405020304" pitchFamily="18" charset="0"/>
              <a:ea typeface="PMingLiU" panose="02020500000000000000" pitchFamily="18" charset="-120"/>
            </a:endParaRPr>
          </a:p>
        </p:txBody>
      </p:sp>
      <p:sp>
        <p:nvSpPr>
          <p:cNvPr id="13" name="Rectangle 10"/>
          <p:cNvSpPr>
            <a:spLocks noChangeArrowheads="1"/>
          </p:cNvSpPr>
          <p:nvPr/>
        </p:nvSpPr>
        <p:spPr bwMode="auto">
          <a:xfrm>
            <a:off x="2482850" y="2497138"/>
            <a:ext cx="179388"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D</a:t>
            </a:r>
            <a:endParaRPr lang="en-GB" altLang="zh-TW">
              <a:latin typeface="Times" panose="02020603050405020304" pitchFamily="18" charset="0"/>
              <a:ea typeface="PMingLiU" panose="02020500000000000000" pitchFamily="18" charset="-120"/>
            </a:endParaRPr>
          </a:p>
        </p:txBody>
      </p:sp>
      <p:sp>
        <p:nvSpPr>
          <p:cNvPr id="14" name="Rectangle 11"/>
          <p:cNvSpPr>
            <a:spLocks noChangeArrowheads="1"/>
          </p:cNvSpPr>
          <p:nvPr/>
        </p:nvSpPr>
        <p:spPr bwMode="auto">
          <a:xfrm>
            <a:off x="3298825" y="2911475"/>
            <a:ext cx="13144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b.deposit(10)</a:t>
            </a:r>
            <a:endParaRPr lang="en-GB" altLang="zh-TW">
              <a:latin typeface="Times" panose="02020603050405020304" pitchFamily="18" charset="0"/>
              <a:ea typeface="PMingLiU" panose="02020500000000000000" pitchFamily="18" charset="-120"/>
            </a:endParaRPr>
          </a:p>
        </p:txBody>
      </p:sp>
      <p:sp>
        <p:nvSpPr>
          <p:cNvPr id="15" name="Rectangle 12"/>
          <p:cNvSpPr>
            <a:spLocks noChangeArrowheads="1"/>
          </p:cNvSpPr>
          <p:nvPr/>
        </p:nvSpPr>
        <p:spPr bwMode="auto">
          <a:xfrm>
            <a:off x="5010150" y="2886075"/>
            <a:ext cx="4889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lock </a:t>
            </a:r>
            <a:endParaRPr lang="en-GB" altLang="zh-TW">
              <a:latin typeface="Times" panose="02020603050405020304" pitchFamily="18" charset="0"/>
              <a:ea typeface="PMingLiU" panose="02020500000000000000" pitchFamily="18" charset="-120"/>
            </a:endParaRPr>
          </a:p>
        </p:txBody>
      </p:sp>
      <p:sp>
        <p:nvSpPr>
          <p:cNvPr id="16" name="Rectangle 13"/>
          <p:cNvSpPr>
            <a:spLocks noChangeArrowheads="1"/>
          </p:cNvSpPr>
          <p:nvPr/>
        </p:nvSpPr>
        <p:spPr bwMode="auto">
          <a:xfrm>
            <a:off x="5491163" y="2886075"/>
            <a:ext cx="15081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B</a:t>
            </a:r>
            <a:endParaRPr lang="en-GB" altLang="zh-TW">
              <a:latin typeface="Times" panose="02020603050405020304" pitchFamily="18" charset="0"/>
              <a:ea typeface="PMingLiU" panose="02020500000000000000" pitchFamily="18" charset="-120"/>
            </a:endParaRPr>
          </a:p>
        </p:txBody>
      </p:sp>
      <p:sp>
        <p:nvSpPr>
          <p:cNvPr id="17" name="Rectangle 15"/>
          <p:cNvSpPr>
            <a:spLocks noChangeArrowheads="1"/>
          </p:cNvSpPr>
          <p:nvPr/>
        </p:nvSpPr>
        <p:spPr bwMode="auto">
          <a:xfrm>
            <a:off x="315913" y="3300413"/>
            <a:ext cx="13144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a.deposit(20)</a:t>
            </a:r>
            <a:endParaRPr lang="en-GB" altLang="zh-TW">
              <a:latin typeface="Times" panose="02020603050405020304" pitchFamily="18" charset="0"/>
              <a:ea typeface="PMingLiU" panose="02020500000000000000" pitchFamily="18" charset="-120"/>
            </a:endParaRPr>
          </a:p>
        </p:txBody>
      </p:sp>
      <p:sp>
        <p:nvSpPr>
          <p:cNvPr id="18" name="Rectangle 16"/>
          <p:cNvSpPr>
            <a:spLocks noChangeArrowheads="1"/>
          </p:cNvSpPr>
          <p:nvPr/>
        </p:nvSpPr>
        <p:spPr bwMode="auto">
          <a:xfrm>
            <a:off x="2003425" y="3273425"/>
            <a:ext cx="48736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lock </a:t>
            </a:r>
            <a:endParaRPr lang="en-GB" altLang="zh-TW">
              <a:latin typeface="Times" panose="02020603050405020304" pitchFamily="18" charset="0"/>
              <a:ea typeface="PMingLiU" panose="02020500000000000000" pitchFamily="18" charset="-120"/>
            </a:endParaRPr>
          </a:p>
        </p:txBody>
      </p:sp>
      <p:sp>
        <p:nvSpPr>
          <p:cNvPr id="19" name="Rectangle 17"/>
          <p:cNvSpPr>
            <a:spLocks noChangeArrowheads="1"/>
          </p:cNvSpPr>
          <p:nvPr/>
        </p:nvSpPr>
        <p:spPr bwMode="auto">
          <a:xfrm>
            <a:off x="2482850" y="3273425"/>
            <a:ext cx="15081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A</a:t>
            </a:r>
            <a:endParaRPr lang="en-GB" altLang="zh-TW">
              <a:latin typeface="Times" panose="02020603050405020304" pitchFamily="18" charset="0"/>
              <a:ea typeface="PMingLiU" panose="02020500000000000000" pitchFamily="18" charset="-120"/>
            </a:endParaRPr>
          </a:p>
        </p:txBody>
      </p:sp>
      <p:sp>
        <p:nvSpPr>
          <p:cNvPr id="20" name="Rectangle 18"/>
          <p:cNvSpPr>
            <a:spLocks noChangeArrowheads="1"/>
          </p:cNvSpPr>
          <p:nvPr/>
        </p:nvSpPr>
        <p:spPr bwMode="auto">
          <a:xfrm>
            <a:off x="5010150" y="3203575"/>
            <a:ext cx="2413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a:t>
            </a:r>
            <a:endParaRPr lang="en-GB" altLang="zh-TW">
              <a:latin typeface="Times" panose="02020603050405020304" pitchFamily="18" charset="0"/>
              <a:ea typeface="PMingLiU" panose="02020500000000000000" pitchFamily="18" charset="-120"/>
            </a:endParaRPr>
          </a:p>
        </p:txBody>
      </p:sp>
      <p:sp>
        <p:nvSpPr>
          <p:cNvPr id="21" name="Rectangle 19"/>
          <p:cNvSpPr>
            <a:spLocks noChangeArrowheads="1"/>
          </p:cNvSpPr>
          <p:nvPr/>
        </p:nvSpPr>
        <p:spPr bwMode="auto">
          <a:xfrm>
            <a:off x="5264150" y="3203575"/>
            <a:ext cx="1365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Y</a:t>
            </a:r>
            <a:endParaRPr lang="en-GB" altLang="zh-TW">
              <a:latin typeface="Times" panose="02020603050405020304" pitchFamily="18" charset="0"/>
              <a:ea typeface="PMingLiU" panose="02020500000000000000" pitchFamily="18" charset="-120"/>
            </a:endParaRPr>
          </a:p>
        </p:txBody>
      </p:sp>
      <p:sp>
        <p:nvSpPr>
          <p:cNvPr id="22" name="Rectangle 22"/>
          <p:cNvSpPr>
            <a:spLocks noChangeArrowheads="1"/>
          </p:cNvSpPr>
          <p:nvPr/>
        </p:nvSpPr>
        <p:spPr bwMode="auto">
          <a:xfrm>
            <a:off x="2003425" y="3573463"/>
            <a:ext cx="239713"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a:t>
            </a:r>
            <a:endParaRPr lang="en-GB" altLang="zh-TW">
              <a:latin typeface="Times" panose="02020603050405020304" pitchFamily="18" charset="0"/>
              <a:ea typeface="PMingLiU" panose="02020500000000000000" pitchFamily="18" charset="-120"/>
            </a:endParaRPr>
          </a:p>
        </p:txBody>
      </p:sp>
      <p:sp>
        <p:nvSpPr>
          <p:cNvPr id="23" name="Rectangle 23"/>
          <p:cNvSpPr>
            <a:spLocks noChangeArrowheads="1"/>
          </p:cNvSpPr>
          <p:nvPr/>
        </p:nvSpPr>
        <p:spPr bwMode="auto">
          <a:xfrm>
            <a:off x="2255838" y="3573463"/>
            <a:ext cx="150812"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X</a:t>
            </a:r>
            <a:endParaRPr lang="en-GB" altLang="zh-TW">
              <a:latin typeface="Times" panose="02020603050405020304" pitchFamily="18" charset="0"/>
              <a:ea typeface="PMingLiU" panose="02020500000000000000" pitchFamily="18" charset="-120"/>
            </a:endParaRPr>
          </a:p>
        </p:txBody>
      </p:sp>
      <p:sp>
        <p:nvSpPr>
          <p:cNvPr id="24" name="Rectangle 25"/>
          <p:cNvSpPr>
            <a:spLocks noChangeArrowheads="1"/>
          </p:cNvSpPr>
          <p:nvPr/>
        </p:nvSpPr>
        <p:spPr bwMode="auto">
          <a:xfrm>
            <a:off x="6308725" y="3875088"/>
            <a:ext cx="1300163"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c.deposit(30)</a:t>
            </a:r>
            <a:endParaRPr lang="en-GB" altLang="zh-TW">
              <a:latin typeface="Times" panose="02020603050405020304" pitchFamily="18" charset="0"/>
              <a:ea typeface="PMingLiU" panose="02020500000000000000" pitchFamily="18" charset="-120"/>
            </a:endParaRPr>
          </a:p>
        </p:txBody>
      </p:sp>
      <p:sp>
        <p:nvSpPr>
          <p:cNvPr id="25" name="Rectangle 26"/>
          <p:cNvSpPr>
            <a:spLocks noChangeArrowheads="1"/>
          </p:cNvSpPr>
          <p:nvPr/>
        </p:nvSpPr>
        <p:spPr bwMode="auto">
          <a:xfrm>
            <a:off x="7997825" y="3848100"/>
            <a:ext cx="4889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lock </a:t>
            </a:r>
            <a:endParaRPr lang="en-GB" altLang="zh-TW">
              <a:latin typeface="Times" panose="02020603050405020304" pitchFamily="18" charset="0"/>
              <a:ea typeface="PMingLiU" panose="02020500000000000000" pitchFamily="18" charset="-120"/>
            </a:endParaRPr>
          </a:p>
        </p:txBody>
      </p:sp>
      <p:sp>
        <p:nvSpPr>
          <p:cNvPr id="26" name="Rectangle 27"/>
          <p:cNvSpPr>
            <a:spLocks noChangeArrowheads="1"/>
          </p:cNvSpPr>
          <p:nvPr/>
        </p:nvSpPr>
        <p:spPr bwMode="auto">
          <a:xfrm>
            <a:off x="8477250" y="3848100"/>
            <a:ext cx="1651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C</a:t>
            </a:r>
            <a:endParaRPr lang="en-GB" altLang="zh-TW">
              <a:latin typeface="Times" panose="02020603050405020304" pitchFamily="18" charset="0"/>
              <a:ea typeface="PMingLiU" panose="02020500000000000000" pitchFamily="18" charset="-120"/>
            </a:endParaRPr>
          </a:p>
        </p:txBody>
      </p:sp>
      <p:sp>
        <p:nvSpPr>
          <p:cNvPr id="27" name="Rectangle 29"/>
          <p:cNvSpPr>
            <a:spLocks noChangeArrowheads="1"/>
          </p:cNvSpPr>
          <p:nvPr/>
        </p:nvSpPr>
        <p:spPr bwMode="auto">
          <a:xfrm>
            <a:off x="315913" y="4262438"/>
            <a:ext cx="153352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b.withdraw(30)</a:t>
            </a:r>
            <a:endParaRPr lang="en-GB" altLang="zh-TW">
              <a:latin typeface="Times" panose="02020603050405020304" pitchFamily="18" charset="0"/>
              <a:ea typeface="PMingLiU" panose="02020500000000000000" pitchFamily="18" charset="-120"/>
            </a:endParaRPr>
          </a:p>
        </p:txBody>
      </p:sp>
      <p:sp>
        <p:nvSpPr>
          <p:cNvPr id="28" name="Rectangle 30"/>
          <p:cNvSpPr>
            <a:spLocks noChangeArrowheads="1"/>
          </p:cNvSpPr>
          <p:nvPr/>
        </p:nvSpPr>
        <p:spPr bwMode="auto">
          <a:xfrm>
            <a:off x="2003425" y="4235450"/>
            <a:ext cx="72866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wait at </a:t>
            </a:r>
            <a:endParaRPr lang="en-GB" altLang="zh-TW">
              <a:latin typeface="Times" panose="02020603050405020304" pitchFamily="18" charset="0"/>
              <a:ea typeface="PMingLiU" panose="02020500000000000000" pitchFamily="18" charset="-120"/>
            </a:endParaRPr>
          </a:p>
        </p:txBody>
      </p:sp>
      <p:sp>
        <p:nvSpPr>
          <p:cNvPr id="29" name="Rectangle 31"/>
          <p:cNvSpPr>
            <a:spLocks noChangeArrowheads="1"/>
          </p:cNvSpPr>
          <p:nvPr/>
        </p:nvSpPr>
        <p:spPr bwMode="auto">
          <a:xfrm>
            <a:off x="2733675" y="4235450"/>
            <a:ext cx="13811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Y</a:t>
            </a:r>
            <a:endParaRPr lang="en-GB" altLang="zh-TW">
              <a:latin typeface="Times" panose="02020603050405020304" pitchFamily="18" charset="0"/>
              <a:ea typeface="PMingLiU" panose="02020500000000000000" pitchFamily="18" charset="-120"/>
            </a:endParaRPr>
          </a:p>
        </p:txBody>
      </p:sp>
      <p:sp>
        <p:nvSpPr>
          <p:cNvPr id="30" name="Rectangle 32"/>
          <p:cNvSpPr>
            <a:spLocks noChangeArrowheads="1"/>
          </p:cNvSpPr>
          <p:nvPr/>
        </p:nvSpPr>
        <p:spPr bwMode="auto">
          <a:xfrm>
            <a:off x="7997825" y="4165600"/>
            <a:ext cx="2413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a:t>
            </a:r>
            <a:endParaRPr lang="en-GB" altLang="zh-TW">
              <a:latin typeface="Times" panose="02020603050405020304" pitchFamily="18" charset="0"/>
              <a:ea typeface="PMingLiU" panose="02020500000000000000" pitchFamily="18" charset="-120"/>
            </a:endParaRPr>
          </a:p>
        </p:txBody>
      </p:sp>
      <p:sp>
        <p:nvSpPr>
          <p:cNvPr id="31" name="Rectangle 33"/>
          <p:cNvSpPr>
            <a:spLocks noChangeArrowheads="1"/>
          </p:cNvSpPr>
          <p:nvPr/>
        </p:nvSpPr>
        <p:spPr bwMode="auto">
          <a:xfrm>
            <a:off x="8248650" y="4165600"/>
            <a:ext cx="13811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Z</a:t>
            </a:r>
            <a:endParaRPr lang="en-GB" altLang="zh-TW">
              <a:latin typeface="Times" panose="02020603050405020304" pitchFamily="18" charset="0"/>
              <a:ea typeface="PMingLiU" panose="02020500000000000000" pitchFamily="18" charset="-120"/>
            </a:endParaRPr>
          </a:p>
        </p:txBody>
      </p:sp>
      <p:sp>
        <p:nvSpPr>
          <p:cNvPr id="32" name="Rectangle 35"/>
          <p:cNvSpPr>
            <a:spLocks noChangeArrowheads="1"/>
          </p:cNvSpPr>
          <p:nvPr/>
        </p:nvSpPr>
        <p:spPr bwMode="auto">
          <a:xfrm>
            <a:off x="3298825" y="4649788"/>
            <a:ext cx="152082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c.withdraw(20)</a:t>
            </a:r>
            <a:endParaRPr lang="en-GB" altLang="zh-TW">
              <a:latin typeface="Times" panose="02020603050405020304" pitchFamily="18" charset="0"/>
              <a:ea typeface="PMingLiU" panose="02020500000000000000" pitchFamily="18" charset="-120"/>
            </a:endParaRPr>
          </a:p>
        </p:txBody>
      </p:sp>
      <p:sp>
        <p:nvSpPr>
          <p:cNvPr id="33" name="Rectangle 36"/>
          <p:cNvSpPr>
            <a:spLocks noChangeArrowheads="1"/>
          </p:cNvSpPr>
          <p:nvPr/>
        </p:nvSpPr>
        <p:spPr bwMode="auto">
          <a:xfrm>
            <a:off x="5010150" y="4622800"/>
            <a:ext cx="79216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wait at  </a:t>
            </a:r>
            <a:endParaRPr lang="en-GB" altLang="zh-TW">
              <a:latin typeface="Times" panose="02020603050405020304" pitchFamily="18" charset="0"/>
              <a:ea typeface="PMingLiU" panose="02020500000000000000" pitchFamily="18" charset="-120"/>
            </a:endParaRPr>
          </a:p>
        </p:txBody>
      </p:sp>
      <p:sp>
        <p:nvSpPr>
          <p:cNvPr id="34" name="Rectangle 37"/>
          <p:cNvSpPr>
            <a:spLocks noChangeArrowheads="1"/>
          </p:cNvSpPr>
          <p:nvPr/>
        </p:nvSpPr>
        <p:spPr bwMode="auto">
          <a:xfrm>
            <a:off x="5811838" y="4622800"/>
            <a:ext cx="13811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Z</a:t>
            </a:r>
            <a:endParaRPr lang="en-GB" altLang="zh-TW">
              <a:latin typeface="Times" panose="02020603050405020304" pitchFamily="18" charset="0"/>
              <a:ea typeface="PMingLiU" panose="02020500000000000000" pitchFamily="18" charset="-120"/>
            </a:endParaRPr>
          </a:p>
        </p:txBody>
      </p:sp>
      <p:sp>
        <p:nvSpPr>
          <p:cNvPr id="35" name="Rectangle 39"/>
          <p:cNvSpPr>
            <a:spLocks noChangeArrowheads="1"/>
          </p:cNvSpPr>
          <p:nvPr/>
        </p:nvSpPr>
        <p:spPr bwMode="auto">
          <a:xfrm>
            <a:off x="6308725" y="5038725"/>
            <a:ext cx="153511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a.withdraw(20)</a:t>
            </a:r>
            <a:endParaRPr lang="en-GB" altLang="zh-TW">
              <a:latin typeface="Times" panose="02020603050405020304" pitchFamily="18" charset="0"/>
              <a:ea typeface="PMingLiU" panose="02020500000000000000" pitchFamily="18" charset="-120"/>
            </a:endParaRPr>
          </a:p>
        </p:txBody>
      </p:sp>
      <p:sp>
        <p:nvSpPr>
          <p:cNvPr id="36" name="Rectangle 40"/>
          <p:cNvSpPr>
            <a:spLocks noChangeArrowheads="1"/>
          </p:cNvSpPr>
          <p:nvPr/>
        </p:nvSpPr>
        <p:spPr bwMode="auto">
          <a:xfrm>
            <a:off x="7997825" y="5011738"/>
            <a:ext cx="728663"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wait at </a:t>
            </a:r>
            <a:endParaRPr lang="en-GB" altLang="zh-TW">
              <a:latin typeface="Times" panose="02020603050405020304" pitchFamily="18" charset="0"/>
              <a:ea typeface="PMingLiU" panose="02020500000000000000" pitchFamily="18" charset="-120"/>
            </a:endParaRPr>
          </a:p>
        </p:txBody>
      </p:sp>
      <p:sp>
        <p:nvSpPr>
          <p:cNvPr id="37" name="Rectangle 41"/>
          <p:cNvSpPr>
            <a:spLocks noChangeArrowheads="1"/>
          </p:cNvSpPr>
          <p:nvPr/>
        </p:nvSpPr>
        <p:spPr bwMode="auto">
          <a:xfrm>
            <a:off x="8729663" y="5011738"/>
            <a:ext cx="150812"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X</a:t>
            </a:r>
            <a:endParaRPr lang="en-GB" altLang="zh-TW">
              <a:latin typeface="Times" panose="02020603050405020304" pitchFamily="18" charset="0"/>
              <a:ea typeface="PMingLiU" panose="02020500000000000000" pitchFamily="18" charset="-120"/>
            </a:endParaRPr>
          </a:p>
        </p:txBody>
      </p:sp>
      <p:sp>
        <p:nvSpPr>
          <p:cNvPr id="38" name="Rectangle 43"/>
          <p:cNvSpPr>
            <a:spLocks noChangeArrowheads="1"/>
          </p:cNvSpPr>
          <p:nvPr/>
        </p:nvSpPr>
        <p:spPr bwMode="auto">
          <a:xfrm>
            <a:off x="7966075" y="4889500"/>
            <a:ext cx="20638" cy="3889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39" name="Line 44"/>
          <p:cNvSpPr>
            <a:spLocks noChangeShapeType="1"/>
          </p:cNvSpPr>
          <p:nvPr/>
        </p:nvSpPr>
        <p:spPr bwMode="auto">
          <a:xfrm>
            <a:off x="381000" y="1981200"/>
            <a:ext cx="846137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0" name="Line 45"/>
          <p:cNvSpPr>
            <a:spLocks noChangeShapeType="1"/>
          </p:cNvSpPr>
          <p:nvPr/>
        </p:nvSpPr>
        <p:spPr bwMode="auto">
          <a:xfrm>
            <a:off x="407988" y="5626100"/>
            <a:ext cx="851693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1" name="Rectangle 46"/>
          <p:cNvSpPr>
            <a:spLocks noChangeArrowheads="1"/>
          </p:cNvSpPr>
          <p:nvPr/>
        </p:nvSpPr>
        <p:spPr bwMode="auto">
          <a:xfrm>
            <a:off x="2000250" y="2755900"/>
            <a:ext cx="2222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at </a:t>
            </a:r>
            <a:endParaRPr lang="en-GB" altLang="zh-TW">
              <a:latin typeface="Times" panose="02020603050405020304" pitchFamily="18" charset="0"/>
              <a:ea typeface="PMingLiU" panose="02020500000000000000" pitchFamily="18" charset="-120"/>
            </a:endParaRPr>
          </a:p>
        </p:txBody>
      </p:sp>
      <p:sp>
        <p:nvSpPr>
          <p:cNvPr id="42" name="Rectangle 47"/>
          <p:cNvSpPr>
            <a:spLocks noChangeArrowheads="1"/>
          </p:cNvSpPr>
          <p:nvPr/>
        </p:nvSpPr>
        <p:spPr bwMode="auto">
          <a:xfrm>
            <a:off x="2305050" y="2755900"/>
            <a:ext cx="2286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Times" panose="02020603050405020304" pitchFamily="18" charset="0"/>
                <a:ea typeface="PMingLiU" panose="02020500000000000000" pitchFamily="18" charset="-120"/>
              </a:rPr>
              <a:t>Z</a:t>
            </a:r>
            <a:endParaRPr lang="en-GB" altLang="zh-TW">
              <a:latin typeface="Times" panose="02020603050405020304" pitchFamily="18" charset="0"/>
              <a:ea typeface="PMingLiU" panose="02020500000000000000" pitchFamily="18" charset="-120"/>
            </a:endParaRPr>
          </a:p>
        </p:txBody>
      </p:sp>
      <p:sp>
        <p:nvSpPr>
          <p:cNvPr id="43" name="Rectangle 41"/>
          <p:cNvSpPr>
            <a:spLocks noChangeArrowheads="1"/>
          </p:cNvSpPr>
          <p:nvPr/>
        </p:nvSpPr>
        <p:spPr bwMode="auto">
          <a:xfrm>
            <a:off x="1924050" y="2451100"/>
            <a:ext cx="1066800" cy="2133600"/>
          </a:xfrm>
          <a:prstGeom prst="rect">
            <a:avLst/>
          </a:prstGeom>
          <a:solidFill>
            <a:schemeClr val="bg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4" name="Rectangle 42"/>
          <p:cNvSpPr>
            <a:spLocks noChangeArrowheads="1"/>
          </p:cNvSpPr>
          <p:nvPr/>
        </p:nvSpPr>
        <p:spPr bwMode="auto">
          <a:xfrm>
            <a:off x="7943850" y="3441700"/>
            <a:ext cx="1066800" cy="2133600"/>
          </a:xfrm>
          <a:prstGeom prst="rect">
            <a:avLst/>
          </a:prstGeom>
          <a:solidFill>
            <a:schemeClr val="bg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5" name="Rectangle 43"/>
          <p:cNvSpPr>
            <a:spLocks noChangeArrowheads="1"/>
          </p:cNvSpPr>
          <p:nvPr/>
        </p:nvSpPr>
        <p:spPr bwMode="auto">
          <a:xfrm>
            <a:off x="4819650" y="2832100"/>
            <a:ext cx="1219200" cy="2133600"/>
          </a:xfrm>
          <a:prstGeom prst="rect">
            <a:avLst/>
          </a:prstGeom>
          <a:solidFill>
            <a:schemeClr val="bg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Tree>
    <p:extLst>
      <p:ext uri="{BB962C8B-B14F-4D97-AF65-F5344CB8AC3E}">
        <p14:creationId xmlns:p14="http://schemas.microsoft.com/office/powerpoint/2010/main" val="891182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1" fill="hold" grpId="0" nodeType="clickEffect">
                                  <p:stCondLst>
                                    <p:cond delay="0"/>
                                  </p:stCondLst>
                                  <p:childTnLst>
                                    <p:animEffect transition="out" filter="wipe(up)">
                                      <p:cBhvr>
                                        <p:cTn id="6" dur="500"/>
                                        <p:tgtEl>
                                          <p:spTgt spid="43"/>
                                        </p:tgtEl>
                                      </p:cBhvr>
                                    </p:animEffect>
                                    <p:set>
                                      <p:cBhvr>
                                        <p:cTn id="7" dur="1" fill="hold">
                                          <p:stCondLst>
                                            <p:cond delay="499"/>
                                          </p:stCondLst>
                                        </p:cTn>
                                        <p:tgtEl>
                                          <p:spTgt spid="43"/>
                                        </p:tgtEl>
                                        <p:attrNameLst>
                                          <p:attrName>style.visibility</p:attrName>
                                        </p:attrNameLst>
                                      </p:cBhvr>
                                      <p:to>
                                        <p:strVal val="hidden"/>
                                      </p:to>
                                    </p:set>
                                  </p:childTnLst>
                                </p:cTn>
                              </p:par>
                              <p:par>
                                <p:cTn id="8" presetID="22" presetClass="exit" presetSubtype="1" fill="hold" grpId="0" nodeType="withEffect">
                                  <p:stCondLst>
                                    <p:cond delay="0"/>
                                  </p:stCondLst>
                                  <p:childTnLst>
                                    <p:animEffect transition="out" filter="wipe(up)">
                                      <p:cBhvr>
                                        <p:cTn id="9" dur="500"/>
                                        <p:tgtEl>
                                          <p:spTgt spid="45"/>
                                        </p:tgtEl>
                                      </p:cBhvr>
                                    </p:animEffect>
                                    <p:set>
                                      <p:cBhvr>
                                        <p:cTn id="10" dur="1" fill="hold">
                                          <p:stCondLst>
                                            <p:cond delay="499"/>
                                          </p:stCondLst>
                                        </p:cTn>
                                        <p:tgtEl>
                                          <p:spTgt spid="45"/>
                                        </p:tgtEl>
                                        <p:attrNameLst>
                                          <p:attrName>style.visibility</p:attrName>
                                        </p:attrNameLst>
                                      </p:cBhvr>
                                      <p:to>
                                        <p:strVal val="hidden"/>
                                      </p:to>
                                    </p:set>
                                  </p:childTnLst>
                                </p:cTn>
                              </p:par>
                              <p:par>
                                <p:cTn id="11" presetID="22" presetClass="exit" presetSubtype="1" fill="hold" grpId="0" nodeType="withEffect">
                                  <p:stCondLst>
                                    <p:cond delay="0"/>
                                  </p:stCondLst>
                                  <p:childTnLst>
                                    <p:animEffect transition="out" filter="wipe(up)">
                                      <p:cBhvr>
                                        <p:cTn id="12" dur="500"/>
                                        <p:tgtEl>
                                          <p:spTgt spid="44"/>
                                        </p:tgtEl>
                                      </p:cBhvr>
                                    </p:animEffect>
                                    <p:set>
                                      <p:cBhvr>
                                        <p:cTn id="13" dur="1" fill="hold">
                                          <p:stCondLst>
                                            <p:cond delay="499"/>
                                          </p:stCondLst>
                                        </p:cTn>
                                        <p:tgtEl>
                                          <p:spTgt spid="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36</a:t>
            </a:fld>
            <a:endParaRPr lang="en-US" altLang="en-US"/>
          </a:p>
        </p:txBody>
      </p:sp>
      <p:sp>
        <p:nvSpPr>
          <p:cNvPr id="4" name="矩形 3"/>
          <p:cNvSpPr/>
          <p:nvPr/>
        </p:nvSpPr>
        <p:spPr>
          <a:xfrm>
            <a:off x="0" y="838200"/>
            <a:ext cx="6809813"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Distributed Deadlock: Wait-For Graphs</a:t>
            </a:r>
            <a:endParaRPr lang="zh-CN" altLang="en-US" sz="2800" b="1" i="1" dirty="0">
              <a:solidFill>
                <a:srgbClr val="000000"/>
              </a:solidFill>
            </a:endParaRPr>
          </a:p>
        </p:txBody>
      </p:sp>
      <p:grpSp>
        <p:nvGrpSpPr>
          <p:cNvPr id="46" name="Group 3"/>
          <p:cNvGrpSpPr>
            <a:grpSpLocks/>
          </p:cNvGrpSpPr>
          <p:nvPr/>
        </p:nvGrpSpPr>
        <p:grpSpPr bwMode="auto">
          <a:xfrm>
            <a:off x="242093" y="1807835"/>
            <a:ext cx="8507413" cy="4254500"/>
            <a:chOff x="440" y="1060"/>
            <a:chExt cx="5359" cy="2680"/>
          </a:xfrm>
        </p:grpSpPr>
        <p:sp>
          <p:nvSpPr>
            <p:cNvPr id="47" name="Rectangle 4"/>
            <p:cNvSpPr>
              <a:spLocks noChangeArrowheads="1"/>
            </p:cNvSpPr>
            <p:nvPr/>
          </p:nvSpPr>
          <p:spPr bwMode="auto">
            <a:xfrm>
              <a:off x="440" y="1620"/>
              <a:ext cx="752" cy="698"/>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8" name="Rectangle 5"/>
            <p:cNvSpPr>
              <a:spLocks noChangeArrowheads="1"/>
            </p:cNvSpPr>
            <p:nvPr/>
          </p:nvSpPr>
          <p:spPr bwMode="auto">
            <a:xfrm>
              <a:off x="1944" y="3043"/>
              <a:ext cx="752" cy="697"/>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49" name="Rectangle 6"/>
            <p:cNvSpPr>
              <a:spLocks noChangeArrowheads="1"/>
            </p:cNvSpPr>
            <p:nvPr/>
          </p:nvSpPr>
          <p:spPr bwMode="auto">
            <a:xfrm>
              <a:off x="2614" y="1607"/>
              <a:ext cx="752" cy="697"/>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0" name="AutoShape 7"/>
            <p:cNvSpPr>
              <a:spLocks noChangeArrowheads="1"/>
            </p:cNvSpPr>
            <p:nvPr/>
          </p:nvSpPr>
          <p:spPr bwMode="auto">
            <a:xfrm>
              <a:off x="604" y="1744"/>
              <a:ext cx="123" cy="191"/>
            </a:xfrm>
            <a:prstGeom prst="roundRect">
              <a:avLst>
                <a:gd name="adj" fmla="val 47153"/>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1" name="AutoShape 8"/>
            <p:cNvSpPr>
              <a:spLocks noChangeArrowheads="1"/>
            </p:cNvSpPr>
            <p:nvPr/>
          </p:nvSpPr>
          <p:spPr bwMode="auto">
            <a:xfrm>
              <a:off x="604" y="1744"/>
              <a:ext cx="137" cy="205"/>
            </a:xfrm>
            <a:prstGeom prst="roundRect">
              <a:avLst>
                <a:gd name="adj" fmla="val 42338"/>
              </a:avLst>
            </a:prstGeom>
            <a:noFill/>
            <a:ln w="254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2" name="Rectangle 9"/>
            <p:cNvSpPr>
              <a:spLocks noChangeArrowheads="1"/>
            </p:cNvSpPr>
            <p:nvPr/>
          </p:nvSpPr>
          <p:spPr bwMode="auto">
            <a:xfrm>
              <a:off x="617" y="1853"/>
              <a:ext cx="110" cy="82"/>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3" name="Rectangle 10"/>
            <p:cNvSpPr>
              <a:spLocks noChangeArrowheads="1"/>
            </p:cNvSpPr>
            <p:nvPr/>
          </p:nvSpPr>
          <p:spPr bwMode="auto">
            <a:xfrm>
              <a:off x="617" y="1853"/>
              <a:ext cx="124" cy="96"/>
            </a:xfrm>
            <a:prstGeom prst="rect">
              <a:avLst/>
            </a:prstGeom>
            <a:noFill/>
            <a:ln w="254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4" name="AutoShape 11"/>
            <p:cNvSpPr>
              <a:spLocks noChangeArrowheads="1"/>
            </p:cNvSpPr>
            <p:nvPr/>
          </p:nvSpPr>
          <p:spPr bwMode="auto">
            <a:xfrm>
              <a:off x="604" y="1744"/>
              <a:ext cx="137" cy="205"/>
            </a:xfrm>
            <a:prstGeom prst="roundRect">
              <a:avLst>
                <a:gd name="adj" fmla="val 42338"/>
              </a:avLst>
            </a:prstGeom>
            <a:noFill/>
            <a:ln w="254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5" name="Line 12"/>
            <p:cNvSpPr>
              <a:spLocks noChangeShapeType="1"/>
            </p:cNvSpPr>
            <p:nvPr/>
          </p:nvSpPr>
          <p:spPr bwMode="auto">
            <a:xfrm>
              <a:off x="604" y="1839"/>
              <a:ext cx="123" cy="1"/>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6" name="AutoShape 13"/>
            <p:cNvSpPr>
              <a:spLocks noChangeArrowheads="1"/>
            </p:cNvSpPr>
            <p:nvPr/>
          </p:nvSpPr>
          <p:spPr bwMode="auto">
            <a:xfrm>
              <a:off x="959" y="1744"/>
              <a:ext cx="123" cy="191"/>
            </a:xfrm>
            <a:prstGeom prst="roundRect">
              <a:avLst>
                <a:gd name="adj" fmla="val 47153"/>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7" name="AutoShape 14"/>
            <p:cNvSpPr>
              <a:spLocks noChangeArrowheads="1"/>
            </p:cNvSpPr>
            <p:nvPr/>
          </p:nvSpPr>
          <p:spPr bwMode="auto">
            <a:xfrm>
              <a:off x="959" y="1744"/>
              <a:ext cx="137" cy="205"/>
            </a:xfrm>
            <a:prstGeom prst="roundRect">
              <a:avLst>
                <a:gd name="adj" fmla="val 42338"/>
              </a:avLst>
            </a:prstGeom>
            <a:noFill/>
            <a:ln w="254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8" name="Rectangle 15"/>
            <p:cNvSpPr>
              <a:spLocks noChangeArrowheads="1"/>
            </p:cNvSpPr>
            <p:nvPr/>
          </p:nvSpPr>
          <p:spPr bwMode="auto">
            <a:xfrm>
              <a:off x="959" y="1853"/>
              <a:ext cx="123" cy="82"/>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59" name="Rectangle 16"/>
            <p:cNvSpPr>
              <a:spLocks noChangeArrowheads="1"/>
            </p:cNvSpPr>
            <p:nvPr/>
          </p:nvSpPr>
          <p:spPr bwMode="auto">
            <a:xfrm>
              <a:off x="959" y="1853"/>
              <a:ext cx="137" cy="96"/>
            </a:xfrm>
            <a:prstGeom prst="rect">
              <a:avLst/>
            </a:prstGeom>
            <a:noFill/>
            <a:ln w="254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0" name="AutoShape 17"/>
            <p:cNvSpPr>
              <a:spLocks noChangeArrowheads="1"/>
            </p:cNvSpPr>
            <p:nvPr/>
          </p:nvSpPr>
          <p:spPr bwMode="auto">
            <a:xfrm>
              <a:off x="959" y="1744"/>
              <a:ext cx="137" cy="205"/>
            </a:xfrm>
            <a:prstGeom prst="roundRect">
              <a:avLst>
                <a:gd name="adj" fmla="val 42338"/>
              </a:avLst>
            </a:prstGeom>
            <a:noFill/>
            <a:ln w="254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1" name="Line 18"/>
            <p:cNvSpPr>
              <a:spLocks noChangeShapeType="1"/>
            </p:cNvSpPr>
            <p:nvPr/>
          </p:nvSpPr>
          <p:spPr bwMode="auto">
            <a:xfrm>
              <a:off x="959" y="1839"/>
              <a:ext cx="123" cy="1"/>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2" name="AutoShape 19"/>
            <p:cNvSpPr>
              <a:spLocks noChangeArrowheads="1"/>
            </p:cNvSpPr>
            <p:nvPr/>
          </p:nvSpPr>
          <p:spPr bwMode="auto">
            <a:xfrm>
              <a:off x="2819" y="1730"/>
              <a:ext cx="123" cy="178"/>
            </a:xfrm>
            <a:prstGeom prst="roundRect">
              <a:avLst>
                <a:gd name="adj" fmla="val 47153"/>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3" name="AutoShape 20"/>
            <p:cNvSpPr>
              <a:spLocks noChangeArrowheads="1"/>
            </p:cNvSpPr>
            <p:nvPr/>
          </p:nvSpPr>
          <p:spPr bwMode="auto">
            <a:xfrm>
              <a:off x="2819" y="1730"/>
              <a:ext cx="137" cy="191"/>
            </a:xfrm>
            <a:prstGeom prst="roundRect">
              <a:avLst>
                <a:gd name="adj" fmla="val 42338"/>
              </a:avLst>
            </a:prstGeom>
            <a:noFill/>
            <a:ln w="254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4" name="Rectangle 21"/>
            <p:cNvSpPr>
              <a:spLocks noChangeArrowheads="1"/>
            </p:cNvSpPr>
            <p:nvPr/>
          </p:nvSpPr>
          <p:spPr bwMode="auto">
            <a:xfrm>
              <a:off x="2819" y="1826"/>
              <a:ext cx="123" cy="95"/>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5" name="Rectangle 22"/>
            <p:cNvSpPr>
              <a:spLocks noChangeArrowheads="1"/>
            </p:cNvSpPr>
            <p:nvPr/>
          </p:nvSpPr>
          <p:spPr bwMode="auto">
            <a:xfrm>
              <a:off x="2819" y="1826"/>
              <a:ext cx="137" cy="109"/>
            </a:xfrm>
            <a:prstGeom prst="rect">
              <a:avLst/>
            </a:prstGeom>
            <a:noFill/>
            <a:ln w="254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6" name="AutoShape 23"/>
            <p:cNvSpPr>
              <a:spLocks noChangeArrowheads="1"/>
            </p:cNvSpPr>
            <p:nvPr/>
          </p:nvSpPr>
          <p:spPr bwMode="auto">
            <a:xfrm>
              <a:off x="2819" y="1730"/>
              <a:ext cx="137" cy="191"/>
            </a:xfrm>
            <a:prstGeom prst="roundRect">
              <a:avLst>
                <a:gd name="adj" fmla="val 42338"/>
              </a:avLst>
            </a:prstGeom>
            <a:noFill/>
            <a:ln w="254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7" name="Line 24"/>
            <p:cNvSpPr>
              <a:spLocks noChangeShapeType="1"/>
            </p:cNvSpPr>
            <p:nvPr/>
          </p:nvSpPr>
          <p:spPr bwMode="auto">
            <a:xfrm>
              <a:off x="2819" y="1826"/>
              <a:ext cx="123" cy="1"/>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 name="AutoShape 25"/>
            <p:cNvSpPr>
              <a:spLocks noChangeArrowheads="1"/>
            </p:cNvSpPr>
            <p:nvPr/>
          </p:nvSpPr>
          <p:spPr bwMode="auto">
            <a:xfrm>
              <a:off x="2245" y="3316"/>
              <a:ext cx="123" cy="178"/>
            </a:xfrm>
            <a:prstGeom prst="roundRect">
              <a:avLst>
                <a:gd name="adj" fmla="val 47153"/>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69" name="AutoShape 26"/>
            <p:cNvSpPr>
              <a:spLocks noChangeArrowheads="1"/>
            </p:cNvSpPr>
            <p:nvPr/>
          </p:nvSpPr>
          <p:spPr bwMode="auto">
            <a:xfrm>
              <a:off x="2245" y="3316"/>
              <a:ext cx="137" cy="192"/>
            </a:xfrm>
            <a:prstGeom prst="roundRect">
              <a:avLst>
                <a:gd name="adj" fmla="val 42338"/>
              </a:avLst>
            </a:prstGeom>
            <a:noFill/>
            <a:ln w="254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0" name="Rectangle 27"/>
            <p:cNvSpPr>
              <a:spLocks noChangeArrowheads="1"/>
            </p:cNvSpPr>
            <p:nvPr/>
          </p:nvSpPr>
          <p:spPr bwMode="auto">
            <a:xfrm>
              <a:off x="2245" y="3412"/>
              <a:ext cx="123" cy="82"/>
            </a:xfrm>
            <a:prstGeom prst="rect">
              <a:avLst/>
            </a:prstGeom>
            <a:solidFill>
              <a:srgbClr val="FFDC99"/>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1" name="Rectangle 28"/>
            <p:cNvSpPr>
              <a:spLocks noChangeArrowheads="1"/>
            </p:cNvSpPr>
            <p:nvPr/>
          </p:nvSpPr>
          <p:spPr bwMode="auto">
            <a:xfrm>
              <a:off x="2245" y="3412"/>
              <a:ext cx="137" cy="96"/>
            </a:xfrm>
            <a:prstGeom prst="rect">
              <a:avLst/>
            </a:prstGeom>
            <a:noFill/>
            <a:ln w="254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2" name="AutoShape 29"/>
            <p:cNvSpPr>
              <a:spLocks noChangeArrowheads="1"/>
            </p:cNvSpPr>
            <p:nvPr/>
          </p:nvSpPr>
          <p:spPr bwMode="auto">
            <a:xfrm>
              <a:off x="2245" y="3316"/>
              <a:ext cx="137" cy="192"/>
            </a:xfrm>
            <a:prstGeom prst="roundRect">
              <a:avLst>
                <a:gd name="adj" fmla="val 42338"/>
              </a:avLst>
            </a:prstGeom>
            <a:noFill/>
            <a:ln w="254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73" name="Line 30"/>
            <p:cNvSpPr>
              <a:spLocks noChangeShapeType="1"/>
            </p:cNvSpPr>
            <p:nvPr/>
          </p:nvSpPr>
          <p:spPr bwMode="auto">
            <a:xfrm>
              <a:off x="2245" y="3398"/>
              <a:ext cx="123" cy="1"/>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4" name="Rectangle 31"/>
            <p:cNvSpPr>
              <a:spLocks noChangeArrowheads="1"/>
            </p:cNvSpPr>
            <p:nvPr/>
          </p:nvSpPr>
          <p:spPr bwMode="auto">
            <a:xfrm>
              <a:off x="826" y="1777"/>
              <a:ext cx="8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D</a:t>
              </a:r>
              <a:endParaRPr lang="en-GB" altLang="zh-TW" i="1">
                <a:latin typeface="Times" panose="02020603050405020304" pitchFamily="18" charset="0"/>
                <a:ea typeface="PMingLiU" panose="02020500000000000000" pitchFamily="18" charset="-120"/>
              </a:endParaRPr>
            </a:p>
          </p:txBody>
        </p:sp>
        <p:sp>
          <p:nvSpPr>
            <p:cNvPr id="75" name="Freeform 32"/>
            <p:cNvSpPr>
              <a:spLocks/>
            </p:cNvSpPr>
            <p:nvPr/>
          </p:nvSpPr>
          <p:spPr bwMode="auto">
            <a:xfrm>
              <a:off x="1506" y="1114"/>
              <a:ext cx="69" cy="82"/>
            </a:xfrm>
            <a:custGeom>
              <a:avLst/>
              <a:gdLst>
                <a:gd name="T0" fmla="*/ 0 w 69"/>
                <a:gd name="T1" fmla="*/ 41 h 82"/>
                <a:gd name="T2" fmla="*/ 0 w 69"/>
                <a:gd name="T3" fmla="*/ 0 h 82"/>
                <a:gd name="T4" fmla="*/ 69 w 69"/>
                <a:gd name="T5" fmla="*/ 41 h 82"/>
                <a:gd name="T6" fmla="*/ 0 w 69"/>
                <a:gd name="T7" fmla="*/ 82 h 82"/>
                <a:gd name="T8" fmla="*/ 0 w 69"/>
                <a:gd name="T9" fmla="*/ 41 h 82"/>
                <a:gd name="T10" fmla="*/ 0 60000 65536"/>
                <a:gd name="T11" fmla="*/ 0 60000 65536"/>
                <a:gd name="T12" fmla="*/ 0 60000 65536"/>
                <a:gd name="T13" fmla="*/ 0 60000 65536"/>
                <a:gd name="T14" fmla="*/ 0 60000 65536"/>
                <a:gd name="T15" fmla="*/ 0 w 69"/>
                <a:gd name="T16" fmla="*/ 0 h 82"/>
                <a:gd name="T17" fmla="*/ 69 w 69"/>
                <a:gd name="T18" fmla="*/ 82 h 82"/>
              </a:gdLst>
              <a:ahLst/>
              <a:cxnLst>
                <a:cxn ang="T10">
                  <a:pos x="T0" y="T1"/>
                </a:cxn>
                <a:cxn ang="T11">
                  <a:pos x="T2" y="T3"/>
                </a:cxn>
                <a:cxn ang="T12">
                  <a:pos x="T4" y="T5"/>
                </a:cxn>
                <a:cxn ang="T13">
                  <a:pos x="T6" y="T7"/>
                </a:cxn>
                <a:cxn ang="T14">
                  <a:pos x="T8" y="T9"/>
                </a:cxn>
              </a:cxnLst>
              <a:rect l="T15" t="T16" r="T17" b="T18"/>
              <a:pathLst>
                <a:path w="69" h="82">
                  <a:moveTo>
                    <a:pt x="0" y="41"/>
                  </a:moveTo>
                  <a:lnTo>
                    <a:pt x="0" y="0"/>
                  </a:lnTo>
                  <a:lnTo>
                    <a:pt x="69" y="41"/>
                  </a:lnTo>
                  <a:lnTo>
                    <a:pt x="0" y="82"/>
                  </a:lnTo>
                  <a:lnTo>
                    <a:pt x="0" y="41"/>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76" name="Freeform 33"/>
            <p:cNvSpPr>
              <a:spLocks/>
            </p:cNvSpPr>
            <p:nvPr/>
          </p:nvSpPr>
          <p:spPr bwMode="auto">
            <a:xfrm>
              <a:off x="659" y="1155"/>
              <a:ext cx="847" cy="575"/>
            </a:xfrm>
            <a:custGeom>
              <a:avLst/>
              <a:gdLst>
                <a:gd name="T0" fmla="*/ 0 w 847"/>
                <a:gd name="T1" fmla="*/ 575 h 575"/>
                <a:gd name="T2" fmla="*/ 13 w 847"/>
                <a:gd name="T3" fmla="*/ 479 h 575"/>
                <a:gd name="T4" fmla="*/ 54 w 847"/>
                <a:gd name="T5" fmla="*/ 370 h 575"/>
                <a:gd name="T6" fmla="*/ 136 w 847"/>
                <a:gd name="T7" fmla="*/ 274 h 575"/>
                <a:gd name="T8" fmla="*/ 232 w 847"/>
                <a:gd name="T9" fmla="*/ 192 h 575"/>
                <a:gd name="T10" fmla="*/ 506 w 847"/>
                <a:gd name="T11" fmla="*/ 69 h 575"/>
                <a:gd name="T12" fmla="*/ 847 w 847"/>
                <a:gd name="T13" fmla="*/ 0 h 575"/>
                <a:gd name="T14" fmla="*/ 0 60000 65536"/>
                <a:gd name="T15" fmla="*/ 0 60000 65536"/>
                <a:gd name="T16" fmla="*/ 0 60000 65536"/>
                <a:gd name="T17" fmla="*/ 0 60000 65536"/>
                <a:gd name="T18" fmla="*/ 0 60000 65536"/>
                <a:gd name="T19" fmla="*/ 0 60000 65536"/>
                <a:gd name="T20" fmla="*/ 0 60000 65536"/>
                <a:gd name="T21" fmla="*/ 0 w 847"/>
                <a:gd name="T22" fmla="*/ 0 h 575"/>
                <a:gd name="T23" fmla="*/ 847 w 847"/>
                <a:gd name="T24" fmla="*/ 575 h 57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47" h="575">
                  <a:moveTo>
                    <a:pt x="0" y="575"/>
                  </a:moveTo>
                  <a:lnTo>
                    <a:pt x="13" y="479"/>
                  </a:lnTo>
                  <a:lnTo>
                    <a:pt x="54" y="370"/>
                  </a:lnTo>
                  <a:lnTo>
                    <a:pt x="136" y="274"/>
                  </a:lnTo>
                  <a:lnTo>
                    <a:pt x="232" y="192"/>
                  </a:lnTo>
                  <a:lnTo>
                    <a:pt x="506" y="69"/>
                  </a:lnTo>
                  <a:lnTo>
                    <a:pt x="847"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7" name="Freeform 34"/>
            <p:cNvSpPr>
              <a:spLocks/>
            </p:cNvSpPr>
            <p:nvPr/>
          </p:nvSpPr>
          <p:spPr bwMode="auto">
            <a:xfrm>
              <a:off x="2354" y="3371"/>
              <a:ext cx="69" cy="82"/>
            </a:xfrm>
            <a:custGeom>
              <a:avLst/>
              <a:gdLst>
                <a:gd name="T0" fmla="*/ 69 w 69"/>
                <a:gd name="T1" fmla="*/ 41 h 82"/>
                <a:gd name="T2" fmla="*/ 69 w 69"/>
                <a:gd name="T3" fmla="*/ 82 h 82"/>
                <a:gd name="T4" fmla="*/ 0 w 69"/>
                <a:gd name="T5" fmla="*/ 41 h 82"/>
                <a:gd name="T6" fmla="*/ 69 w 69"/>
                <a:gd name="T7" fmla="*/ 0 h 82"/>
                <a:gd name="T8" fmla="*/ 69 w 69"/>
                <a:gd name="T9" fmla="*/ 41 h 82"/>
                <a:gd name="T10" fmla="*/ 0 60000 65536"/>
                <a:gd name="T11" fmla="*/ 0 60000 65536"/>
                <a:gd name="T12" fmla="*/ 0 60000 65536"/>
                <a:gd name="T13" fmla="*/ 0 60000 65536"/>
                <a:gd name="T14" fmla="*/ 0 60000 65536"/>
                <a:gd name="T15" fmla="*/ 0 w 69"/>
                <a:gd name="T16" fmla="*/ 0 h 82"/>
                <a:gd name="T17" fmla="*/ 69 w 69"/>
                <a:gd name="T18" fmla="*/ 82 h 82"/>
              </a:gdLst>
              <a:ahLst/>
              <a:cxnLst>
                <a:cxn ang="T10">
                  <a:pos x="T0" y="T1"/>
                </a:cxn>
                <a:cxn ang="T11">
                  <a:pos x="T2" y="T3"/>
                </a:cxn>
                <a:cxn ang="T12">
                  <a:pos x="T4" y="T5"/>
                </a:cxn>
                <a:cxn ang="T13">
                  <a:pos x="T6" y="T7"/>
                </a:cxn>
                <a:cxn ang="T14">
                  <a:pos x="T8" y="T9"/>
                </a:cxn>
              </a:cxnLst>
              <a:rect l="T15" t="T16" r="T17" b="T18"/>
              <a:pathLst>
                <a:path w="69" h="82">
                  <a:moveTo>
                    <a:pt x="69" y="41"/>
                  </a:moveTo>
                  <a:lnTo>
                    <a:pt x="69" y="82"/>
                  </a:lnTo>
                  <a:lnTo>
                    <a:pt x="0" y="41"/>
                  </a:lnTo>
                  <a:lnTo>
                    <a:pt x="69" y="0"/>
                  </a:lnTo>
                  <a:lnTo>
                    <a:pt x="69" y="41"/>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78" name="Freeform 35"/>
            <p:cNvSpPr>
              <a:spLocks/>
            </p:cNvSpPr>
            <p:nvPr/>
          </p:nvSpPr>
          <p:spPr bwMode="auto">
            <a:xfrm>
              <a:off x="2436" y="2933"/>
              <a:ext cx="1354" cy="479"/>
            </a:xfrm>
            <a:custGeom>
              <a:avLst/>
              <a:gdLst>
                <a:gd name="T0" fmla="*/ 1354 w 1354"/>
                <a:gd name="T1" fmla="*/ 0 h 479"/>
                <a:gd name="T2" fmla="*/ 1327 w 1354"/>
                <a:gd name="T3" fmla="*/ 82 h 479"/>
                <a:gd name="T4" fmla="*/ 1259 w 1354"/>
                <a:gd name="T5" fmla="*/ 178 h 479"/>
                <a:gd name="T6" fmla="*/ 1122 w 1354"/>
                <a:gd name="T7" fmla="*/ 260 h 479"/>
                <a:gd name="T8" fmla="*/ 958 w 1354"/>
                <a:gd name="T9" fmla="*/ 329 h 479"/>
                <a:gd name="T10" fmla="*/ 534 w 1354"/>
                <a:gd name="T11" fmla="*/ 438 h 479"/>
                <a:gd name="T12" fmla="*/ 0 w 1354"/>
                <a:gd name="T13" fmla="*/ 479 h 479"/>
                <a:gd name="T14" fmla="*/ 0 60000 65536"/>
                <a:gd name="T15" fmla="*/ 0 60000 65536"/>
                <a:gd name="T16" fmla="*/ 0 60000 65536"/>
                <a:gd name="T17" fmla="*/ 0 60000 65536"/>
                <a:gd name="T18" fmla="*/ 0 60000 65536"/>
                <a:gd name="T19" fmla="*/ 0 60000 65536"/>
                <a:gd name="T20" fmla="*/ 0 60000 65536"/>
                <a:gd name="T21" fmla="*/ 0 w 1354"/>
                <a:gd name="T22" fmla="*/ 0 h 479"/>
                <a:gd name="T23" fmla="*/ 1354 w 1354"/>
                <a:gd name="T24" fmla="*/ 479 h 4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54" h="479">
                  <a:moveTo>
                    <a:pt x="1354" y="0"/>
                  </a:moveTo>
                  <a:lnTo>
                    <a:pt x="1327" y="82"/>
                  </a:lnTo>
                  <a:lnTo>
                    <a:pt x="1259" y="178"/>
                  </a:lnTo>
                  <a:lnTo>
                    <a:pt x="1122" y="260"/>
                  </a:lnTo>
                  <a:lnTo>
                    <a:pt x="958" y="329"/>
                  </a:lnTo>
                  <a:lnTo>
                    <a:pt x="534" y="438"/>
                  </a:lnTo>
                  <a:lnTo>
                    <a:pt x="0" y="479"/>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9" name="Freeform 36"/>
            <p:cNvSpPr>
              <a:spLocks/>
            </p:cNvSpPr>
            <p:nvPr/>
          </p:nvSpPr>
          <p:spPr bwMode="auto">
            <a:xfrm>
              <a:off x="1288" y="2920"/>
              <a:ext cx="82" cy="82"/>
            </a:xfrm>
            <a:custGeom>
              <a:avLst/>
              <a:gdLst>
                <a:gd name="T0" fmla="*/ 41 w 82"/>
                <a:gd name="T1" fmla="*/ 68 h 82"/>
                <a:gd name="T2" fmla="*/ 0 w 82"/>
                <a:gd name="T3" fmla="*/ 82 h 82"/>
                <a:gd name="T4" fmla="*/ 13 w 82"/>
                <a:gd name="T5" fmla="*/ 0 h 82"/>
                <a:gd name="T6" fmla="*/ 82 w 82"/>
                <a:gd name="T7" fmla="*/ 54 h 82"/>
                <a:gd name="T8" fmla="*/ 41 w 82"/>
                <a:gd name="T9" fmla="*/ 68 h 82"/>
                <a:gd name="T10" fmla="*/ 0 60000 65536"/>
                <a:gd name="T11" fmla="*/ 0 60000 65536"/>
                <a:gd name="T12" fmla="*/ 0 60000 65536"/>
                <a:gd name="T13" fmla="*/ 0 60000 65536"/>
                <a:gd name="T14" fmla="*/ 0 60000 65536"/>
                <a:gd name="T15" fmla="*/ 0 w 82"/>
                <a:gd name="T16" fmla="*/ 0 h 82"/>
                <a:gd name="T17" fmla="*/ 82 w 82"/>
                <a:gd name="T18" fmla="*/ 82 h 82"/>
              </a:gdLst>
              <a:ahLst/>
              <a:cxnLst>
                <a:cxn ang="T10">
                  <a:pos x="T0" y="T1"/>
                </a:cxn>
                <a:cxn ang="T11">
                  <a:pos x="T2" y="T3"/>
                </a:cxn>
                <a:cxn ang="T12">
                  <a:pos x="T4" y="T5"/>
                </a:cxn>
                <a:cxn ang="T13">
                  <a:pos x="T6" y="T7"/>
                </a:cxn>
                <a:cxn ang="T14">
                  <a:pos x="T8" y="T9"/>
                </a:cxn>
              </a:cxnLst>
              <a:rect l="T15" t="T16" r="T17" b="T18"/>
              <a:pathLst>
                <a:path w="82" h="82">
                  <a:moveTo>
                    <a:pt x="41" y="68"/>
                  </a:moveTo>
                  <a:lnTo>
                    <a:pt x="0" y="82"/>
                  </a:lnTo>
                  <a:lnTo>
                    <a:pt x="13" y="0"/>
                  </a:lnTo>
                  <a:lnTo>
                    <a:pt x="82" y="54"/>
                  </a:lnTo>
                  <a:lnTo>
                    <a:pt x="41" y="68"/>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80" name="Freeform 37"/>
            <p:cNvSpPr>
              <a:spLocks/>
            </p:cNvSpPr>
            <p:nvPr/>
          </p:nvSpPr>
          <p:spPr bwMode="auto">
            <a:xfrm>
              <a:off x="1329" y="3002"/>
              <a:ext cx="889" cy="396"/>
            </a:xfrm>
            <a:custGeom>
              <a:avLst/>
              <a:gdLst>
                <a:gd name="T0" fmla="*/ 889 w 889"/>
                <a:gd name="T1" fmla="*/ 396 h 396"/>
                <a:gd name="T2" fmla="*/ 588 w 889"/>
                <a:gd name="T3" fmla="*/ 369 h 396"/>
                <a:gd name="T4" fmla="*/ 328 w 889"/>
                <a:gd name="T5" fmla="*/ 287 h 396"/>
                <a:gd name="T6" fmla="*/ 123 w 889"/>
                <a:gd name="T7" fmla="*/ 164 h 396"/>
                <a:gd name="T8" fmla="*/ 54 w 889"/>
                <a:gd name="T9" fmla="*/ 82 h 396"/>
                <a:gd name="T10" fmla="*/ 0 w 889"/>
                <a:gd name="T11" fmla="*/ 0 h 396"/>
                <a:gd name="T12" fmla="*/ 0 60000 65536"/>
                <a:gd name="T13" fmla="*/ 0 60000 65536"/>
                <a:gd name="T14" fmla="*/ 0 60000 65536"/>
                <a:gd name="T15" fmla="*/ 0 60000 65536"/>
                <a:gd name="T16" fmla="*/ 0 60000 65536"/>
                <a:gd name="T17" fmla="*/ 0 60000 65536"/>
                <a:gd name="T18" fmla="*/ 0 w 889"/>
                <a:gd name="T19" fmla="*/ 0 h 396"/>
                <a:gd name="T20" fmla="*/ 889 w 889"/>
                <a:gd name="T21" fmla="*/ 396 h 396"/>
              </a:gdLst>
              <a:ahLst/>
              <a:cxnLst>
                <a:cxn ang="T12">
                  <a:pos x="T0" y="T1"/>
                </a:cxn>
                <a:cxn ang="T13">
                  <a:pos x="T2" y="T3"/>
                </a:cxn>
                <a:cxn ang="T14">
                  <a:pos x="T4" y="T5"/>
                </a:cxn>
                <a:cxn ang="T15">
                  <a:pos x="T6" y="T7"/>
                </a:cxn>
                <a:cxn ang="T16">
                  <a:pos x="T8" y="T9"/>
                </a:cxn>
                <a:cxn ang="T17">
                  <a:pos x="T10" y="T11"/>
                </a:cxn>
              </a:cxnLst>
              <a:rect l="T18" t="T19" r="T20" b="T21"/>
              <a:pathLst>
                <a:path w="889" h="396">
                  <a:moveTo>
                    <a:pt x="889" y="396"/>
                  </a:moveTo>
                  <a:lnTo>
                    <a:pt x="588" y="369"/>
                  </a:lnTo>
                  <a:lnTo>
                    <a:pt x="328" y="287"/>
                  </a:lnTo>
                  <a:lnTo>
                    <a:pt x="123" y="164"/>
                  </a:lnTo>
                  <a:lnTo>
                    <a:pt x="54" y="82"/>
                  </a:lnTo>
                  <a:lnTo>
                    <a:pt x="0"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1" name="Rectangle 38"/>
            <p:cNvSpPr>
              <a:spLocks noChangeArrowheads="1"/>
            </p:cNvSpPr>
            <p:nvPr/>
          </p:nvSpPr>
          <p:spPr bwMode="auto">
            <a:xfrm>
              <a:off x="1998" y="1290"/>
              <a:ext cx="47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82" name="Rectangle 39"/>
            <p:cNvSpPr>
              <a:spLocks noChangeArrowheads="1"/>
            </p:cNvSpPr>
            <p:nvPr/>
          </p:nvSpPr>
          <p:spPr bwMode="auto">
            <a:xfrm>
              <a:off x="521" y="2570"/>
              <a:ext cx="30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Waits</a:t>
              </a:r>
              <a:endParaRPr lang="en-GB" altLang="zh-TW">
                <a:latin typeface="Times" panose="02020603050405020304" pitchFamily="18" charset="0"/>
                <a:ea typeface="PMingLiU" panose="02020500000000000000" pitchFamily="18" charset="-120"/>
              </a:endParaRPr>
            </a:p>
          </p:txBody>
        </p:sp>
        <p:sp>
          <p:nvSpPr>
            <p:cNvPr id="83" name="Rectangle 40"/>
            <p:cNvSpPr>
              <a:spLocks noChangeArrowheads="1"/>
            </p:cNvSpPr>
            <p:nvPr/>
          </p:nvSpPr>
          <p:spPr bwMode="auto">
            <a:xfrm>
              <a:off x="658" y="2707"/>
              <a:ext cx="14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for</a:t>
              </a:r>
              <a:endParaRPr lang="en-GB" altLang="zh-TW">
                <a:latin typeface="Times" panose="02020603050405020304" pitchFamily="18" charset="0"/>
                <a:ea typeface="PMingLiU" panose="02020500000000000000" pitchFamily="18" charset="-120"/>
              </a:endParaRPr>
            </a:p>
          </p:txBody>
        </p:sp>
        <p:sp>
          <p:nvSpPr>
            <p:cNvPr id="84" name="Rectangle 41"/>
            <p:cNvSpPr>
              <a:spLocks noChangeArrowheads="1"/>
            </p:cNvSpPr>
            <p:nvPr/>
          </p:nvSpPr>
          <p:spPr bwMode="auto">
            <a:xfrm>
              <a:off x="945" y="1334"/>
              <a:ext cx="41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Held by</a:t>
              </a:r>
              <a:endParaRPr lang="en-GB" altLang="zh-TW">
                <a:latin typeface="Times" panose="02020603050405020304" pitchFamily="18" charset="0"/>
                <a:ea typeface="PMingLiU" panose="02020500000000000000" pitchFamily="18" charset="-120"/>
              </a:endParaRPr>
            </a:p>
          </p:txBody>
        </p:sp>
        <p:sp>
          <p:nvSpPr>
            <p:cNvPr id="85" name="Rectangle 42"/>
            <p:cNvSpPr>
              <a:spLocks noChangeArrowheads="1"/>
            </p:cNvSpPr>
            <p:nvPr/>
          </p:nvSpPr>
          <p:spPr bwMode="auto">
            <a:xfrm>
              <a:off x="3461" y="2406"/>
              <a:ext cx="24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Held</a:t>
              </a:r>
              <a:endParaRPr lang="en-GB" altLang="zh-TW">
                <a:latin typeface="Times" panose="02020603050405020304" pitchFamily="18" charset="0"/>
                <a:ea typeface="PMingLiU" panose="02020500000000000000" pitchFamily="18" charset="-120"/>
              </a:endParaRPr>
            </a:p>
          </p:txBody>
        </p:sp>
        <p:sp>
          <p:nvSpPr>
            <p:cNvPr id="86" name="Rectangle 43"/>
            <p:cNvSpPr>
              <a:spLocks noChangeArrowheads="1"/>
            </p:cNvSpPr>
            <p:nvPr/>
          </p:nvSpPr>
          <p:spPr bwMode="auto">
            <a:xfrm>
              <a:off x="3557" y="2543"/>
              <a:ext cx="12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by</a:t>
              </a:r>
              <a:endParaRPr lang="en-GB" altLang="zh-TW">
                <a:latin typeface="Times" panose="02020603050405020304" pitchFamily="18" charset="0"/>
                <a:ea typeface="PMingLiU" panose="02020500000000000000" pitchFamily="18" charset="-120"/>
              </a:endParaRPr>
            </a:p>
          </p:txBody>
        </p:sp>
        <p:sp>
          <p:nvSpPr>
            <p:cNvPr id="87" name="Rectangle 44"/>
            <p:cNvSpPr>
              <a:spLocks noChangeArrowheads="1"/>
            </p:cNvSpPr>
            <p:nvPr/>
          </p:nvSpPr>
          <p:spPr bwMode="auto">
            <a:xfrm>
              <a:off x="2051" y="3131"/>
              <a:ext cx="8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B</a:t>
              </a:r>
              <a:endParaRPr lang="en-GB" altLang="zh-TW" i="1">
                <a:latin typeface="Times" panose="02020603050405020304" pitchFamily="18" charset="0"/>
                <a:ea typeface="PMingLiU" panose="02020500000000000000" pitchFamily="18" charset="-120"/>
              </a:endParaRPr>
            </a:p>
          </p:txBody>
        </p:sp>
        <p:sp>
          <p:nvSpPr>
            <p:cNvPr id="88" name="Rectangle 45"/>
            <p:cNvSpPr>
              <a:spLocks noChangeArrowheads="1"/>
            </p:cNvSpPr>
            <p:nvPr/>
          </p:nvSpPr>
          <p:spPr bwMode="auto">
            <a:xfrm>
              <a:off x="2928" y="3123"/>
              <a:ext cx="47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89" name="Rectangle 46"/>
            <p:cNvSpPr>
              <a:spLocks noChangeArrowheads="1"/>
            </p:cNvSpPr>
            <p:nvPr/>
          </p:nvSpPr>
          <p:spPr bwMode="auto">
            <a:xfrm>
              <a:off x="1317" y="3259"/>
              <a:ext cx="25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Held</a:t>
              </a:r>
              <a:endParaRPr lang="en-GB" altLang="zh-TW">
                <a:latin typeface="Times" panose="02020603050405020304" pitchFamily="18" charset="0"/>
                <a:ea typeface="PMingLiU" panose="02020500000000000000" pitchFamily="18" charset="-120"/>
              </a:endParaRPr>
            </a:p>
          </p:txBody>
        </p:sp>
        <p:sp>
          <p:nvSpPr>
            <p:cNvPr id="90" name="Rectangle 47"/>
            <p:cNvSpPr>
              <a:spLocks noChangeArrowheads="1"/>
            </p:cNvSpPr>
            <p:nvPr/>
          </p:nvSpPr>
          <p:spPr bwMode="auto">
            <a:xfrm>
              <a:off x="1427" y="3396"/>
              <a:ext cx="12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by</a:t>
              </a:r>
              <a:endParaRPr lang="en-GB" altLang="zh-TW">
                <a:latin typeface="Times" panose="02020603050405020304" pitchFamily="18" charset="0"/>
                <a:ea typeface="PMingLiU" panose="02020500000000000000" pitchFamily="18" charset="-120"/>
              </a:endParaRPr>
            </a:p>
          </p:txBody>
        </p:sp>
        <p:sp>
          <p:nvSpPr>
            <p:cNvPr id="91" name="Freeform 48"/>
            <p:cNvSpPr>
              <a:spLocks/>
            </p:cNvSpPr>
            <p:nvPr/>
          </p:nvSpPr>
          <p:spPr bwMode="auto">
            <a:xfrm>
              <a:off x="2819" y="1634"/>
              <a:ext cx="82" cy="82"/>
            </a:xfrm>
            <a:custGeom>
              <a:avLst/>
              <a:gdLst>
                <a:gd name="T0" fmla="*/ 41 w 82"/>
                <a:gd name="T1" fmla="*/ 14 h 82"/>
                <a:gd name="T2" fmla="*/ 82 w 82"/>
                <a:gd name="T3" fmla="*/ 0 h 82"/>
                <a:gd name="T4" fmla="*/ 69 w 82"/>
                <a:gd name="T5" fmla="*/ 82 h 82"/>
                <a:gd name="T6" fmla="*/ 0 w 82"/>
                <a:gd name="T7" fmla="*/ 27 h 82"/>
                <a:gd name="T8" fmla="*/ 41 w 82"/>
                <a:gd name="T9" fmla="*/ 14 h 82"/>
                <a:gd name="T10" fmla="*/ 0 60000 65536"/>
                <a:gd name="T11" fmla="*/ 0 60000 65536"/>
                <a:gd name="T12" fmla="*/ 0 60000 65536"/>
                <a:gd name="T13" fmla="*/ 0 60000 65536"/>
                <a:gd name="T14" fmla="*/ 0 60000 65536"/>
                <a:gd name="T15" fmla="*/ 0 w 82"/>
                <a:gd name="T16" fmla="*/ 0 h 82"/>
                <a:gd name="T17" fmla="*/ 82 w 82"/>
                <a:gd name="T18" fmla="*/ 82 h 82"/>
              </a:gdLst>
              <a:ahLst/>
              <a:cxnLst>
                <a:cxn ang="T10">
                  <a:pos x="T0" y="T1"/>
                </a:cxn>
                <a:cxn ang="T11">
                  <a:pos x="T2" y="T3"/>
                </a:cxn>
                <a:cxn ang="T12">
                  <a:pos x="T4" y="T5"/>
                </a:cxn>
                <a:cxn ang="T13">
                  <a:pos x="T6" y="T7"/>
                </a:cxn>
                <a:cxn ang="T14">
                  <a:pos x="T8" y="T9"/>
                </a:cxn>
              </a:cxnLst>
              <a:rect l="T15" t="T16" r="T17" b="T18"/>
              <a:pathLst>
                <a:path w="82" h="82">
                  <a:moveTo>
                    <a:pt x="41" y="14"/>
                  </a:moveTo>
                  <a:lnTo>
                    <a:pt x="82" y="0"/>
                  </a:lnTo>
                  <a:lnTo>
                    <a:pt x="69" y="82"/>
                  </a:lnTo>
                  <a:lnTo>
                    <a:pt x="0" y="27"/>
                  </a:lnTo>
                  <a:lnTo>
                    <a:pt x="41" y="14"/>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2" name="Freeform 49"/>
            <p:cNvSpPr>
              <a:spLocks/>
            </p:cNvSpPr>
            <p:nvPr/>
          </p:nvSpPr>
          <p:spPr bwMode="auto">
            <a:xfrm>
              <a:off x="1794" y="1169"/>
              <a:ext cx="1066" cy="465"/>
            </a:xfrm>
            <a:custGeom>
              <a:avLst/>
              <a:gdLst>
                <a:gd name="T0" fmla="*/ 0 w 1066"/>
                <a:gd name="T1" fmla="*/ 0 h 465"/>
                <a:gd name="T2" fmla="*/ 355 w 1066"/>
                <a:gd name="T3" fmla="*/ 27 h 465"/>
                <a:gd name="T4" fmla="*/ 683 w 1066"/>
                <a:gd name="T5" fmla="*/ 123 h 465"/>
                <a:gd name="T6" fmla="*/ 930 w 1066"/>
                <a:gd name="T7" fmla="*/ 274 h 465"/>
                <a:gd name="T8" fmla="*/ 1012 w 1066"/>
                <a:gd name="T9" fmla="*/ 369 h 465"/>
                <a:gd name="T10" fmla="*/ 1066 w 1066"/>
                <a:gd name="T11" fmla="*/ 465 h 465"/>
                <a:gd name="T12" fmla="*/ 0 60000 65536"/>
                <a:gd name="T13" fmla="*/ 0 60000 65536"/>
                <a:gd name="T14" fmla="*/ 0 60000 65536"/>
                <a:gd name="T15" fmla="*/ 0 60000 65536"/>
                <a:gd name="T16" fmla="*/ 0 60000 65536"/>
                <a:gd name="T17" fmla="*/ 0 60000 65536"/>
                <a:gd name="T18" fmla="*/ 0 w 1066"/>
                <a:gd name="T19" fmla="*/ 0 h 465"/>
                <a:gd name="T20" fmla="*/ 1066 w 1066"/>
                <a:gd name="T21" fmla="*/ 465 h 465"/>
              </a:gdLst>
              <a:ahLst/>
              <a:cxnLst>
                <a:cxn ang="T12">
                  <a:pos x="T0" y="T1"/>
                </a:cxn>
                <a:cxn ang="T13">
                  <a:pos x="T2" y="T3"/>
                </a:cxn>
                <a:cxn ang="T14">
                  <a:pos x="T4" y="T5"/>
                </a:cxn>
                <a:cxn ang="T15">
                  <a:pos x="T6" y="T7"/>
                </a:cxn>
                <a:cxn ang="T16">
                  <a:pos x="T8" y="T9"/>
                </a:cxn>
                <a:cxn ang="T17">
                  <a:pos x="T10" y="T11"/>
                </a:cxn>
              </a:cxnLst>
              <a:rect l="T18" t="T19" r="T20" b="T21"/>
              <a:pathLst>
                <a:path w="1066" h="465">
                  <a:moveTo>
                    <a:pt x="0" y="0"/>
                  </a:moveTo>
                  <a:lnTo>
                    <a:pt x="355" y="27"/>
                  </a:lnTo>
                  <a:lnTo>
                    <a:pt x="683" y="123"/>
                  </a:lnTo>
                  <a:lnTo>
                    <a:pt x="930" y="274"/>
                  </a:lnTo>
                  <a:lnTo>
                    <a:pt x="1012" y="369"/>
                  </a:lnTo>
                  <a:lnTo>
                    <a:pt x="1066" y="465"/>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3" name="Freeform 50"/>
            <p:cNvSpPr>
              <a:spLocks/>
            </p:cNvSpPr>
            <p:nvPr/>
          </p:nvSpPr>
          <p:spPr bwMode="auto">
            <a:xfrm>
              <a:off x="3722" y="2687"/>
              <a:ext cx="82" cy="69"/>
            </a:xfrm>
            <a:custGeom>
              <a:avLst/>
              <a:gdLst>
                <a:gd name="T0" fmla="*/ 41 w 82"/>
                <a:gd name="T1" fmla="*/ 0 h 69"/>
                <a:gd name="T2" fmla="*/ 82 w 82"/>
                <a:gd name="T3" fmla="*/ 0 h 69"/>
                <a:gd name="T4" fmla="*/ 55 w 82"/>
                <a:gd name="T5" fmla="*/ 69 h 69"/>
                <a:gd name="T6" fmla="*/ 0 w 82"/>
                <a:gd name="T7" fmla="*/ 0 h 69"/>
                <a:gd name="T8" fmla="*/ 41 w 82"/>
                <a:gd name="T9" fmla="*/ 0 h 69"/>
                <a:gd name="T10" fmla="*/ 0 60000 65536"/>
                <a:gd name="T11" fmla="*/ 0 60000 65536"/>
                <a:gd name="T12" fmla="*/ 0 60000 65536"/>
                <a:gd name="T13" fmla="*/ 0 60000 65536"/>
                <a:gd name="T14" fmla="*/ 0 60000 65536"/>
                <a:gd name="T15" fmla="*/ 0 w 82"/>
                <a:gd name="T16" fmla="*/ 0 h 69"/>
                <a:gd name="T17" fmla="*/ 82 w 82"/>
                <a:gd name="T18" fmla="*/ 69 h 69"/>
              </a:gdLst>
              <a:ahLst/>
              <a:cxnLst>
                <a:cxn ang="T10">
                  <a:pos x="T0" y="T1"/>
                </a:cxn>
                <a:cxn ang="T11">
                  <a:pos x="T2" y="T3"/>
                </a:cxn>
                <a:cxn ang="T12">
                  <a:pos x="T4" y="T5"/>
                </a:cxn>
                <a:cxn ang="T13">
                  <a:pos x="T6" y="T7"/>
                </a:cxn>
                <a:cxn ang="T14">
                  <a:pos x="T8" y="T9"/>
                </a:cxn>
              </a:cxnLst>
              <a:rect l="T15" t="T16" r="T17" b="T18"/>
              <a:pathLst>
                <a:path w="82" h="69">
                  <a:moveTo>
                    <a:pt x="41" y="0"/>
                  </a:moveTo>
                  <a:lnTo>
                    <a:pt x="82" y="0"/>
                  </a:lnTo>
                  <a:lnTo>
                    <a:pt x="55" y="69"/>
                  </a:lnTo>
                  <a:lnTo>
                    <a:pt x="0" y="0"/>
                  </a:lnTo>
                  <a:lnTo>
                    <a:pt x="41" y="0"/>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4" name="Freeform 51"/>
            <p:cNvSpPr>
              <a:spLocks/>
            </p:cNvSpPr>
            <p:nvPr/>
          </p:nvSpPr>
          <p:spPr bwMode="auto">
            <a:xfrm>
              <a:off x="2970" y="1839"/>
              <a:ext cx="793" cy="848"/>
            </a:xfrm>
            <a:custGeom>
              <a:avLst/>
              <a:gdLst>
                <a:gd name="T0" fmla="*/ 0 w 793"/>
                <a:gd name="T1" fmla="*/ 0 h 848"/>
                <a:gd name="T2" fmla="*/ 150 w 793"/>
                <a:gd name="T3" fmla="*/ 14 h 848"/>
                <a:gd name="T4" fmla="*/ 287 w 793"/>
                <a:gd name="T5" fmla="*/ 69 h 848"/>
                <a:gd name="T6" fmla="*/ 410 w 793"/>
                <a:gd name="T7" fmla="*/ 137 h 848"/>
                <a:gd name="T8" fmla="*/ 533 w 793"/>
                <a:gd name="T9" fmla="*/ 246 h 848"/>
                <a:gd name="T10" fmla="*/ 629 w 793"/>
                <a:gd name="T11" fmla="*/ 370 h 848"/>
                <a:gd name="T12" fmla="*/ 711 w 793"/>
                <a:gd name="T13" fmla="*/ 506 h 848"/>
                <a:gd name="T14" fmla="*/ 766 w 793"/>
                <a:gd name="T15" fmla="*/ 670 h 848"/>
                <a:gd name="T16" fmla="*/ 793 w 793"/>
                <a:gd name="T17" fmla="*/ 848 h 84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93"/>
                <a:gd name="T28" fmla="*/ 0 h 848"/>
                <a:gd name="T29" fmla="*/ 793 w 793"/>
                <a:gd name="T30" fmla="*/ 848 h 84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93" h="848">
                  <a:moveTo>
                    <a:pt x="0" y="0"/>
                  </a:moveTo>
                  <a:lnTo>
                    <a:pt x="150" y="14"/>
                  </a:lnTo>
                  <a:lnTo>
                    <a:pt x="287" y="69"/>
                  </a:lnTo>
                  <a:lnTo>
                    <a:pt x="410" y="137"/>
                  </a:lnTo>
                  <a:lnTo>
                    <a:pt x="533" y="246"/>
                  </a:lnTo>
                  <a:lnTo>
                    <a:pt x="629" y="370"/>
                  </a:lnTo>
                  <a:lnTo>
                    <a:pt x="711" y="506"/>
                  </a:lnTo>
                  <a:lnTo>
                    <a:pt x="766" y="670"/>
                  </a:lnTo>
                  <a:lnTo>
                    <a:pt x="793" y="848"/>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5" name="Freeform 52"/>
            <p:cNvSpPr>
              <a:spLocks/>
            </p:cNvSpPr>
            <p:nvPr/>
          </p:nvSpPr>
          <p:spPr bwMode="auto">
            <a:xfrm>
              <a:off x="631" y="2003"/>
              <a:ext cx="82" cy="69"/>
            </a:xfrm>
            <a:custGeom>
              <a:avLst/>
              <a:gdLst>
                <a:gd name="T0" fmla="*/ 41 w 82"/>
                <a:gd name="T1" fmla="*/ 69 h 69"/>
                <a:gd name="T2" fmla="*/ 0 w 82"/>
                <a:gd name="T3" fmla="*/ 69 h 69"/>
                <a:gd name="T4" fmla="*/ 41 w 82"/>
                <a:gd name="T5" fmla="*/ 0 h 69"/>
                <a:gd name="T6" fmla="*/ 82 w 82"/>
                <a:gd name="T7" fmla="*/ 69 h 69"/>
                <a:gd name="T8" fmla="*/ 41 w 82"/>
                <a:gd name="T9" fmla="*/ 69 h 69"/>
                <a:gd name="T10" fmla="*/ 0 60000 65536"/>
                <a:gd name="T11" fmla="*/ 0 60000 65536"/>
                <a:gd name="T12" fmla="*/ 0 60000 65536"/>
                <a:gd name="T13" fmla="*/ 0 60000 65536"/>
                <a:gd name="T14" fmla="*/ 0 60000 65536"/>
                <a:gd name="T15" fmla="*/ 0 w 82"/>
                <a:gd name="T16" fmla="*/ 0 h 69"/>
                <a:gd name="T17" fmla="*/ 82 w 82"/>
                <a:gd name="T18" fmla="*/ 69 h 69"/>
              </a:gdLst>
              <a:ahLst/>
              <a:cxnLst>
                <a:cxn ang="T10">
                  <a:pos x="T0" y="T1"/>
                </a:cxn>
                <a:cxn ang="T11">
                  <a:pos x="T2" y="T3"/>
                </a:cxn>
                <a:cxn ang="T12">
                  <a:pos x="T4" y="T5"/>
                </a:cxn>
                <a:cxn ang="T13">
                  <a:pos x="T6" y="T7"/>
                </a:cxn>
                <a:cxn ang="T14">
                  <a:pos x="T8" y="T9"/>
                </a:cxn>
              </a:cxnLst>
              <a:rect l="T15" t="T16" r="T17" b="T18"/>
              <a:pathLst>
                <a:path w="82" h="69">
                  <a:moveTo>
                    <a:pt x="41" y="69"/>
                  </a:moveTo>
                  <a:lnTo>
                    <a:pt x="0" y="69"/>
                  </a:lnTo>
                  <a:lnTo>
                    <a:pt x="41" y="0"/>
                  </a:lnTo>
                  <a:lnTo>
                    <a:pt x="82" y="69"/>
                  </a:lnTo>
                  <a:lnTo>
                    <a:pt x="41" y="69"/>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6" name="Freeform 53"/>
            <p:cNvSpPr>
              <a:spLocks/>
            </p:cNvSpPr>
            <p:nvPr/>
          </p:nvSpPr>
          <p:spPr bwMode="auto">
            <a:xfrm>
              <a:off x="672" y="2085"/>
              <a:ext cx="561" cy="725"/>
            </a:xfrm>
            <a:custGeom>
              <a:avLst/>
              <a:gdLst>
                <a:gd name="T0" fmla="*/ 561 w 561"/>
                <a:gd name="T1" fmla="*/ 725 h 725"/>
                <a:gd name="T2" fmla="*/ 451 w 561"/>
                <a:gd name="T3" fmla="*/ 712 h 725"/>
                <a:gd name="T4" fmla="*/ 356 w 561"/>
                <a:gd name="T5" fmla="*/ 671 h 725"/>
                <a:gd name="T6" fmla="*/ 274 w 561"/>
                <a:gd name="T7" fmla="*/ 616 h 725"/>
                <a:gd name="T8" fmla="*/ 192 w 561"/>
                <a:gd name="T9" fmla="*/ 520 h 725"/>
                <a:gd name="T10" fmla="*/ 69 w 561"/>
                <a:gd name="T11" fmla="*/ 288 h 725"/>
                <a:gd name="T12" fmla="*/ 0 w 561"/>
                <a:gd name="T13" fmla="*/ 0 h 725"/>
                <a:gd name="T14" fmla="*/ 0 60000 65536"/>
                <a:gd name="T15" fmla="*/ 0 60000 65536"/>
                <a:gd name="T16" fmla="*/ 0 60000 65536"/>
                <a:gd name="T17" fmla="*/ 0 60000 65536"/>
                <a:gd name="T18" fmla="*/ 0 60000 65536"/>
                <a:gd name="T19" fmla="*/ 0 60000 65536"/>
                <a:gd name="T20" fmla="*/ 0 60000 65536"/>
                <a:gd name="T21" fmla="*/ 0 w 561"/>
                <a:gd name="T22" fmla="*/ 0 h 725"/>
                <a:gd name="T23" fmla="*/ 561 w 561"/>
                <a:gd name="T24" fmla="*/ 725 h 7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1" h="725">
                  <a:moveTo>
                    <a:pt x="561" y="725"/>
                  </a:moveTo>
                  <a:lnTo>
                    <a:pt x="451" y="712"/>
                  </a:lnTo>
                  <a:lnTo>
                    <a:pt x="356" y="671"/>
                  </a:lnTo>
                  <a:lnTo>
                    <a:pt x="274" y="616"/>
                  </a:lnTo>
                  <a:lnTo>
                    <a:pt x="192" y="520"/>
                  </a:lnTo>
                  <a:lnTo>
                    <a:pt x="69" y="288"/>
                  </a:lnTo>
                  <a:lnTo>
                    <a:pt x="0"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7" name="Freeform 54"/>
            <p:cNvSpPr>
              <a:spLocks/>
            </p:cNvSpPr>
            <p:nvPr/>
          </p:nvSpPr>
          <p:spPr bwMode="auto">
            <a:xfrm>
              <a:off x="3599" y="2838"/>
              <a:ext cx="68" cy="68"/>
            </a:xfrm>
            <a:custGeom>
              <a:avLst/>
              <a:gdLst>
                <a:gd name="T0" fmla="*/ 0 w 68"/>
                <a:gd name="T1" fmla="*/ 27 h 68"/>
                <a:gd name="T2" fmla="*/ 0 w 68"/>
                <a:gd name="T3" fmla="*/ 0 h 68"/>
                <a:gd name="T4" fmla="*/ 68 w 68"/>
                <a:gd name="T5" fmla="*/ 27 h 68"/>
                <a:gd name="T6" fmla="*/ 0 w 68"/>
                <a:gd name="T7" fmla="*/ 68 h 68"/>
                <a:gd name="T8" fmla="*/ 0 w 68"/>
                <a:gd name="T9" fmla="*/ 27 h 68"/>
                <a:gd name="T10" fmla="*/ 0 60000 65536"/>
                <a:gd name="T11" fmla="*/ 0 60000 65536"/>
                <a:gd name="T12" fmla="*/ 0 60000 65536"/>
                <a:gd name="T13" fmla="*/ 0 60000 65536"/>
                <a:gd name="T14" fmla="*/ 0 60000 65536"/>
                <a:gd name="T15" fmla="*/ 0 w 68"/>
                <a:gd name="T16" fmla="*/ 0 h 68"/>
                <a:gd name="T17" fmla="*/ 68 w 68"/>
                <a:gd name="T18" fmla="*/ 68 h 68"/>
              </a:gdLst>
              <a:ahLst/>
              <a:cxnLst>
                <a:cxn ang="T10">
                  <a:pos x="T0" y="T1"/>
                </a:cxn>
                <a:cxn ang="T11">
                  <a:pos x="T2" y="T3"/>
                </a:cxn>
                <a:cxn ang="T12">
                  <a:pos x="T4" y="T5"/>
                </a:cxn>
                <a:cxn ang="T13">
                  <a:pos x="T6" y="T7"/>
                </a:cxn>
                <a:cxn ang="T14">
                  <a:pos x="T8" y="T9"/>
                </a:cxn>
              </a:cxnLst>
              <a:rect l="T15" t="T16" r="T17" b="T18"/>
              <a:pathLst>
                <a:path w="68" h="68">
                  <a:moveTo>
                    <a:pt x="0" y="27"/>
                  </a:moveTo>
                  <a:lnTo>
                    <a:pt x="0" y="0"/>
                  </a:lnTo>
                  <a:lnTo>
                    <a:pt x="68" y="27"/>
                  </a:lnTo>
                  <a:lnTo>
                    <a:pt x="0" y="68"/>
                  </a:lnTo>
                  <a:lnTo>
                    <a:pt x="0" y="27"/>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8" name="Freeform 55"/>
            <p:cNvSpPr>
              <a:spLocks/>
            </p:cNvSpPr>
            <p:nvPr/>
          </p:nvSpPr>
          <p:spPr bwMode="auto">
            <a:xfrm>
              <a:off x="1014" y="1921"/>
              <a:ext cx="2585" cy="944"/>
            </a:xfrm>
            <a:custGeom>
              <a:avLst/>
              <a:gdLst>
                <a:gd name="T0" fmla="*/ 2585 w 2585"/>
                <a:gd name="T1" fmla="*/ 944 h 944"/>
                <a:gd name="T2" fmla="*/ 2065 w 2585"/>
                <a:gd name="T3" fmla="*/ 930 h 944"/>
                <a:gd name="T4" fmla="*/ 1573 w 2585"/>
                <a:gd name="T5" fmla="*/ 876 h 944"/>
                <a:gd name="T6" fmla="*/ 1135 w 2585"/>
                <a:gd name="T7" fmla="*/ 780 h 944"/>
                <a:gd name="T8" fmla="*/ 752 w 2585"/>
                <a:gd name="T9" fmla="*/ 670 h 944"/>
                <a:gd name="T10" fmla="*/ 438 w 2585"/>
                <a:gd name="T11" fmla="*/ 520 h 944"/>
                <a:gd name="T12" fmla="*/ 205 w 2585"/>
                <a:gd name="T13" fmla="*/ 370 h 944"/>
                <a:gd name="T14" fmla="*/ 55 w 2585"/>
                <a:gd name="T15" fmla="*/ 192 h 944"/>
                <a:gd name="T16" fmla="*/ 0 w 2585"/>
                <a:gd name="T17" fmla="*/ 0 h 94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585"/>
                <a:gd name="T28" fmla="*/ 0 h 944"/>
                <a:gd name="T29" fmla="*/ 2585 w 2585"/>
                <a:gd name="T30" fmla="*/ 944 h 94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585" h="944">
                  <a:moveTo>
                    <a:pt x="2585" y="944"/>
                  </a:moveTo>
                  <a:lnTo>
                    <a:pt x="2065" y="930"/>
                  </a:lnTo>
                  <a:lnTo>
                    <a:pt x="1573" y="876"/>
                  </a:lnTo>
                  <a:lnTo>
                    <a:pt x="1135" y="780"/>
                  </a:lnTo>
                  <a:lnTo>
                    <a:pt x="752" y="670"/>
                  </a:lnTo>
                  <a:lnTo>
                    <a:pt x="438" y="520"/>
                  </a:lnTo>
                  <a:lnTo>
                    <a:pt x="205" y="370"/>
                  </a:lnTo>
                  <a:lnTo>
                    <a:pt x="55" y="192"/>
                  </a:lnTo>
                  <a:lnTo>
                    <a:pt x="0"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9" name="Rectangle 56"/>
            <p:cNvSpPr>
              <a:spLocks noChangeArrowheads="1"/>
            </p:cNvSpPr>
            <p:nvPr/>
          </p:nvSpPr>
          <p:spPr bwMode="auto">
            <a:xfrm>
              <a:off x="2955" y="2160"/>
              <a:ext cx="8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X</a:t>
              </a:r>
              <a:endParaRPr lang="en-GB" altLang="zh-TW" i="1">
                <a:latin typeface="Times" panose="02020603050405020304" pitchFamily="18" charset="0"/>
                <a:ea typeface="PMingLiU" panose="02020500000000000000" pitchFamily="18" charset="-120"/>
              </a:endParaRPr>
            </a:p>
          </p:txBody>
        </p:sp>
        <p:sp>
          <p:nvSpPr>
            <p:cNvPr id="100" name="Rectangle 57"/>
            <p:cNvSpPr>
              <a:spLocks noChangeArrowheads="1"/>
            </p:cNvSpPr>
            <p:nvPr/>
          </p:nvSpPr>
          <p:spPr bwMode="auto">
            <a:xfrm>
              <a:off x="2285" y="3596"/>
              <a:ext cx="8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Y</a:t>
              </a:r>
              <a:endParaRPr lang="en-GB" altLang="zh-TW" i="1">
                <a:latin typeface="Times" panose="02020603050405020304" pitchFamily="18" charset="0"/>
                <a:ea typeface="PMingLiU" panose="02020500000000000000" pitchFamily="18" charset="-120"/>
              </a:endParaRPr>
            </a:p>
          </p:txBody>
        </p:sp>
        <p:sp>
          <p:nvSpPr>
            <p:cNvPr id="101" name="Rectangle 58"/>
            <p:cNvSpPr>
              <a:spLocks noChangeArrowheads="1"/>
            </p:cNvSpPr>
            <p:nvPr/>
          </p:nvSpPr>
          <p:spPr bwMode="auto">
            <a:xfrm>
              <a:off x="781" y="2174"/>
              <a:ext cx="7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Z</a:t>
              </a:r>
              <a:endParaRPr lang="en-GB" altLang="zh-TW" i="1">
                <a:latin typeface="Times" panose="02020603050405020304" pitchFamily="18" charset="0"/>
                <a:ea typeface="PMingLiU" panose="02020500000000000000" pitchFamily="18" charset="-120"/>
              </a:endParaRPr>
            </a:p>
          </p:txBody>
        </p:sp>
        <p:sp>
          <p:nvSpPr>
            <p:cNvPr id="102" name="Rectangle 59"/>
            <p:cNvSpPr>
              <a:spLocks noChangeArrowheads="1"/>
            </p:cNvSpPr>
            <p:nvPr/>
          </p:nvSpPr>
          <p:spPr bwMode="auto">
            <a:xfrm>
              <a:off x="2026" y="2516"/>
              <a:ext cx="41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a:solidFill>
                    <a:srgbClr val="000000"/>
                  </a:solidFill>
                  <a:latin typeface="Arial" panose="020B0604020202020204" pitchFamily="34" charset="0"/>
                  <a:ea typeface="PMingLiU" panose="02020500000000000000" pitchFamily="18" charset="-120"/>
                </a:rPr>
                <a:t>Held by</a:t>
              </a:r>
              <a:endParaRPr lang="en-GB" altLang="zh-TW">
                <a:latin typeface="Times" panose="02020603050405020304" pitchFamily="18" charset="0"/>
                <a:ea typeface="PMingLiU" panose="02020500000000000000" pitchFamily="18" charset="-120"/>
              </a:endParaRPr>
            </a:p>
          </p:txBody>
        </p:sp>
        <p:sp>
          <p:nvSpPr>
            <p:cNvPr id="103" name="Rectangle 60"/>
            <p:cNvSpPr>
              <a:spLocks noChangeArrowheads="1"/>
            </p:cNvSpPr>
            <p:nvPr/>
          </p:nvSpPr>
          <p:spPr bwMode="auto">
            <a:xfrm>
              <a:off x="1588" y="1060"/>
              <a:ext cx="178" cy="178"/>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4" name="Rectangle 61"/>
            <p:cNvSpPr>
              <a:spLocks noChangeArrowheads="1"/>
            </p:cNvSpPr>
            <p:nvPr/>
          </p:nvSpPr>
          <p:spPr bwMode="auto">
            <a:xfrm>
              <a:off x="1588" y="1060"/>
              <a:ext cx="192" cy="191"/>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5" name="Rectangle 62"/>
            <p:cNvSpPr>
              <a:spLocks noChangeArrowheads="1"/>
            </p:cNvSpPr>
            <p:nvPr/>
          </p:nvSpPr>
          <p:spPr bwMode="auto">
            <a:xfrm>
              <a:off x="1629" y="1098"/>
              <a:ext cx="11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06" name="Rectangle 63"/>
            <p:cNvSpPr>
              <a:spLocks noChangeArrowheads="1"/>
            </p:cNvSpPr>
            <p:nvPr/>
          </p:nvSpPr>
          <p:spPr bwMode="auto">
            <a:xfrm>
              <a:off x="3681" y="2769"/>
              <a:ext cx="178" cy="164"/>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7" name="Rectangle 64"/>
            <p:cNvSpPr>
              <a:spLocks noChangeArrowheads="1"/>
            </p:cNvSpPr>
            <p:nvPr/>
          </p:nvSpPr>
          <p:spPr bwMode="auto">
            <a:xfrm>
              <a:off x="3681" y="2769"/>
              <a:ext cx="191" cy="178"/>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8" name="Rectangle 65"/>
            <p:cNvSpPr>
              <a:spLocks noChangeArrowheads="1"/>
            </p:cNvSpPr>
            <p:nvPr/>
          </p:nvSpPr>
          <p:spPr bwMode="auto">
            <a:xfrm>
              <a:off x="3735" y="2794"/>
              <a:ext cx="8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U</a:t>
              </a:r>
              <a:endParaRPr lang="en-GB" altLang="zh-TW" i="1">
                <a:latin typeface="Times" panose="02020603050405020304" pitchFamily="18" charset="0"/>
                <a:ea typeface="PMingLiU" panose="02020500000000000000" pitchFamily="18" charset="-120"/>
              </a:endParaRPr>
            </a:p>
          </p:txBody>
        </p:sp>
        <p:sp>
          <p:nvSpPr>
            <p:cNvPr id="109" name="Rectangle 66"/>
            <p:cNvSpPr>
              <a:spLocks noChangeArrowheads="1"/>
            </p:cNvSpPr>
            <p:nvPr/>
          </p:nvSpPr>
          <p:spPr bwMode="auto">
            <a:xfrm>
              <a:off x="1206" y="2742"/>
              <a:ext cx="177" cy="164"/>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0" name="Rectangle 67"/>
            <p:cNvSpPr>
              <a:spLocks noChangeArrowheads="1"/>
            </p:cNvSpPr>
            <p:nvPr/>
          </p:nvSpPr>
          <p:spPr bwMode="auto">
            <a:xfrm>
              <a:off x="1206" y="2742"/>
              <a:ext cx="191" cy="178"/>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1" name="Rectangle 68"/>
            <p:cNvSpPr>
              <a:spLocks noChangeArrowheads="1"/>
            </p:cNvSpPr>
            <p:nvPr/>
          </p:nvSpPr>
          <p:spPr bwMode="auto">
            <a:xfrm>
              <a:off x="1273" y="2781"/>
              <a:ext cx="8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12" name="Rectangle 69"/>
            <p:cNvSpPr>
              <a:spLocks noChangeArrowheads="1"/>
            </p:cNvSpPr>
            <p:nvPr/>
          </p:nvSpPr>
          <p:spPr bwMode="auto">
            <a:xfrm>
              <a:off x="2678" y="1804"/>
              <a:ext cx="81"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A</a:t>
              </a:r>
              <a:endParaRPr lang="en-GB" altLang="zh-TW" i="1">
                <a:latin typeface="Times" panose="02020603050405020304" pitchFamily="18" charset="0"/>
                <a:ea typeface="PMingLiU" panose="02020500000000000000" pitchFamily="18" charset="-120"/>
              </a:endParaRPr>
            </a:p>
          </p:txBody>
        </p:sp>
        <p:sp>
          <p:nvSpPr>
            <p:cNvPr id="113" name="Rectangle 70"/>
            <p:cNvSpPr>
              <a:spLocks noChangeArrowheads="1"/>
            </p:cNvSpPr>
            <p:nvPr/>
          </p:nvSpPr>
          <p:spPr bwMode="auto">
            <a:xfrm>
              <a:off x="465" y="1791"/>
              <a:ext cx="8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400" i="1">
                  <a:solidFill>
                    <a:srgbClr val="000000"/>
                  </a:solidFill>
                  <a:latin typeface="Arial" panose="020B0604020202020204" pitchFamily="34" charset="0"/>
                  <a:ea typeface="PMingLiU" panose="02020500000000000000" pitchFamily="18" charset="-120"/>
                </a:rPr>
                <a:t>C</a:t>
              </a:r>
              <a:endParaRPr lang="en-GB" altLang="zh-TW" i="1">
                <a:latin typeface="Times" panose="02020603050405020304" pitchFamily="18" charset="0"/>
                <a:ea typeface="PMingLiU" panose="02020500000000000000" pitchFamily="18" charset="-120"/>
              </a:endParaRPr>
            </a:p>
          </p:txBody>
        </p:sp>
        <p:sp>
          <p:nvSpPr>
            <p:cNvPr id="114" name="Freeform 71"/>
            <p:cNvSpPr>
              <a:spLocks/>
            </p:cNvSpPr>
            <p:nvPr/>
          </p:nvSpPr>
          <p:spPr bwMode="auto">
            <a:xfrm>
              <a:off x="5674" y="2674"/>
              <a:ext cx="75" cy="62"/>
            </a:xfrm>
            <a:custGeom>
              <a:avLst/>
              <a:gdLst>
                <a:gd name="T0" fmla="*/ 38 w 75"/>
                <a:gd name="T1" fmla="*/ 0 h 62"/>
                <a:gd name="T2" fmla="*/ 75 w 75"/>
                <a:gd name="T3" fmla="*/ 0 h 62"/>
                <a:gd name="T4" fmla="*/ 38 w 75"/>
                <a:gd name="T5" fmla="*/ 62 h 62"/>
                <a:gd name="T6" fmla="*/ 0 w 75"/>
                <a:gd name="T7" fmla="*/ 0 h 62"/>
                <a:gd name="T8" fmla="*/ 38 w 75"/>
                <a:gd name="T9" fmla="*/ 0 h 62"/>
                <a:gd name="T10" fmla="*/ 0 60000 65536"/>
                <a:gd name="T11" fmla="*/ 0 60000 65536"/>
                <a:gd name="T12" fmla="*/ 0 60000 65536"/>
                <a:gd name="T13" fmla="*/ 0 60000 65536"/>
                <a:gd name="T14" fmla="*/ 0 60000 65536"/>
                <a:gd name="T15" fmla="*/ 0 w 75"/>
                <a:gd name="T16" fmla="*/ 0 h 62"/>
                <a:gd name="T17" fmla="*/ 75 w 75"/>
                <a:gd name="T18" fmla="*/ 62 h 62"/>
              </a:gdLst>
              <a:ahLst/>
              <a:cxnLst>
                <a:cxn ang="T10">
                  <a:pos x="T0" y="T1"/>
                </a:cxn>
                <a:cxn ang="T11">
                  <a:pos x="T2" y="T3"/>
                </a:cxn>
                <a:cxn ang="T12">
                  <a:pos x="T4" y="T5"/>
                </a:cxn>
                <a:cxn ang="T13">
                  <a:pos x="T6" y="T7"/>
                </a:cxn>
                <a:cxn ang="T14">
                  <a:pos x="T8" y="T9"/>
                </a:cxn>
              </a:cxnLst>
              <a:rect l="T15" t="T16" r="T17" b="T18"/>
              <a:pathLst>
                <a:path w="75" h="62">
                  <a:moveTo>
                    <a:pt x="38" y="0"/>
                  </a:moveTo>
                  <a:lnTo>
                    <a:pt x="75" y="0"/>
                  </a:lnTo>
                  <a:lnTo>
                    <a:pt x="38" y="62"/>
                  </a:lnTo>
                  <a:lnTo>
                    <a:pt x="0" y="0"/>
                  </a:lnTo>
                  <a:lnTo>
                    <a:pt x="38" y="0"/>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15" name="Freeform 72"/>
            <p:cNvSpPr>
              <a:spLocks/>
            </p:cNvSpPr>
            <p:nvPr/>
          </p:nvSpPr>
          <p:spPr bwMode="auto">
            <a:xfrm>
              <a:off x="5137" y="1251"/>
              <a:ext cx="575" cy="1410"/>
            </a:xfrm>
            <a:custGeom>
              <a:avLst/>
              <a:gdLst>
                <a:gd name="T0" fmla="*/ 0 w 575"/>
                <a:gd name="T1" fmla="*/ 0 h 1410"/>
                <a:gd name="T2" fmla="*/ 113 w 575"/>
                <a:gd name="T3" fmla="*/ 25 h 1410"/>
                <a:gd name="T4" fmla="*/ 213 w 575"/>
                <a:gd name="T5" fmla="*/ 112 h 1410"/>
                <a:gd name="T6" fmla="*/ 312 w 575"/>
                <a:gd name="T7" fmla="*/ 237 h 1410"/>
                <a:gd name="T8" fmla="*/ 400 w 575"/>
                <a:gd name="T9" fmla="*/ 412 h 1410"/>
                <a:gd name="T10" fmla="*/ 525 w 575"/>
                <a:gd name="T11" fmla="*/ 861 h 1410"/>
                <a:gd name="T12" fmla="*/ 575 w 575"/>
                <a:gd name="T13" fmla="*/ 1410 h 1410"/>
                <a:gd name="T14" fmla="*/ 0 60000 65536"/>
                <a:gd name="T15" fmla="*/ 0 60000 65536"/>
                <a:gd name="T16" fmla="*/ 0 60000 65536"/>
                <a:gd name="T17" fmla="*/ 0 60000 65536"/>
                <a:gd name="T18" fmla="*/ 0 60000 65536"/>
                <a:gd name="T19" fmla="*/ 0 60000 65536"/>
                <a:gd name="T20" fmla="*/ 0 60000 65536"/>
                <a:gd name="T21" fmla="*/ 0 w 575"/>
                <a:gd name="T22" fmla="*/ 0 h 1410"/>
                <a:gd name="T23" fmla="*/ 575 w 575"/>
                <a:gd name="T24" fmla="*/ 1410 h 14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75" h="1410">
                  <a:moveTo>
                    <a:pt x="0" y="0"/>
                  </a:moveTo>
                  <a:lnTo>
                    <a:pt x="113" y="25"/>
                  </a:lnTo>
                  <a:lnTo>
                    <a:pt x="213" y="112"/>
                  </a:lnTo>
                  <a:lnTo>
                    <a:pt x="312" y="237"/>
                  </a:lnTo>
                  <a:lnTo>
                    <a:pt x="400" y="412"/>
                  </a:lnTo>
                  <a:lnTo>
                    <a:pt x="525" y="861"/>
                  </a:lnTo>
                  <a:lnTo>
                    <a:pt x="575" y="141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16" name="Freeform 73"/>
            <p:cNvSpPr>
              <a:spLocks/>
            </p:cNvSpPr>
            <p:nvPr/>
          </p:nvSpPr>
          <p:spPr bwMode="auto">
            <a:xfrm>
              <a:off x="4913" y="1201"/>
              <a:ext cx="75" cy="75"/>
            </a:xfrm>
            <a:custGeom>
              <a:avLst/>
              <a:gdLst>
                <a:gd name="T0" fmla="*/ 12 w 75"/>
                <a:gd name="T1" fmla="*/ 37 h 75"/>
                <a:gd name="T2" fmla="*/ 0 w 75"/>
                <a:gd name="T3" fmla="*/ 0 h 75"/>
                <a:gd name="T4" fmla="*/ 75 w 75"/>
                <a:gd name="T5" fmla="*/ 25 h 75"/>
                <a:gd name="T6" fmla="*/ 12 w 75"/>
                <a:gd name="T7" fmla="*/ 75 h 75"/>
                <a:gd name="T8" fmla="*/ 12 w 75"/>
                <a:gd name="T9" fmla="*/ 37 h 75"/>
                <a:gd name="T10" fmla="*/ 0 60000 65536"/>
                <a:gd name="T11" fmla="*/ 0 60000 65536"/>
                <a:gd name="T12" fmla="*/ 0 60000 65536"/>
                <a:gd name="T13" fmla="*/ 0 60000 65536"/>
                <a:gd name="T14" fmla="*/ 0 60000 65536"/>
                <a:gd name="T15" fmla="*/ 0 w 75"/>
                <a:gd name="T16" fmla="*/ 0 h 75"/>
                <a:gd name="T17" fmla="*/ 75 w 75"/>
                <a:gd name="T18" fmla="*/ 75 h 75"/>
              </a:gdLst>
              <a:ahLst/>
              <a:cxnLst>
                <a:cxn ang="T10">
                  <a:pos x="T0" y="T1"/>
                </a:cxn>
                <a:cxn ang="T11">
                  <a:pos x="T2" y="T3"/>
                </a:cxn>
                <a:cxn ang="T12">
                  <a:pos x="T4" y="T5"/>
                </a:cxn>
                <a:cxn ang="T13">
                  <a:pos x="T6" y="T7"/>
                </a:cxn>
                <a:cxn ang="T14">
                  <a:pos x="T8" y="T9"/>
                </a:cxn>
              </a:cxnLst>
              <a:rect l="T15" t="T16" r="T17" b="T18"/>
              <a:pathLst>
                <a:path w="75" h="75">
                  <a:moveTo>
                    <a:pt x="12" y="37"/>
                  </a:moveTo>
                  <a:lnTo>
                    <a:pt x="0" y="0"/>
                  </a:lnTo>
                  <a:lnTo>
                    <a:pt x="75" y="25"/>
                  </a:lnTo>
                  <a:lnTo>
                    <a:pt x="12" y="75"/>
                  </a:lnTo>
                  <a:lnTo>
                    <a:pt x="12" y="37"/>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17" name="Freeform 74"/>
            <p:cNvSpPr>
              <a:spLocks/>
            </p:cNvSpPr>
            <p:nvPr/>
          </p:nvSpPr>
          <p:spPr bwMode="auto">
            <a:xfrm>
              <a:off x="4388" y="1238"/>
              <a:ext cx="525" cy="912"/>
            </a:xfrm>
            <a:custGeom>
              <a:avLst/>
              <a:gdLst>
                <a:gd name="T0" fmla="*/ 0 w 525"/>
                <a:gd name="T1" fmla="*/ 912 h 912"/>
                <a:gd name="T2" fmla="*/ 38 w 525"/>
                <a:gd name="T3" fmla="*/ 600 h 912"/>
                <a:gd name="T4" fmla="*/ 150 w 525"/>
                <a:gd name="T5" fmla="*/ 312 h 912"/>
                <a:gd name="T6" fmla="*/ 225 w 525"/>
                <a:gd name="T7" fmla="*/ 200 h 912"/>
                <a:gd name="T8" fmla="*/ 312 w 525"/>
                <a:gd name="T9" fmla="*/ 113 h 912"/>
                <a:gd name="T10" fmla="*/ 412 w 525"/>
                <a:gd name="T11" fmla="*/ 38 h 912"/>
                <a:gd name="T12" fmla="*/ 525 w 525"/>
                <a:gd name="T13" fmla="*/ 0 h 912"/>
                <a:gd name="T14" fmla="*/ 0 60000 65536"/>
                <a:gd name="T15" fmla="*/ 0 60000 65536"/>
                <a:gd name="T16" fmla="*/ 0 60000 65536"/>
                <a:gd name="T17" fmla="*/ 0 60000 65536"/>
                <a:gd name="T18" fmla="*/ 0 60000 65536"/>
                <a:gd name="T19" fmla="*/ 0 60000 65536"/>
                <a:gd name="T20" fmla="*/ 0 60000 65536"/>
                <a:gd name="T21" fmla="*/ 0 w 525"/>
                <a:gd name="T22" fmla="*/ 0 h 912"/>
                <a:gd name="T23" fmla="*/ 525 w 525"/>
                <a:gd name="T24" fmla="*/ 912 h 9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5" h="912">
                  <a:moveTo>
                    <a:pt x="0" y="912"/>
                  </a:moveTo>
                  <a:lnTo>
                    <a:pt x="38" y="600"/>
                  </a:lnTo>
                  <a:lnTo>
                    <a:pt x="150" y="312"/>
                  </a:lnTo>
                  <a:lnTo>
                    <a:pt x="225" y="200"/>
                  </a:lnTo>
                  <a:lnTo>
                    <a:pt x="312" y="113"/>
                  </a:lnTo>
                  <a:lnTo>
                    <a:pt x="412" y="38"/>
                  </a:lnTo>
                  <a:lnTo>
                    <a:pt x="525"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18" name="Freeform 75"/>
            <p:cNvSpPr>
              <a:spLocks/>
            </p:cNvSpPr>
            <p:nvPr/>
          </p:nvSpPr>
          <p:spPr bwMode="auto">
            <a:xfrm>
              <a:off x="4376" y="2362"/>
              <a:ext cx="75" cy="62"/>
            </a:xfrm>
            <a:custGeom>
              <a:avLst/>
              <a:gdLst>
                <a:gd name="T0" fmla="*/ 37 w 75"/>
                <a:gd name="T1" fmla="*/ 50 h 62"/>
                <a:gd name="T2" fmla="*/ 0 w 75"/>
                <a:gd name="T3" fmla="*/ 62 h 62"/>
                <a:gd name="T4" fmla="*/ 12 w 75"/>
                <a:gd name="T5" fmla="*/ 0 h 62"/>
                <a:gd name="T6" fmla="*/ 75 w 75"/>
                <a:gd name="T7" fmla="*/ 37 h 62"/>
                <a:gd name="T8" fmla="*/ 37 w 75"/>
                <a:gd name="T9" fmla="*/ 50 h 62"/>
                <a:gd name="T10" fmla="*/ 0 60000 65536"/>
                <a:gd name="T11" fmla="*/ 0 60000 65536"/>
                <a:gd name="T12" fmla="*/ 0 60000 65536"/>
                <a:gd name="T13" fmla="*/ 0 60000 65536"/>
                <a:gd name="T14" fmla="*/ 0 60000 65536"/>
                <a:gd name="T15" fmla="*/ 0 w 75"/>
                <a:gd name="T16" fmla="*/ 0 h 62"/>
                <a:gd name="T17" fmla="*/ 75 w 75"/>
                <a:gd name="T18" fmla="*/ 62 h 62"/>
              </a:gdLst>
              <a:ahLst/>
              <a:cxnLst>
                <a:cxn ang="T10">
                  <a:pos x="T0" y="T1"/>
                </a:cxn>
                <a:cxn ang="T11">
                  <a:pos x="T2" y="T3"/>
                </a:cxn>
                <a:cxn ang="T12">
                  <a:pos x="T4" y="T5"/>
                </a:cxn>
                <a:cxn ang="T13">
                  <a:pos x="T6" y="T7"/>
                </a:cxn>
                <a:cxn ang="T14">
                  <a:pos x="T8" y="T9"/>
                </a:cxn>
              </a:cxnLst>
              <a:rect l="T15" t="T16" r="T17" b="T18"/>
              <a:pathLst>
                <a:path w="75" h="62">
                  <a:moveTo>
                    <a:pt x="37" y="50"/>
                  </a:moveTo>
                  <a:lnTo>
                    <a:pt x="0" y="62"/>
                  </a:lnTo>
                  <a:lnTo>
                    <a:pt x="12" y="0"/>
                  </a:lnTo>
                  <a:lnTo>
                    <a:pt x="75" y="37"/>
                  </a:lnTo>
                  <a:lnTo>
                    <a:pt x="37" y="50"/>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19" name="Freeform 76"/>
            <p:cNvSpPr>
              <a:spLocks/>
            </p:cNvSpPr>
            <p:nvPr/>
          </p:nvSpPr>
          <p:spPr bwMode="auto">
            <a:xfrm>
              <a:off x="4413" y="2424"/>
              <a:ext cx="1211" cy="400"/>
            </a:xfrm>
            <a:custGeom>
              <a:avLst/>
              <a:gdLst>
                <a:gd name="T0" fmla="*/ 1211 w 1211"/>
                <a:gd name="T1" fmla="*/ 400 h 400"/>
                <a:gd name="T2" fmla="*/ 799 w 1211"/>
                <a:gd name="T3" fmla="*/ 375 h 400"/>
                <a:gd name="T4" fmla="*/ 437 w 1211"/>
                <a:gd name="T5" fmla="*/ 287 h 400"/>
                <a:gd name="T6" fmla="*/ 163 w 1211"/>
                <a:gd name="T7" fmla="*/ 162 h 400"/>
                <a:gd name="T8" fmla="*/ 63 w 1211"/>
                <a:gd name="T9" fmla="*/ 88 h 400"/>
                <a:gd name="T10" fmla="*/ 0 w 1211"/>
                <a:gd name="T11" fmla="*/ 0 h 400"/>
                <a:gd name="T12" fmla="*/ 0 60000 65536"/>
                <a:gd name="T13" fmla="*/ 0 60000 65536"/>
                <a:gd name="T14" fmla="*/ 0 60000 65536"/>
                <a:gd name="T15" fmla="*/ 0 60000 65536"/>
                <a:gd name="T16" fmla="*/ 0 60000 65536"/>
                <a:gd name="T17" fmla="*/ 0 60000 65536"/>
                <a:gd name="T18" fmla="*/ 0 w 1211"/>
                <a:gd name="T19" fmla="*/ 0 h 400"/>
                <a:gd name="T20" fmla="*/ 1211 w 1211"/>
                <a:gd name="T21" fmla="*/ 400 h 400"/>
              </a:gdLst>
              <a:ahLst/>
              <a:cxnLst>
                <a:cxn ang="T12">
                  <a:pos x="T0" y="T1"/>
                </a:cxn>
                <a:cxn ang="T13">
                  <a:pos x="T2" y="T3"/>
                </a:cxn>
                <a:cxn ang="T14">
                  <a:pos x="T4" y="T5"/>
                </a:cxn>
                <a:cxn ang="T15">
                  <a:pos x="T6" y="T7"/>
                </a:cxn>
                <a:cxn ang="T16">
                  <a:pos x="T8" y="T9"/>
                </a:cxn>
                <a:cxn ang="T17">
                  <a:pos x="T10" y="T11"/>
                </a:cxn>
              </a:cxnLst>
              <a:rect l="T18" t="T19" r="T20" b="T21"/>
              <a:pathLst>
                <a:path w="1211" h="400">
                  <a:moveTo>
                    <a:pt x="1211" y="400"/>
                  </a:moveTo>
                  <a:lnTo>
                    <a:pt x="799" y="375"/>
                  </a:lnTo>
                  <a:lnTo>
                    <a:pt x="437" y="287"/>
                  </a:lnTo>
                  <a:lnTo>
                    <a:pt x="163" y="162"/>
                  </a:lnTo>
                  <a:lnTo>
                    <a:pt x="63" y="88"/>
                  </a:lnTo>
                  <a:lnTo>
                    <a:pt x="0"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0" name="Rectangle 77"/>
            <p:cNvSpPr>
              <a:spLocks noChangeArrowheads="1"/>
            </p:cNvSpPr>
            <p:nvPr/>
          </p:nvSpPr>
          <p:spPr bwMode="auto">
            <a:xfrm>
              <a:off x="4988" y="1176"/>
              <a:ext cx="162" cy="162"/>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1" name="Rectangle 78"/>
            <p:cNvSpPr>
              <a:spLocks noChangeArrowheads="1"/>
            </p:cNvSpPr>
            <p:nvPr/>
          </p:nvSpPr>
          <p:spPr bwMode="auto">
            <a:xfrm>
              <a:off x="4988" y="1176"/>
              <a:ext cx="174" cy="17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2" name="Rectangle 79"/>
            <p:cNvSpPr>
              <a:spLocks noChangeArrowheads="1"/>
            </p:cNvSpPr>
            <p:nvPr/>
          </p:nvSpPr>
          <p:spPr bwMode="auto">
            <a:xfrm>
              <a:off x="4326" y="2175"/>
              <a:ext cx="162" cy="162"/>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3" name="Rectangle 80"/>
            <p:cNvSpPr>
              <a:spLocks noChangeArrowheads="1"/>
            </p:cNvSpPr>
            <p:nvPr/>
          </p:nvSpPr>
          <p:spPr bwMode="auto">
            <a:xfrm>
              <a:off x="4326" y="2175"/>
              <a:ext cx="175" cy="174"/>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4" name="Rectangle 81"/>
            <p:cNvSpPr>
              <a:spLocks noChangeArrowheads="1"/>
            </p:cNvSpPr>
            <p:nvPr/>
          </p:nvSpPr>
          <p:spPr bwMode="auto">
            <a:xfrm>
              <a:off x="5624" y="2736"/>
              <a:ext cx="163" cy="163"/>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5" name="Rectangle 82"/>
            <p:cNvSpPr>
              <a:spLocks noChangeArrowheads="1"/>
            </p:cNvSpPr>
            <p:nvPr/>
          </p:nvSpPr>
          <p:spPr bwMode="auto">
            <a:xfrm>
              <a:off x="5624" y="2736"/>
              <a:ext cx="175" cy="17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26" name="Rectangle 83"/>
            <p:cNvSpPr>
              <a:spLocks noChangeArrowheads="1"/>
            </p:cNvSpPr>
            <p:nvPr/>
          </p:nvSpPr>
          <p:spPr bwMode="auto">
            <a:xfrm>
              <a:off x="5028" y="1199"/>
              <a:ext cx="10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27" name="Rectangle 84"/>
            <p:cNvSpPr>
              <a:spLocks noChangeArrowheads="1"/>
            </p:cNvSpPr>
            <p:nvPr/>
          </p:nvSpPr>
          <p:spPr bwMode="auto">
            <a:xfrm>
              <a:off x="4384" y="2198"/>
              <a:ext cx="7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28" name="Rectangle 85"/>
            <p:cNvSpPr>
              <a:spLocks noChangeArrowheads="1"/>
            </p:cNvSpPr>
            <p:nvPr/>
          </p:nvSpPr>
          <p:spPr bwMode="auto">
            <a:xfrm>
              <a:off x="5666" y="2759"/>
              <a:ext cx="81"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300" i="1">
                  <a:solidFill>
                    <a:srgbClr val="000000"/>
                  </a:solidFill>
                  <a:latin typeface="Arial" panose="020B0604020202020204" pitchFamily="34" charset="0"/>
                  <a:ea typeface="PMingLiU" panose="02020500000000000000" pitchFamily="18" charset="-120"/>
                </a:rPr>
                <a:t>U</a:t>
              </a:r>
              <a:endParaRPr lang="en-GB" altLang="zh-TW" i="1">
                <a:latin typeface="Arial" panose="020B0604020202020204" pitchFamily="34" charset="0"/>
                <a:ea typeface="PMingLiU" panose="02020500000000000000" pitchFamily="18" charset="-120"/>
              </a:endParaRPr>
            </a:p>
          </p:txBody>
        </p:sp>
      </p:grpSp>
      <p:sp>
        <p:nvSpPr>
          <p:cNvPr id="129" name="Rectangle 86"/>
          <p:cNvSpPr>
            <a:spLocks noChangeArrowheads="1"/>
          </p:cNvSpPr>
          <p:nvPr/>
        </p:nvSpPr>
        <p:spPr bwMode="auto">
          <a:xfrm>
            <a:off x="2011929" y="1309361"/>
            <a:ext cx="44114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Times" panose="02020603050405020304" pitchFamily="18" charset="0"/>
                <a:ea typeface="PMingLiU" panose="02020500000000000000" pitchFamily="18" charset="-120"/>
              </a:rPr>
              <a:t>(a)</a:t>
            </a:r>
          </a:p>
        </p:txBody>
      </p:sp>
      <p:sp>
        <p:nvSpPr>
          <p:cNvPr id="130" name="Rectangle 87"/>
          <p:cNvSpPr>
            <a:spLocks noChangeArrowheads="1"/>
          </p:cNvSpPr>
          <p:nvPr/>
        </p:nvSpPr>
        <p:spPr bwMode="auto">
          <a:xfrm>
            <a:off x="7342754" y="1309361"/>
            <a:ext cx="45397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dirty="0">
                <a:solidFill>
                  <a:srgbClr val="000000"/>
                </a:solidFill>
                <a:latin typeface="Times" panose="02020603050405020304" pitchFamily="18" charset="0"/>
                <a:ea typeface="PMingLiU" panose="02020500000000000000" pitchFamily="18" charset="-120"/>
              </a:rPr>
              <a:t>(b)</a:t>
            </a:r>
          </a:p>
        </p:txBody>
      </p:sp>
    </p:spTree>
    <p:extLst>
      <p:ext uri="{BB962C8B-B14F-4D97-AF65-F5344CB8AC3E}">
        <p14:creationId xmlns:p14="http://schemas.microsoft.com/office/powerpoint/2010/main" val="15794807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37</a:t>
            </a:fld>
            <a:endParaRPr lang="en-US" altLang="en-US"/>
          </a:p>
        </p:txBody>
      </p:sp>
      <p:sp>
        <p:nvSpPr>
          <p:cNvPr id="4" name="矩形 3"/>
          <p:cNvSpPr/>
          <p:nvPr/>
        </p:nvSpPr>
        <p:spPr>
          <a:xfrm>
            <a:off x="0" y="838200"/>
            <a:ext cx="5987473"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Local and Global Wait-For Graphs</a:t>
            </a:r>
            <a:endParaRPr lang="zh-CN" altLang="en-US" sz="2800" b="1" i="1" dirty="0">
              <a:solidFill>
                <a:srgbClr val="000000"/>
              </a:solidFill>
            </a:endParaRPr>
          </a:p>
        </p:txBody>
      </p:sp>
      <p:grpSp>
        <p:nvGrpSpPr>
          <p:cNvPr id="131" name="Group 3"/>
          <p:cNvGrpSpPr>
            <a:grpSpLocks/>
          </p:cNvGrpSpPr>
          <p:nvPr/>
        </p:nvGrpSpPr>
        <p:grpSpPr bwMode="auto">
          <a:xfrm>
            <a:off x="130629" y="1394783"/>
            <a:ext cx="8728075" cy="2670175"/>
            <a:chOff x="346" y="1088"/>
            <a:chExt cx="5499" cy="1682"/>
          </a:xfrm>
        </p:grpSpPr>
        <p:sp>
          <p:nvSpPr>
            <p:cNvPr id="132" name="Rectangle 4"/>
            <p:cNvSpPr>
              <a:spLocks noChangeArrowheads="1"/>
            </p:cNvSpPr>
            <p:nvPr/>
          </p:nvSpPr>
          <p:spPr bwMode="auto">
            <a:xfrm>
              <a:off x="433" y="1494"/>
              <a:ext cx="1351" cy="1276"/>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3" name="Rectangle 5"/>
            <p:cNvSpPr>
              <a:spLocks noChangeArrowheads="1"/>
            </p:cNvSpPr>
            <p:nvPr/>
          </p:nvSpPr>
          <p:spPr bwMode="auto">
            <a:xfrm>
              <a:off x="1362" y="1769"/>
              <a:ext cx="350" cy="325"/>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4" name="Rectangle 6"/>
            <p:cNvSpPr>
              <a:spLocks noChangeArrowheads="1"/>
            </p:cNvSpPr>
            <p:nvPr/>
          </p:nvSpPr>
          <p:spPr bwMode="auto">
            <a:xfrm>
              <a:off x="1023" y="2507"/>
              <a:ext cx="133"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X</a:t>
              </a:r>
              <a:endParaRPr lang="en-GB" altLang="zh-TW" i="1">
                <a:latin typeface="Times" panose="02020603050405020304" pitchFamily="18" charset="0"/>
                <a:ea typeface="PMingLiU" panose="02020500000000000000" pitchFamily="18" charset="-120"/>
              </a:endParaRPr>
            </a:p>
          </p:txBody>
        </p:sp>
        <p:sp>
          <p:nvSpPr>
            <p:cNvPr id="135" name="Rectangle 7"/>
            <p:cNvSpPr>
              <a:spLocks noChangeArrowheads="1"/>
            </p:cNvSpPr>
            <p:nvPr/>
          </p:nvSpPr>
          <p:spPr bwMode="auto">
            <a:xfrm>
              <a:off x="511" y="1791"/>
              <a:ext cx="350" cy="325"/>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6" name="Rectangle 8"/>
            <p:cNvSpPr>
              <a:spLocks noChangeArrowheads="1"/>
            </p:cNvSpPr>
            <p:nvPr/>
          </p:nvSpPr>
          <p:spPr bwMode="auto">
            <a:xfrm>
              <a:off x="617" y="1826"/>
              <a:ext cx="122"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T</a:t>
              </a:r>
              <a:endParaRPr lang="en-GB" altLang="zh-TW" i="1">
                <a:latin typeface="Times" panose="02020603050405020304" pitchFamily="18" charset="0"/>
                <a:ea typeface="PMingLiU" panose="02020500000000000000" pitchFamily="18" charset="-120"/>
              </a:endParaRPr>
            </a:p>
          </p:txBody>
        </p:sp>
        <p:sp>
          <p:nvSpPr>
            <p:cNvPr id="137" name="Freeform 9"/>
            <p:cNvSpPr>
              <a:spLocks/>
            </p:cNvSpPr>
            <p:nvPr/>
          </p:nvSpPr>
          <p:spPr bwMode="auto">
            <a:xfrm>
              <a:off x="1162" y="1894"/>
              <a:ext cx="175" cy="75"/>
            </a:xfrm>
            <a:custGeom>
              <a:avLst/>
              <a:gdLst>
                <a:gd name="T0" fmla="*/ 0 w 175"/>
                <a:gd name="T1" fmla="*/ 25 h 75"/>
                <a:gd name="T2" fmla="*/ 0 w 175"/>
                <a:gd name="T3" fmla="*/ 0 h 75"/>
                <a:gd name="T4" fmla="*/ 175 w 175"/>
                <a:gd name="T5" fmla="*/ 25 h 75"/>
                <a:gd name="T6" fmla="*/ 0 w 175"/>
                <a:gd name="T7" fmla="*/ 75 h 75"/>
                <a:gd name="T8" fmla="*/ 0 w 175"/>
                <a:gd name="T9" fmla="*/ 25 h 75"/>
                <a:gd name="T10" fmla="*/ 0 60000 65536"/>
                <a:gd name="T11" fmla="*/ 0 60000 65536"/>
                <a:gd name="T12" fmla="*/ 0 60000 65536"/>
                <a:gd name="T13" fmla="*/ 0 60000 65536"/>
                <a:gd name="T14" fmla="*/ 0 60000 65536"/>
                <a:gd name="T15" fmla="*/ 0 w 175"/>
                <a:gd name="T16" fmla="*/ 0 h 75"/>
                <a:gd name="T17" fmla="*/ 175 w 175"/>
                <a:gd name="T18" fmla="*/ 75 h 75"/>
              </a:gdLst>
              <a:ahLst/>
              <a:cxnLst>
                <a:cxn ang="T10">
                  <a:pos x="T0" y="T1"/>
                </a:cxn>
                <a:cxn ang="T11">
                  <a:pos x="T2" y="T3"/>
                </a:cxn>
                <a:cxn ang="T12">
                  <a:pos x="T4" y="T5"/>
                </a:cxn>
                <a:cxn ang="T13">
                  <a:pos x="T6" y="T7"/>
                </a:cxn>
                <a:cxn ang="T14">
                  <a:pos x="T8" y="T9"/>
                </a:cxn>
              </a:cxnLst>
              <a:rect l="T15" t="T16" r="T17" b="T18"/>
              <a:pathLst>
                <a:path w="175" h="75">
                  <a:moveTo>
                    <a:pt x="0" y="25"/>
                  </a:moveTo>
                  <a:lnTo>
                    <a:pt x="0" y="0"/>
                  </a:lnTo>
                  <a:lnTo>
                    <a:pt x="175" y="25"/>
                  </a:lnTo>
                  <a:lnTo>
                    <a:pt x="0" y="75"/>
                  </a:lnTo>
                  <a:lnTo>
                    <a:pt x="0" y="25"/>
                  </a:lnTo>
                  <a:close/>
                </a:path>
              </a:pathLst>
            </a:custGeom>
            <a:solidFill>
              <a:srgbClr val="000000"/>
            </a:solidFill>
            <a:ln w="28575" cmpd="sng">
              <a:solidFill>
                <a:srgbClr val="000000"/>
              </a:solidFill>
              <a:prstDash val="solid"/>
              <a:round/>
              <a:headEnd/>
              <a:tailEnd/>
            </a:ln>
          </p:spPr>
          <p:txBody>
            <a:bodyPr/>
            <a:lstStyle/>
            <a:p>
              <a:endParaRPr lang="zh-CN" altLang="en-US"/>
            </a:p>
          </p:txBody>
        </p:sp>
        <p:sp>
          <p:nvSpPr>
            <p:cNvPr id="138" name="Line 10"/>
            <p:cNvSpPr>
              <a:spLocks noChangeShapeType="1"/>
            </p:cNvSpPr>
            <p:nvPr/>
          </p:nvSpPr>
          <p:spPr bwMode="auto">
            <a:xfrm>
              <a:off x="852" y="1919"/>
              <a:ext cx="326"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9" name="Rectangle 11"/>
            <p:cNvSpPr>
              <a:spLocks noChangeArrowheads="1"/>
            </p:cNvSpPr>
            <p:nvPr/>
          </p:nvSpPr>
          <p:spPr bwMode="auto">
            <a:xfrm>
              <a:off x="1455" y="1826"/>
              <a:ext cx="14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U</a:t>
              </a:r>
              <a:endParaRPr lang="en-GB" altLang="zh-TW" i="1">
                <a:latin typeface="Times" panose="02020603050405020304" pitchFamily="18" charset="0"/>
                <a:ea typeface="PMingLiU" panose="02020500000000000000" pitchFamily="18" charset="-120"/>
              </a:endParaRPr>
            </a:p>
          </p:txBody>
        </p:sp>
        <p:sp>
          <p:nvSpPr>
            <p:cNvPr id="140" name="Rectangle 12"/>
            <p:cNvSpPr>
              <a:spLocks noChangeArrowheads="1"/>
            </p:cNvSpPr>
            <p:nvPr/>
          </p:nvSpPr>
          <p:spPr bwMode="auto">
            <a:xfrm>
              <a:off x="2416" y="1494"/>
              <a:ext cx="1343" cy="1269"/>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1" name="Rectangle 13"/>
            <p:cNvSpPr>
              <a:spLocks noChangeArrowheads="1"/>
            </p:cNvSpPr>
            <p:nvPr/>
          </p:nvSpPr>
          <p:spPr bwMode="auto">
            <a:xfrm>
              <a:off x="3050" y="2502"/>
              <a:ext cx="13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Y</a:t>
              </a:r>
              <a:endParaRPr lang="en-GB" altLang="zh-TW" i="1">
                <a:latin typeface="Times" panose="02020603050405020304" pitchFamily="18" charset="0"/>
                <a:ea typeface="PMingLiU" panose="02020500000000000000" pitchFamily="18" charset="-120"/>
              </a:endParaRPr>
            </a:p>
          </p:txBody>
        </p:sp>
        <p:sp>
          <p:nvSpPr>
            <p:cNvPr id="142" name="Rectangle 14"/>
            <p:cNvSpPr>
              <a:spLocks noChangeArrowheads="1"/>
            </p:cNvSpPr>
            <p:nvPr/>
          </p:nvSpPr>
          <p:spPr bwMode="auto">
            <a:xfrm>
              <a:off x="3336" y="1768"/>
              <a:ext cx="349" cy="323"/>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3" name="Rectangle 15"/>
            <p:cNvSpPr>
              <a:spLocks noChangeArrowheads="1"/>
            </p:cNvSpPr>
            <p:nvPr/>
          </p:nvSpPr>
          <p:spPr bwMode="auto">
            <a:xfrm>
              <a:off x="2491" y="1768"/>
              <a:ext cx="348" cy="323"/>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4" name="Rectangle 16"/>
            <p:cNvSpPr>
              <a:spLocks noChangeArrowheads="1"/>
            </p:cNvSpPr>
            <p:nvPr/>
          </p:nvSpPr>
          <p:spPr bwMode="auto">
            <a:xfrm>
              <a:off x="2602" y="1824"/>
              <a:ext cx="133"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45" name="Freeform 17"/>
            <p:cNvSpPr>
              <a:spLocks/>
            </p:cNvSpPr>
            <p:nvPr/>
          </p:nvSpPr>
          <p:spPr bwMode="auto">
            <a:xfrm>
              <a:off x="3162" y="1892"/>
              <a:ext cx="149" cy="75"/>
            </a:xfrm>
            <a:custGeom>
              <a:avLst/>
              <a:gdLst>
                <a:gd name="T0" fmla="*/ 0 w 149"/>
                <a:gd name="T1" fmla="*/ 25 h 75"/>
                <a:gd name="T2" fmla="*/ 0 w 149"/>
                <a:gd name="T3" fmla="*/ 0 h 75"/>
                <a:gd name="T4" fmla="*/ 149 w 149"/>
                <a:gd name="T5" fmla="*/ 25 h 75"/>
                <a:gd name="T6" fmla="*/ 0 w 149"/>
                <a:gd name="T7" fmla="*/ 75 h 75"/>
                <a:gd name="T8" fmla="*/ 0 w 149"/>
                <a:gd name="T9" fmla="*/ 25 h 75"/>
                <a:gd name="T10" fmla="*/ 0 60000 65536"/>
                <a:gd name="T11" fmla="*/ 0 60000 65536"/>
                <a:gd name="T12" fmla="*/ 0 60000 65536"/>
                <a:gd name="T13" fmla="*/ 0 60000 65536"/>
                <a:gd name="T14" fmla="*/ 0 60000 65536"/>
                <a:gd name="T15" fmla="*/ 0 w 149"/>
                <a:gd name="T16" fmla="*/ 0 h 75"/>
                <a:gd name="T17" fmla="*/ 149 w 149"/>
                <a:gd name="T18" fmla="*/ 75 h 75"/>
              </a:gdLst>
              <a:ahLst/>
              <a:cxnLst>
                <a:cxn ang="T10">
                  <a:pos x="T0" y="T1"/>
                </a:cxn>
                <a:cxn ang="T11">
                  <a:pos x="T2" y="T3"/>
                </a:cxn>
                <a:cxn ang="T12">
                  <a:pos x="T4" y="T5"/>
                </a:cxn>
                <a:cxn ang="T13">
                  <a:pos x="T6" y="T7"/>
                </a:cxn>
                <a:cxn ang="T14">
                  <a:pos x="T8" y="T9"/>
                </a:cxn>
              </a:cxnLst>
              <a:rect l="T15" t="T16" r="T17" b="T18"/>
              <a:pathLst>
                <a:path w="149" h="75">
                  <a:moveTo>
                    <a:pt x="0" y="25"/>
                  </a:moveTo>
                  <a:lnTo>
                    <a:pt x="0" y="0"/>
                  </a:lnTo>
                  <a:lnTo>
                    <a:pt x="149" y="25"/>
                  </a:lnTo>
                  <a:lnTo>
                    <a:pt x="0" y="75"/>
                  </a:lnTo>
                  <a:lnTo>
                    <a:pt x="0" y="25"/>
                  </a:lnTo>
                  <a:close/>
                </a:path>
              </a:pathLst>
            </a:custGeom>
            <a:solidFill>
              <a:srgbClr val="000000"/>
            </a:solidFill>
            <a:ln w="28575" cmpd="sng">
              <a:solidFill>
                <a:srgbClr val="000000"/>
              </a:solidFill>
              <a:prstDash val="solid"/>
              <a:round/>
              <a:headEnd/>
              <a:tailEnd/>
            </a:ln>
          </p:spPr>
          <p:txBody>
            <a:bodyPr/>
            <a:lstStyle/>
            <a:p>
              <a:endParaRPr lang="zh-CN" altLang="en-US"/>
            </a:p>
          </p:txBody>
        </p:sp>
        <p:sp>
          <p:nvSpPr>
            <p:cNvPr id="146" name="Line 18"/>
            <p:cNvSpPr>
              <a:spLocks noChangeShapeType="1"/>
            </p:cNvSpPr>
            <p:nvPr/>
          </p:nvSpPr>
          <p:spPr bwMode="auto">
            <a:xfrm>
              <a:off x="2830" y="1917"/>
              <a:ext cx="323"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7" name="Rectangle 19"/>
            <p:cNvSpPr>
              <a:spLocks noChangeArrowheads="1"/>
            </p:cNvSpPr>
            <p:nvPr/>
          </p:nvSpPr>
          <p:spPr bwMode="auto">
            <a:xfrm>
              <a:off x="3454" y="1824"/>
              <a:ext cx="122"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T</a:t>
              </a:r>
              <a:endParaRPr lang="en-GB" altLang="zh-TW" i="1">
                <a:latin typeface="Times" panose="02020603050405020304" pitchFamily="18" charset="0"/>
                <a:ea typeface="PMingLiU" panose="02020500000000000000" pitchFamily="18" charset="-120"/>
              </a:endParaRPr>
            </a:p>
          </p:txBody>
        </p:sp>
        <p:sp>
          <p:nvSpPr>
            <p:cNvPr id="148" name="Rectangle 20"/>
            <p:cNvSpPr>
              <a:spLocks noChangeArrowheads="1"/>
            </p:cNvSpPr>
            <p:nvPr/>
          </p:nvSpPr>
          <p:spPr bwMode="auto">
            <a:xfrm>
              <a:off x="5285" y="2266"/>
              <a:ext cx="349" cy="34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9" name="Rectangle 21"/>
            <p:cNvSpPr>
              <a:spLocks noChangeArrowheads="1"/>
            </p:cNvSpPr>
            <p:nvPr/>
          </p:nvSpPr>
          <p:spPr bwMode="auto">
            <a:xfrm>
              <a:off x="5285" y="2266"/>
              <a:ext cx="374" cy="374"/>
            </a:xfrm>
            <a:prstGeom prst="rect">
              <a:avLst/>
            </a:prstGeom>
            <a:noFill/>
            <a:ln w="5873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0" name="Rectangle 22"/>
            <p:cNvSpPr>
              <a:spLocks noChangeArrowheads="1"/>
            </p:cNvSpPr>
            <p:nvPr/>
          </p:nvSpPr>
          <p:spPr bwMode="auto">
            <a:xfrm>
              <a:off x="4538" y="2266"/>
              <a:ext cx="349" cy="34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1" name="Rectangle 23"/>
            <p:cNvSpPr>
              <a:spLocks noChangeArrowheads="1"/>
            </p:cNvSpPr>
            <p:nvPr/>
          </p:nvSpPr>
          <p:spPr bwMode="auto">
            <a:xfrm>
              <a:off x="4538" y="2266"/>
              <a:ext cx="374" cy="374"/>
            </a:xfrm>
            <a:prstGeom prst="rect">
              <a:avLst/>
            </a:prstGeom>
            <a:noFill/>
            <a:ln w="5873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2" name="Rectangle 24"/>
            <p:cNvSpPr>
              <a:spLocks noChangeArrowheads="1"/>
            </p:cNvSpPr>
            <p:nvPr/>
          </p:nvSpPr>
          <p:spPr bwMode="auto">
            <a:xfrm>
              <a:off x="4414" y="1494"/>
              <a:ext cx="1344" cy="127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3" name="Rectangle 25"/>
            <p:cNvSpPr>
              <a:spLocks noChangeArrowheads="1"/>
            </p:cNvSpPr>
            <p:nvPr/>
          </p:nvSpPr>
          <p:spPr bwMode="auto">
            <a:xfrm>
              <a:off x="4538" y="2266"/>
              <a:ext cx="374" cy="374"/>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4" name="Rectangle 26"/>
            <p:cNvSpPr>
              <a:spLocks noChangeArrowheads="1"/>
            </p:cNvSpPr>
            <p:nvPr/>
          </p:nvSpPr>
          <p:spPr bwMode="auto">
            <a:xfrm>
              <a:off x="5285" y="2266"/>
              <a:ext cx="374" cy="374"/>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5" name="Rectangle 27"/>
            <p:cNvSpPr>
              <a:spLocks noChangeArrowheads="1"/>
            </p:cNvSpPr>
            <p:nvPr/>
          </p:nvSpPr>
          <p:spPr bwMode="auto">
            <a:xfrm>
              <a:off x="4887" y="1619"/>
              <a:ext cx="348" cy="348"/>
            </a:xfrm>
            <a:prstGeom prst="rect">
              <a:avLst/>
            </a:prstGeom>
            <a:solidFill>
              <a:schemeClr val="bg1"/>
            </a:solidFill>
            <a:ln w="28575">
              <a:solidFill>
                <a:srgbClr val="000000"/>
              </a:solidFill>
              <a:miter lim="800000"/>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6" name="Rectangle 28"/>
            <p:cNvSpPr>
              <a:spLocks noChangeArrowheads="1"/>
            </p:cNvSpPr>
            <p:nvPr/>
          </p:nvSpPr>
          <p:spPr bwMode="auto">
            <a:xfrm>
              <a:off x="4998" y="1675"/>
              <a:ext cx="122"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T</a:t>
              </a:r>
              <a:endParaRPr lang="en-GB" altLang="zh-TW" i="1">
                <a:latin typeface="Times" panose="02020603050405020304" pitchFamily="18" charset="0"/>
                <a:ea typeface="PMingLiU" panose="02020500000000000000" pitchFamily="18" charset="-120"/>
              </a:endParaRPr>
            </a:p>
          </p:txBody>
        </p:sp>
        <p:sp>
          <p:nvSpPr>
            <p:cNvPr id="157" name="Freeform 29"/>
            <p:cNvSpPr>
              <a:spLocks/>
            </p:cNvSpPr>
            <p:nvPr/>
          </p:nvSpPr>
          <p:spPr bwMode="auto">
            <a:xfrm>
              <a:off x="4762" y="2092"/>
              <a:ext cx="125" cy="149"/>
            </a:xfrm>
            <a:custGeom>
              <a:avLst/>
              <a:gdLst>
                <a:gd name="T0" fmla="*/ 100 w 125"/>
                <a:gd name="T1" fmla="*/ 25 h 149"/>
                <a:gd name="T2" fmla="*/ 125 w 125"/>
                <a:gd name="T3" fmla="*/ 50 h 149"/>
                <a:gd name="T4" fmla="*/ 0 w 125"/>
                <a:gd name="T5" fmla="*/ 149 h 149"/>
                <a:gd name="T6" fmla="*/ 50 w 125"/>
                <a:gd name="T7" fmla="*/ 0 h 149"/>
                <a:gd name="T8" fmla="*/ 100 w 125"/>
                <a:gd name="T9" fmla="*/ 25 h 149"/>
                <a:gd name="T10" fmla="*/ 0 60000 65536"/>
                <a:gd name="T11" fmla="*/ 0 60000 65536"/>
                <a:gd name="T12" fmla="*/ 0 60000 65536"/>
                <a:gd name="T13" fmla="*/ 0 60000 65536"/>
                <a:gd name="T14" fmla="*/ 0 60000 65536"/>
                <a:gd name="T15" fmla="*/ 0 w 125"/>
                <a:gd name="T16" fmla="*/ 0 h 149"/>
                <a:gd name="T17" fmla="*/ 125 w 125"/>
                <a:gd name="T18" fmla="*/ 149 h 149"/>
              </a:gdLst>
              <a:ahLst/>
              <a:cxnLst>
                <a:cxn ang="T10">
                  <a:pos x="T0" y="T1"/>
                </a:cxn>
                <a:cxn ang="T11">
                  <a:pos x="T2" y="T3"/>
                </a:cxn>
                <a:cxn ang="T12">
                  <a:pos x="T4" y="T5"/>
                </a:cxn>
                <a:cxn ang="T13">
                  <a:pos x="T6" y="T7"/>
                </a:cxn>
                <a:cxn ang="T14">
                  <a:pos x="T8" y="T9"/>
                </a:cxn>
              </a:cxnLst>
              <a:rect l="T15" t="T16" r="T17" b="T18"/>
              <a:pathLst>
                <a:path w="125" h="149">
                  <a:moveTo>
                    <a:pt x="100" y="25"/>
                  </a:moveTo>
                  <a:lnTo>
                    <a:pt x="125" y="50"/>
                  </a:lnTo>
                  <a:lnTo>
                    <a:pt x="0" y="149"/>
                  </a:lnTo>
                  <a:lnTo>
                    <a:pt x="50" y="0"/>
                  </a:lnTo>
                  <a:lnTo>
                    <a:pt x="100" y="25"/>
                  </a:lnTo>
                  <a:close/>
                </a:path>
              </a:pathLst>
            </a:custGeom>
            <a:solidFill>
              <a:srgbClr val="000000"/>
            </a:solidFill>
            <a:ln w="28575" cmpd="sng">
              <a:solidFill>
                <a:srgbClr val="000000"/>
              </a:solidFill>
              <a:prstDash val="solid"/>
              <a:round/>
              <a:headEnd/>
              <a:tailEnd/>
            </a:ln>
          </p:spPr>
          <p:txBody>
            <a:bodyPr/>
            <a:lstStyle/>
            <a:p>
              <a:endParaRPr lang="zh-CN" altLang="en-US"/>
            </a:p>
          </p:txBody>
        </p:sp>
        <p:sp>
          <p:nvSpPr>
            <p:cNvPr id="158" name="Line 30"/>
            <p:cNvSpPr>
              <a:spLocks noChangeShapeType="1"/>
            </p:cNvSpPr>
            <p:nvPr/>
          </p:nvSpPr>
          <p:spPr bwMode="auto">
            <a:xfrm flipH="1">
              <a:off x="4846" y="1958"/>
              <a:ext cx="149" cy="15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9" name="Freeform 31"/>
            <p:cNvSpPr>
              <a:spLocks/>
            </p:cNvSpPr>
            <p:nvPr/>
          </p:nvSpPr>
          <p:spPr bwMode="auto">
            <a:xfrm>
              <a:off x="5161" y="1967"/>
              <a:ext cx="124" cy="150"/>
            </a:xfrm>
            <a:custGeom>
              <a:avLst/>
              <a:gdLst>
                <a:gd name="T0" fmla="*/ 99 w 124"/>
                <a:gd name="T1" fmla="*/ 125 h 150"/>
                <a:gd name="T2" fmla="*/ 74 w 124"/>
                <a:gd name="T3" fmla="*/ 150 h 150"/>
                <a:gd name="T4" fmla="*/ 0 w 124"/>
                <a:gd name="T5" fmla="*/ 0 h 150"/>
                <a:gd name="T6" fmla="*/ 124 w 124"/>
                <a:gd name="T7" fmla="*/ 100 h 150"/>
                <a:gd name="T8" fmla="*/ 99 w 124"/>
                <a:gd name="T9" fmla="*/ 125 h 150"/>
                <a:gd name="T10" fmla="*/ 0 60000 65536"/>
                <a:gd name="T11" fmla="*/ 0 60000 65536"/>
                <a:gd name="T12" fmla="*/ 0 60000 65536"/>
                <a:gd name="T13" fmla="*/ 0 60000 65536"/>
                <a:gd name="T14" fmla="*/ 0 60000 65536"/>
                <a:gd name="T15" fmla="*/ 0 w 124"/>
                <a:gd name="T16" fmla="*/ 0 h 150"/>
                <a:gd name="T17" fmla="*/ 124 w 124"/>
                <a:gd name="T18" fmla="*/ 150 h 150"/>
              </a:gdLst>
              <a:ahLst/>
              <a:cxnLst>
                <a:cxn ang="T10">
                  <a:pos x="T0" y="T1"/>
                </a:cxn>
                <a:cxn ang="T11">
                  <a:pos x="T2" y="T3"/>
                </a:cxn>
                <a:cxn ang="T12">
                  <a:pos x="T4" y="T5"/>
                </a:cxn>
                <a:cxn ang="T13">
                  <a:pos x="T6" y="T7"/>
                </a:cxn>
                <a:cxn ang="T14">
                  <a:pos x="T8" y="T9"/>
                </a:cxn>
              </a:cxnLst>
              <a:rect l="T15" t="T16" r="T17" b="T18"/>
              <a:pathLst>
                <a:path w="124" h="150">
                  <a:moveTo>
                    <a:pt x="99" y="125"/>
                  </a:moveTo>
                  <a:lnTo>
                    <a:pt x="74" y="150"/>
                  </a:lnTo>
                  <a:lnTo>
                    <a:pt x="0" y="0"/>
                  </a:lnTo>
                  <a:lnTo>
                    <a:pt x="124" y="100"/>
                  </a:lnTo>
                  <a:lnTo>
                    <a:pt x="99" y="125"/>
                  </a:lnTo>
                  <a:close/>
                </a:path>
              </a:pathLst>
            </a:custGeom>
            <a:solidFill>
              <a:srgbClr val="000000"/>
            </a:solidFill>
            <a:ln w="28575" cmpd="sng">
              <a:solidFill>
                <a:srgbClr val="000000"/>
              </a:solidFill>
              <a:prstDash val="solid"/>
              <a:round/>
              <a:headEnd/>
              <a:tailEnd/>
            </a:ln>
          </p:spPr>
          <p:txBody>
            <a:bodyPr/>
            <a:lstStyle/>
            <a:p>
              <a:endParaRPr lang="zh-CN" altLang="en-US"/>
            </a:p>
          </p:txBody>
        </p:sp>
        <p:sp>
          <p:nvSpPr>
            <p:cNvPr id="160" name="Line 32"/>
            <p:cNvSpPr>
              <a:spLocks noChangeShapeType="1"/>
            </p:cNvSpPr>
            <p:nvPr/>
          </p:nvSpPr>
          <p:spPr bwMode="auto">
            <a:xfrm flipH="1" flipV="1">
              <a:off x="5276" y="2101"/>
              <a:ext cx="150" cy="149"/>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1" name="Rectangle 33"/>
            <p:cNvSpPr>
              <a:spLocks noChangeArrowheads="1"/>
            </p:cNvSpPr>
            <p:nvPr/>
          </p:nvSpPr>
          <p:spPr bwMode="auto">
            <a:xfrm>
              <a:off x="4625" y="2348"/>
              <a:ext cx="14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U</a:t>
              </a:r>
              <a:endParaRPr lang="en-GB" altLang="zh-TW" i="1">
                <a:latin typeface="Times" panose="02020603050405020304" pitchFamily="18" charset="0"/>
                <a:ea typeface="PMingLiU" panose="02020500000000000000" pitchFamily="18" charset="-120"/>
              </a:endParaRPr>
            </a:p>
          </p:txBody>
        </p:sp>
        <p:sp>
          <p:nvSpPr>
            <p:cNvPr id="162" name="Rectangle 34"/>
            <p:cNvSpPr>
              <a:spLocks noChangeArrowheads="1"/>
            </p:cNvSpPr>
            <p:nvPr/>
          </p:nvSpPr>
          <p:spPr bwMode="auto">
            <a:xfrm>
              <a:off x="5409" y="2323"/>
              <a:ext cx="133"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5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63" name="Rectangle 35"/>
            <p:cNvSpPr>
              <a:spLocks noChangeArrowheads="1"/>
            </p:cNvSpPr>
            <p:nvPr/>
          </p:nvSpPr>
          <p:spPr bwMode="auto">
            <a:xfrm>
              <a:off x="346" y="1088"/>
              <a:ext cx="12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800">
                  <a:latin typeface="Times" panose="02020603050405020304" pitchFamily="18" charset="0"/>
                  <a:ea typeface="PMingLiU" panose="02020500000000000000" pitchFamily="18" charset="-120"/>
                </a:rPr>
                <a:t> </a:t>
              </a:r>
              <a:r>
                <a:rPr lang="en-GB" altLang="zh-TW" sz="1800">
                  <a:latin typeface="Times" panose="02020603050405020304" pitchFamily="18" charset="0"/>
                  <a:ea typeface="PMingLiU" panose="02020500000000000000" pitchFamily="18" charset="-120"/>
                </a:rPr>
                <a:t>local wait-for graph</a:t>
              </a:r>
            </a:p>
          </p:txBody>
        </p:sp>
        <p:sp>
          <p:nvSpPr>
            <p:cNvPr id="164" name="Rectangle 36"/>
            <p:cNvSpPr>
              <a:spLocks noChangeArrowheads="1"/>
            </p:cNvSpPr>
            <p:nvPr/>
          </p:nvSpPr>
          <p:spPr bwMode="auto">
            <a:xfrm>
              <a:off x="2446" y="1088"/>
              <a:ext cx="1261"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latin typeface="Times" panose="02020603050405020304" pitchFamily="18" charset="0"/>
                  <a:ea typeface="PMingLiU" panose="02020500000000000000" pitchFamily="18" charset="-120"/>
                </a:rPr>
                <a:t>local wait-for graph</a:t>
              </a:r>
            </a:p>
          </p:txBody>
        </p:sp>
        <p:sp>
          <p:nvSpPr>
            <p:cNvPr id="165" name="Rectangle 37"/>
            <p:cNvSpPr>
              <a:spLocks noChangeArrowheads="1"/>
            </p:cNvSpPr>
            <p:nvPr/>
          </p:nvSpPr>
          <p:spPr bwMode="auto">
            <a:xfrm>
              <a:off x="4313" y="1088"/>
              <a:ext cx="153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latin typeface="Times" panose="02020603050405020304" pitchFamily="18" charset="0"/>
                  <a:ea typeface="PMingLiU" panose="02020500000000000000" pitchFamily="18" charset="-120"/>
                </a:rPr>
                <a:t>global deadlock detector</a:t>
              </a:r>
            </a:p>
          </p:txBody>
        </p:sp>
      </p:grpSp>
      <p:sp>
        <p:nvSpPr>
          <p:cNvPr id="166" name="Text Box 38"/>
          <p:cNvSpPr txBox="1">
            <a:spLocks noChangeArrowheads="1"/>
          </p:cNvSpPr>
          <p:nvPr/>
        </p:nvSpPr>
        <p:spPr bwMode="auto">
          <a:xfrm>
            <a:off x="571954" y="4865058"/>
            <a:ext cx="2905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buFontTx/>
              <a:buChar char="•"/>
            </a:pPr>
            <a:endParaRPr lang="en-US" altLang="zh-TW">
              <a:ea typeface="PMingLiU" panose="02020500000000000000" pitchFamily="18" charset="-120"/>
            </a:endParaRPr>
          </a:p>
        </p:txBody>
      </p:sp>
      <p:sp>
        <p:nvSpPr>
          <p:cNvPr id="167" name="Rectangle 39"/>
          <p:cNvSpPr>
            <a:spLocks noChangeArrowheads="1"/>
          </p:cNvSpPr>
          <p:nvPr/>
        </p:nvSpPr>
        <p:spPr bwMode="auto">
          <a:xfrm>
            <a:off x="87767" y="4214183"/>
            <a:ext cx="9034462"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88900" tIns="44450" rIns="88900" bIns="44450"/>
          <a:lstStyle>
            <a:lvl1pPr marL="342900" indent="-3429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buFontTx/>
              <a:buChar char="•"/>
            </a:pPr>
            <a:r>
              <a:rPr lang="en-US" altLang="zh-TW" sz="2000" dirty="0">
                <a:solidFill>
                  <a:srgbClr val="000000"/>
                </a:solidFill>
                <a:latin typeface="Arial" panose="020B0604020202020204" pitchFamily="34" charset="0"/>
                <a:ea typeface="PMingLiU" panose="02020500000000000000" pitchFamily="18" charset="-120"/>
              </a:rPr>
              <a:t>Phantom deadlock: A deadlock that is “detected” but is not really a deadlock is called a phantom deadlock.</a:t>
            </a:r>
          </a:p>
          <a:p>
            <a:pPr>
              <a:buFontTx/>
              <a:buChar char="•"/>
            </a:pPr>
            <a:r>
              <a:rPr lang="en-US" altLang="zh-TW" sz="2000" dirty="0">
                <a:solidFill>
                  <a:srgbClr val="000000"/>
                </a:solidFill>
                <a:latin typeface="Arial" panose="020B0604020202020204" pitchFamily="34" charset="0"/>
                <a:ea typeface="PMingLiU" panose="02020500000000000000" pitchFamily="18" charset="-120"/>
              </a:rPr>
              <a:t>E.g.: Transaction U releases an object at server X and requests the one held by V at server Y.  Assuming the latter is first received.</a:t>
            </a:r>
          </a:p>
        </p:txBody>
      </p:sp>
    </p:spTree>
    <p:extLst>
      <p:ext uri="{BB962C8B-B14F-4D97-AF65-F5344CB8AC3E}">
        <p14:creationId xmlns:p14="http://schemas.microsoft.com/office/powerpoint/2010/main" val="3127700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67">
                                            <p:txEl>
                                              <p:pRg st="0" end="0"/>
                                            </p:txEl>
                                          </p:spTgt>
                                        </p:tgtEl>
                                        <p:attrNameLst>
                                          <p:attrName>style.visibility</p:attrName>
                                        </p:attrNameLst>
                                      </p:cBhvr>
                                      <p:to>
                                        <p:strVal val="visible"/>
                                      </p:to>
                                    </p:set>
                                    <p:animEffect transition="in" filter="wipe(left)">
                                      <p:cBhvr>
                                        <p:cTn id="7" dur="500"/>
                                        <p:tgtEl>
                                          <p:spTgt spid="1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7">
                                            <p:txEl>
                                              <p:pRg st="1" end="1"/>
                                            </p:txEl>
                                          </p:spTgt>
                                        </p:tgtEl>
                                        <p:attrNameLst>
                                          <p:attrName>style.visibility</p:attrName>
                                        </p:attrNameLst>
                                      </p:cBhvr>
                                      <p:to>
                                        <p:strVal val="visible"/>
                                      </p:to>
                                    </p:set>
                                    <p:animEffect transition="in" filter="wipe(left)">
                                      <p:cBhvr>
                                        <p:cTn id="12" dur="500"/>
                                        <p:tgtEl>
                                          <p:spTgt spid="16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38</a:t>
            </a:fld>
            <a:endParaRPr lang="en-US" altLang="en-US"/>
          </a:p>
        </p:txBody>
      </p:sp>
      <p:sp>
        <p:nvSpPr>
          <p:cNvPr id="4" name="矩形 3"/>
          <p:cNvSpPr/>
          <p:nvPr/>
        </p:nvSpPr>
        <p:spPr>
          <a:xfrm>
            <a:off x="0" y="838200"/>
            <a:ext cx="6893169"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Probes Transmitted to Detect Deadlock</a:t>
            </a:r>
            <a:endParaRPr lang="zh-CN" altLang="en-US" sz="2800" b="1" i="1" dirty="0">
              <a:solidFill>
                <a:srgbClr val="000000"/>
              </a:solidFill>
            </a:endParaRPr>
          </a:p>
        </p:txBody>
      </p:sp>
      <p:grpSp>
        <p:nvGrpSpPr>
          <p:cNvPr id="131" name="Group 82"/>
          <p:cNvGrpSpPr>
            <a:grpSpLocks/>
          </p:cNvGrpSpPr>
          <p:nvPr/>
        </p:nvGrpSpPr>
        <p:grpSpPr bwMode="auto">
          <a:xfrm>
            <a:off x="685800" y="1392590"/>
            <a:ext cx="8224838" cy="4718050"/>
            <a:chOff x="430" y="791"/>
            <a:chExt cx="5181" cy="2972"/>
          </a:xfrm>
        </p:grpSpPr>
        <p:sp>
          <p:nvSpPr>
            <p:cNvPr id="132" name="Rectangle 4"/>
            <p:cNvSpPr>
              <a:spLocks noChangeArrowheads="1"/>
            </p:cNvSpPr>
            <p:nvPr/>
          </p:nvSpPr>
          <p:spPr bwMode="auto">
            <a:xfrm>
              <a:off x="4781" y="1321"/>
              <a:ext cx="679" cy="647"/>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3" name="Rectangle 5"/>
            <p:cNvSpPr>
              <a:spLocks noChangeArrowheads="1"/>
            </p:cNvSpPr>
            <p:nvPr/>
          </p:nvSpPr>
          <p:spPr bwMode="auto">
            <a:xfrm>
              <a:off x="3008" y="3095"/>
              <a:ext cx="662" cy="646"/>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4" name="Rectangle 6"/>
            <p:cNvSpPr>
              <a:spLocks noChangeArrowheads="1"/>
            </p:cNvSpPr>
            <p:nvPr/>
          </p:nvSpPr>
          <p:spPr bwMode="auto">
            <a:xfrm>
              <a:off x="1367" y="1189"/>
              <a:ext cx="679" cy="646"/>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5" name="AutoShape 7"/>
            <p:cNvSpPr>
              <a:spLocks noChangeArrowheads="1"/>
            </p:cNvSpPr>
            <p:nvPr/>
          </p:nvSpPr>
          <p:spPr bwMode="auto">
            <a:xfrm>
              <a:off x="1616" y="1321"/>
              <a:ext cx="149" cy="232"/>
            </a:xfrm>
            <a:prstGeom prst="roundRect">
              <a:avLst>
                <a:gd name="adj" fmla="val 46981"/>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6" name="AutoShape 8"/>
            <p:cNvSpPr>
              <a:spLocks noChangeArrowheads="1"/>
            </p:cNvSpPr>
            <p:nvPr/>
          </p:nvSpPr>
          <p:spPr bwMode="auto">
            <a:xfrm>
              <a:off x="1616" y="1321"/>
              <a:ext cx="165" cy="249"/>
            </a:xfrm>
            <a:prstGeom prst="roundRect">
              <a:avLst>
                <a:gd name="adj" fmla="val 42426"/>
              </a:avLst>
            </a:prstGeom>
            <a:noFill/>
            <a:ln w="381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7" name="Rectangle 9"/>
            <p:cNvSpPr>
              <a:spLocks noChangeArrowheads="1"/>
            </p:cNvSpPr>
            <p:nvPr/>
          </p:nvSpPr>
          <p:spPr bwMode="auto">
            <a:xfrm>
              <a:off x="1616" y="1437"/>
              <a:ext cx="149" cy="116"/>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8" name="Rectangle 10"/>
            <p:cNvSpPr>
              <a:spLocks noChangeArrowheads="1"/>
            </p:cNvSpPr>
            <p:nvPr/>
          </p:nvSpPr>
          <p:spPr bwMode="auto">
            <a:xfrm>
              <a:off x="1616" y="1437"/>
              <a:ext cx="165" cy="133"/>
            </a:xfrm>
            <a:prstGeom prst="rect">
              <a:avLst/>
            </a:prstGeom>
            <a:noFill/>
            <a:ln w="381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39" name="AutoShape 11"/>
            <p:cNvSpPr>
              <a:spLocks noChangeArrowheads="1"/>
            </p:cNvSpPr>
            <p:nvPr/>
          </p:nvSpPr>
          <p:spPr bwMode="auto">
            <a:xfrm>
              <a:off x="1616" y="1321"/>
              <a:ext cx="165" cy="249"/>
            </a:xfrm>
            <a:prstGeom prst="roundRect">
              <a:avLst>
                <a:gd name="adj" fmla="val 42426"/>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0" name="Line 12"/>
            <p:cNvSpPr>
              <a:spLocks noChangeShapeType="1"/>
            </p:cNvSpPr>
            <p:nvPr/>
          </p:nvSpPr>
          <p:spPr bwMode="auto">
            <a:xfrm>
              <a:off x="1616" y="1437"/>
              <a:ext cx="149"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1" name="AutoShape 13"/>
            <p:cNvSpPr>
              <a:spLocks noChangeArrowheads="1"/>
            </p:cNvSpPr>
            <p:nvPr/>
          </p:nvSpPr>
          <p:spPr bwMode="auto">
            <a:xfrm>
              <a:off x="5096" y="1537"/>
              <a:ext cx="149" cy="215"/>
            </a:xfrm>
            <a:prstGeom prst="roundRect">
              <a:avLst>
                <a:gd name="adj" fmla="val 46981"/>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2" name="AutoShape 14"/>
            <p:cNvSpPr>
              <a:spLocks noChangeArrowheads="1"/>
            </p:cNvSpPr>
            <p:nvPr/>
          </p:nvSpPr>
          <p:spPr bwMode="auto">
            <a:xfrm>
              <a:off x="5096" y="1537"/>
              <a:ext cx="165" cy="232"/>
            </a:xfrm>
            <a:prstGeom prst="roundRect">
              <a:avLst>
                <a:gd name="adj" fmla="val 42426"/>
              </a:avLst>
            </a:prstGeom>
            <a:noFill/>
            <a:ln w="381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3" name="Rectangle 15"/>
            <p:cNvSpPr>
              <a:spLocks noChangeArrowheads="1"/>
            </p:cNvSpPr>
            <p:nvPr/>
          </p:nvSpPr>
          <p:spPr bwMode="auto">
            <a:xfrm>
              <a:off x="5096" y="1653"/>
              <a:ext cx="149" cy="116"/>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4" name="Rectangle 16"/>
            <p:cNvSpPr>
              <a:spLocks noChangeArrowheads="1"/>
            </p:cNvSpPr>
            <p:nvPr/>
          </p:nvSpPr>
          <p:spPr bwMode="auto">
            <a:xfrm>
              <a:off x="5096" y="1653"/>
              <a:ext cx="165" cy="132"/>
            </a:xfrm>
            <a:prstGeom prst="rect">
              <a:avLst/>
            </a:prstGeom>
            <a:noFill/>
            <a:ln w="28575">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5" name="AutoShape 17"/>
            <p:cNvSpPr>
              <a:spLocks noChangeArrowheads="1"/>
            </p:cNvSpPr>
            <p:nvPr/>
          </p:nvSpPr>
          <p:spPr bwMode="auto">
            <a:xfrm>
              <a:off x="5096" y="1537"/>
              <a:ext cx="165" cy="232"/>
            </a:xfrm>
            <a:prstGeom prst="roundRect">
              <a:avLst>
                <a:gd name="adj" fmla="val 42426"/>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6" name="Line 18"/>
            <p:cNvSpPr>
              <a:spLocks noChangeShapeType="1"/>
            </p:cNvSpPr>
            <p:nvPr/>
          </p:nvSpPr>
          <p:spPr bwMode="auto">
            <a:xfrm>
              <a:off x="5096" y="1653"/>
              <a:ext cx="149"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7" name="AutoShape 19"/>
            <p:cNvSpPr>
              <a:spLocks noChangeArrowheads="1"/>
            </p:cNvSpPr>
            <p:nvPr/>
          </p:nvSpPr>
          <p:spPr bwMode="auto">
            <a:xfrm>
              <a:off x="3256" y="3310"/>
              <a:ext cx="149" cy="216"/>
            </a:xfrm>
            <a:prstGeom prst="roundRect">
              <a:avLst>
                <a:gd name="adj" fmla="val 46981"/>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8" name="AutoShape 20"/>
            <p:cNvSpPr>
              <a:spLocks noChangeArrowheads="1"/>
            </p:cNvSpPr>
            <p:nvPr/>
          </p:nvSpPr>
          <p:spPr bwMode="auto">
            <a:xfrm>
              <a:off x="3256" y="3310"/>
              <a:ext cx="165" cy="232"/>
            </a:xfrm>
            <a:prstGeom prst="roundRect">
              <a:avLst>
                <a:gd name="adj" fmla="val 42426"/>
              </a:avLst>
            </a:prstGeom>
            <a:noFill/>
            <a:ln w="38100">
              <a:solidFill>
                <a:srgbClr val="FFFFFF"/>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49" name="Rectangle 21"/>
            <p:cNvSpPr>
              <a:spLocks noChangeArrowheads="1"/>
            </p:cNvSpPr>
            <p:nvPr/>
          </p:nvSpPr>
          <p:spPr bwMode="auto">
            <a:xfrm>
              <a:off x="3272" y="3426"/>
              <a:ext cx="133" cy="100"/>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0" name="Rectangle 22"/>
            <p:cNvSpPr>
              <a:spLocks noChangeArrowheads="1"/>
            </p:cNvSpPr>
            <p:nvPr/>
          </p:nvSpPr>
          <p:spPr bwMode="auto">
            <a:xfrm>
              <a:off x="3272" y="3426"/>
              <a:ext cx="149" cy="116"/>
            </a:xfrm>
            <a:prstGeom prst="rect">
              <a:avLst/>
            </a:prstGeom>
            <a:noFill/>
            <a:ln w="38100">
              <a:solidFill>
                <a:srgbClr val="FFDC99"/>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1" name="AutoShape 23"/>
            <p:cNvSpPr>
              <a:spLocks noChangeArrowheads="1"/>
            </p:cNvSpPr>
            <p:nvPr/>
          </p:nvSpPr>
          <p:spPr bwMode="auto">
            <a:xfrm>
              <a:off x="3256" y="3310"/>
              <a:ext cx="165" cy="232"/>
            </a:xfrm>
            <a:prstGeom prst="roundRect">
              <a:avLst>
                <a:gd name="adj" fmla="val 42426"/>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2" name="Line 24"/>
            <p:cNvSpPr>
              <a:spLocks noChangeShapeType="1"/>
            </p:cNvSpPr>
            <p:nvPr/>
          </p:nvSpPr>
          <p:spPr bwMode="auto">
            <a:xfrm>
              <a:off x="3256" y="3410"/>
              <a:ext cx="149" cy="1"/>
            </a:xfrm>
            <a:prstGeom prst="line">
              <a:avLst/>
            </a:prstGeom>
            <a:noFill/>
            <a:ln w="381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 name="Rectangle 25"/>
            <p:cNvSpPr>
              <a:spLocks noChangeArrowheads="1"/>
            </p:cNvSpPr>
            <p:nvPr/>
          </p:nvSpPr>
          <p:spPr bwMode="auto">
            <a:xfrm>
              <a:off x="1980" y="2647"/>
              <a:ext cx="199" cy="26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4" name="Rectangle 26"/>
            <p:cNvSpPr>
              <a:spLocks noChangeArrowheads="1"/>
            </p:cNvSpPr>
            <p:nvPr/>
          </p:nvSpPr>
          <p:spPr bwMode="auto">
            <a:xfrm>
              <a:off x="1980" y="2647"/>
              <a:ext cx="216" cy="282"/>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5" name="Rectangle 27"/>
            <p:cNvSpPr>
              <a:spLocks noChangeArrowheads="1"/>
            </p:cNvSpPr>
            <p:nvPr/>
          </p:nvSpPr>
          <p:spPr bwMode="auto">
            <a:xfrm>
              <a:off x="2033" y="2716"/>
              <a:ext cx="91"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56" name="Rectangle 28"/>
            <p:cNvSpPr>
              <a:spLocks noChangeArrowheads="1"/>
            </p:cNvSpPr>
            <p:nvPr/>
          </p:nvSpPr>
          <p:spPr bwMode="auto">
            <a:xfrm>
              <a:off x="3488" y="791"/>
              <a:ext cx="215" cy="2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7" name="Rectangle 29"/>
            <p:cNvSpPr>
              <a:spLocks noChangeArrowheads="1"/>
            </p:cNvSpPr>
            <p:nvPr/>
          </p:nvSpPr>
          <p:spPr bwMode="auto">
            <a:xfrm>
              <a:off x="3488" y="791"/>
              <a:ext cx="232" cy="282"/>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58" name="Rectangle 30"/>
            <p:cNvSpPr>
              <a:spLocks noChangeArrowheads="1"/>
            </p:cNvSpPr>
            <p:nvPr/>
          </p:nvSpPr>
          <p:spPr bwMode="auto">
            <a:xfrm>
              <a:off x="2402" y="1064"/>
              <a:ext cx="462"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Held by</a:t>
              </a:r>
              <a:endParaRPr lang="en-GB" altLang="zh-TW">
                <a:latin typeface="Times" panose="02020603050405020304" pitchFamily="18" charset="0"/>
                <a:ea typeface="PMingLiU" panose="02020500000000000000" pitchFamily="18" charset="-120"/>
              </a:endParaRPr>
            </a:p>
          </p:txBody>
        </p:sp>
        <p:sp>
          <p:nvSpPr>
            <p:cNvPr id="159" name="Freeform 31"/>
            <p:cNvSpPr>
              <a:spLocks/>
            </p:cNvSpPr>
            <p:nvPr/>
          </p:nvSpPr>
          <p:spPr bwMode="auto">
            <a:xfrm>
              <a:off x="1781" y="1437"/>
              <a:ext cx="67" cy="83"/>
            </a:xfrm>
            <a:custGeom>
              <a:avLst/>
              <a:gdLst>
                <a:gd name="T0" fmla="*/ 50 w 67"/>
                <a:gd name="T1" fmla="*/ 67 h 83"/>
                <a:gd name="T2" fmla="*/ 17 w 67"/>
                <a:gd name="T3" fmla="*/ 83 h 83"/>
                <a:gd name="T4" fmla="*/ 0 w 67"/>
                <a:gd name="T5" fmla="*/ 0 h 83"/>
                <a:gd name="T6" fmla="*/ 67 w 67"/>
                <a:gd name="T7" fmla="*/ 50 h 83"/>
                <a:gd name="T8" fmla="*/ 50 w 67"/>
                <a:gd name="T9" fmla="*/ 67 h 83"/>
                <a:gd name="T10" fmla="*/ 0 60000 65536"/>
                <a:gd name="T11" fmla="*/ 0 60000 65536"/>
                <a:gd name="T12" fmla="*/ 0 60000 65536"/>
                <a:gd name="T13" fmla="*/ 0 60000 65536"/>
                <a:gd name="T14" fmla="*/ 0 60000 65536"/>
                <a:gd name="T15" fmla="*/ 0 w 67"/>
                <a:gd name="T16" fmla="*/ 0 h 83"/>
                <a:gd name="T17" fmla="*/ 67 w 67"/>
                <a:gd name="T18" fmla="*/ 83 h 83"/>
              </a:gdLst>
              <a:ahLst/>
              <a:cxnLst>
                <a:cxn ang="T10">
                  <a:pos x="T0" y="T1"/>
                </a:cxn>
                <a:cxn ang="T11">
                  <a:pos x="T2" y="T3"/>
                </a:cxn>
                <a:cxn ang="T12">
                  <a:pos x="T4" y="T5"/>
                </a:cxn>
                <a:cxn ang="T13">
                  <a:pos x="T6" y="T7"/>
                </a:cxn>
                <a:cxn ang="T14">
                  <a:pos x="T8" y="T9"/>
                </a:cxn>
              </a:cxnLst>
              <a:rect l="T15" t="T16" r="T17" b="T18"/>
              <a:pathLst>
                <a:path w="67" h="83">
                  <a:moveTo>
                    <a:pt x="50" y="67"/>
                  </a:moveTo>
                  <a:lnTo>
                    <a:pt x="17" y="83"/>
                  </a:lnTo>
                  <a:lnTo>
                    <a:pt x="0" y="0"/>
                  </a:lnTo>
                  <a:lnTo>
                    <a:pt x="67" y="50"/>
                  </a:lnTo>
                  <a:lnTo>
                    <a:pt x="50" y="67"/>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160" name="Line 32"/>
            <p:cNvSpPr>
              <a:spLocks noChangeShapeType="1"/>
            </p:cNvSpPr>
            <p:nvPr/>
          </p:nvSpPr>
          <p:spPr bwMode="auto">
            <a:xfrm>
              <a:off x="1831" y="1504"/>
              <a:ext cx="1425" cy="1906"/>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1" name="Freeform 33"/>
            <p:cNvSpPr>
              <a:spLocks/>
            </p:cNvSpPr>
            <p:nvPr/>
          </p:nvSpPr>
          <p:spPr bwMode="auto">
            <a:xfrm>
              <a:off x="3405" y="3327"/>
              <a:ext cx="83" cy="83"/>
            </a:xfrm>
            <a:custGeom>
              <a:avLst/>
              <a:gdLst>
                <a:gd name="T0" fmla="*/ 66 w 83"/>
                <a:gd name="T1" fmla="*/ 16 h 83"/>
                <a:gd name="T2" fmla="*/ 83 w 83"/>
                <a:gd name="T3" fmla="*/ 33 h 83"/>
                <a:gd name="T4" fmla="*/ 0 w 83"/>
                <a:gd name="T5" fmla="*/ 83 h 83"/>
                <a:gd name="T6" fmla="*/ 49 w 83"/>
                <a:gd name="T7" fmla="*/ 0 h 83"/>
                <a:gd name="T8" fmla="*/ 66 w 83"/>
                <a:gd name="T9" fmla="*/ 16 h 83"/>
                <a:gd name="T10" fmla="*/ 0 60000 65536"/>
                <a:gd name="T11" fmla="*/ 0 60000 65536"/>
                <a:gd name="T12" fmla="*/ 0 60000 65536"/>
                <a:gd name="T13" fmla="*/ 0 60000 65536"/>
                <a:gd name="T14" fmla="*/ 0 60000 65536"/>
                <a:gd name="T15" fmla="*/ 0 w 83"/>
                <a:gd name="T16" fmla="*/ 0 h 83"/>
                <a:gd name="T17" fmla="*/ 83 w 83"/>
                <a:gd name="T18" fmla="*/ 83 h 83"/>
              </a:gdLst>
              <a:ahLst/>
              <a:cxnLst>
                <a:cxn ang="T10">
                  <a:pos x="T0" y="T1"/>
                </a:cxn>
                <a:cxn ang="T11">
                  <a:pos x="T2" y="T3"/>
                </a:cxn>
                <a:cxn ang="T12">
                  <a:pos x="T4" y="T5"/>
                </a:cxn>
                <a:cxn ang="T13">
                  <a:pos x="T6" y="T7"/>
                </a:cxn>
                <a:cxn ang="T14">
                  <a:pos x="T8" y="T9"/>
                </a:cxn>
              </a:cxnLst>
              <a:rect l="T15" t="T16" r="T17" b="T18"/>
              <a:pathLst>
                <a:path w="83" h="83">
                  <a:moveTo>
                    <a:pt x="66" y="16"/>
                  </a:moveTo>
                  <a:lnTo>
                    <a:pt x="83" y="33"/>
                  </a:lnTo>
                  <a:lnTo>
                    <a:pt x="0" y="83"/>
                  </a:lnTo>
                  <a:lnTo>
                    <a:pt x="49" y="0"/>
                  </a:lnTo>
                  <a:lnTo>
                    <a:pt x="66" y="16"/>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162" name="Line 34"/>
            <p:cNvSpPr>
              <a:spLocks noChangeShapeType="1"/>
            </p:cNvSpPr>
            <p:nvPr/>
          </p:nvSpPr>
          <p:spPr bwMode="auto">
            <a:xfrm flipV="1">
              <a:off x="3471" y="1736"/>
              <a:ext cx="1641" cy="1607"/>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3" name="Rectangle 35"/>
            <p:cNvSpPr>
              <a:spLocks noChangeArrowheads="1"/>
            </p:cNvSpPr>
            <p:nvPr/>
          </p:nvSpPr>
          <p:spPr bwMode="auto">
            <a:xfrm>
              <a:off x="3529" y="865"/>
              <a:ext cx="1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64" name="Rectangle 36"/>
            <p:cNvSpPr>
              <a:spLocks noChangeArrowheads="1"/>
            </p:cNvSpPr>
            <p:nvPr/>
          </p:nvSpPr>
          <p:spPr bwMode="auto">
            <a:xfrm>
              <a:off x="3976" y="3467"/>
              <a:ext cx="537"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165" name="Rectangle 37"/>
            <p:cNvSpPr>
              <a:spLocks noChangeArrowheads="1"/>
            </p:cNvSpPr>
            <p:nvPr/>
          </p:nvSpPr>
          <p:spPr bwMode="auto">
            <a:xfrm>
              <a:off x="1971" y="3418"/>
              <a:ext cx="462"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Held by</a:t>
              </a:r>
              <a:endParaRPr lang="en-GB" altLang="zh-TW">
                <a:latin typeface="Times" panose="02020603050405020304" pitchFamily="18" charset="0"/>
                <a:ea typeface="PMingLiU" panose="02020500000000000000" pitchFamily="18" charset="-120"/>
              </a:endParaRPr>
            </a:p>
          </p:txBody>
        </p:sp>
        <p:sp>
          <p:nvSpPr>
            <p:cNvPr id="166" name="Rectangle 38"/>
            <p:cNvSpPr>
              <a:spLocks noChangeArrowheads="1"/>
            </p:cNvSpPr>
            <p:nvPr/>
          </p:nvSpPr>
          <p:spPr bwMode="auto">
            <a:xfrm>
              <a:off x="1325" y="2208"/>
              <a:ext cx="340"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Waits</a:t>
              </a:r>
              <a:endParaRPr lang="en-GB" altLang="zh-TW">
                <a:latin typeface="Times" panose="02020603050405020304" pitchFamily="18" charset="0"/>
                <a:ea typeface="PMingLiU" panose="02020500000000000000" pitchFamily="18" charset="-120"/>
              </a:endParaRPr>
            </a:p>
          </p:txBody>
        </p:sp>
        <p:sp>
          <p:nvSpPr>
            <p:cNvPr id="167" name="Rectangle 39"/>
            <p:cNvSpPr>
              <a:spLocks noChangeArrowheads="1"/>
            </p:cNvSpPr>
            <p:nvPr/>
          </p:nvSpPr>
          <p:spPr bwMode="auto">
            <a:xfrm>
              <a:off x="1325" y="2357"/>
              <a:ext cx="159"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for</a:t>
              </a:r>
              <a:endParaRPr lang="en-GB" altLang="zh-TW">
                <a:latin typeface="Times" panose="02020603050405020304" pitchFamily="18" charset="0"/>
                <a:ea typeface="PMingLiU" panose="02020500000000000000" pitchFamily="18" charset="-120"/>
              </a:endParaRPr>
            </a:p>
          </p:txBody>
        </p:sp>
        <p:sp>
          <p:nvSpPr>
            <p:cNvPr id="168" name="Rectangle 40"/>
            <p:cNvSpPr>
              <a:spLocks noChangeArrowheads="1"/>
            </p:cNvSpPr>
            <p:nvPr/>
          </p:nvSpPr>
          <p:spPr bwMode="auto">
            <a:xfrm>
              <a:off x="4015" y="1081"/>
              <a:ext cx="537"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169" name="Rectangle 41"/>
            <p:cNvSpPr>
              <a:spLocks noChangeArrowheads="1"/>
            </p:cNvSpPr>
            <p:nvPr/>
          </p:nvSpPr>
          <p:spPr bwMode="auto">
            <a:xfrm>
              <a:off x="760" y="1279"/>
              <a:ext cx="606"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b="1">
                  <a:solidFill>
                    <a:srgbClr val="000000"/>
                  </a:solidFill>
                  <a:latin typeface="Arial" panose="020B0604020202020204" pitchFamily="34" charset="0"/>
                  <a:ea typeface="PMingLiU" panose="02020500000000000000" pitchFamily="18" charset="-120"/>
                </a:rPr>
                <a:t>Deadlock</a:t>
              </a:r>
              <a:endParaRPr lang="en-GB" altLang="zh-TW" b="1">
                <a:latin typeface="Times" panose="02020603050405020304" pitchFamily="18" charset="0"/>
                <a:ea typeface="PMingLiU" panose="02020500000000000000" pitchFamily="18" charset="-120"/>
              </a:endParaRPr>
            </a:p>
          </p:txBody>
        </p:sp>
        <p:sp>
          <p:nvSpPr>
            <p:cNvPr id="170" name="Rectangle 42"/>
            <p:cNvSpPr>
              <a:spLocks noChangeArrowheads="1"/>
            </p:cNvSpPr>
            <p:nvPr/>
          </p:nvSpPr>
          <p:spPr bwMode="auto">
            <a:xfrm>
              <a:off x="760" y="1445"/>
              <a:ext cx="560"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b="1">
                  <a:solidFill>
                    <a:srgbClr val="000000"/>
                  </a:solidFill>
                  <a:latin typeface="Arial" panose="020B0604020202020204" pitchFamily="34" charset="0"/>
                  <a:ea typeface="PMingLiU" panose="02020500000000000000" pitchFamily="18" charset="-120"/>
                </a:rPr>
                <a:t>detected</a:t>
              </a:r>
              <a:endParaRPr lang="en-GB" altLang="zh-TW" b="1">
                <a:latin typeface="Times" panose="02020603050405020304" pitchFamily="18" charset="0"/>
                <a:ea typeface="PMingLiU" panose="02020500000000000000" pitchFamily="18" charset="-120"/>
              </a:endParaRPr>
            </a:p>
          </p:txBody>
        </p:sp>
        <p:sp>
          <p:nvSpPr>
            <p:cNvPr id="171" name="Rectangle 43"/>
            <p:cNvSpPr>
              <a:spLocks noChangeArrowheads="1"/>
            </p:cNvSpPr>
            <p:nvPr/>
          </p:nvSpPr>
          <p:spPr bwMode="auto">
            <a:xfrm>
              <a:off x="4499" y="2747"/>
              <a:ext cx="215" cy="28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72" name="Rectangle 44"/>
            <p:cNvSpPr>
              <a:spLocks noChangeArrowheads="1"/>
            </p:cNvSpPr>
            <p:nvPr/>
          </p:nvSpPr>
          <p:spPr bwMode="auto">
            <a:xfrm>
              <a:off x="4499" y="2747"/>
              <a:ext cx="232" cy="298"/>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73" name="Rectangle 45"/>
            <p:cNvSpPr>
              <a:spLocks noChangeArrowheads="1"/>
            </p:cNvSpPr>
            <p:nvPr/>
          </p:nvSpPr>
          <p:spPr bwMode="auto">
            <a:xfrm>
              <a:off x="4556" y="2821"/>
              <a:ext cx="9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U</a:t>
              </a:r>
              <a:endParaRPr lang="en-GB" altLang="zh-TW" i="1">
                <a:latin typeface="Times" panose="02020603050405020304" pitchFamily="18" charset="0"/>
                <a:ea typeface="PMingLiU" panose="02020500000000000000" pitchFamily="18" charset="-120"/>
              </a:endParaRPr>
            </a:p>
          </p:txBody>
        </p:sp>
        <p:sp>
          <p:nvSpPr>
            <p:cNvPr id="174" name="Rectangle 46"/>
            <p:cNvSpPr>
              <a:spLocks noChangeArrowheads="1"/>
            </p:cNvSpPr>
            <p:nvPr/>
          </p:nvSpPr>
          <p:spPr bwMode="auto">
            <a:xfrm>
              <a:off x="1432" y="1379"/>
              <a:ext cx="9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C</a:t>
              </a:r>
              <a:endParaRPr lang="en-GB" altLang="zh-TW">
                <a:latin typeface="Times" panose="02020603050405020304" pitchFamily="18" charset="0"/>
                <a:ea typeface="PMingLiU" panose="02020500000000000000" pitchFamily="18" charset="-120"/>
              </a:endParaRPr>
            </a:p>
          </p:txBody>
        </p:sp>
        <p:sp>
          <p:nvSpPr>
            <p:cNvPr id="175" name="Rectangle 47"/>
            <p:cNvSpPr>
              <a:spLocks noChangeArrowheads="1"/>
            </p:cNvSpPr>
            <p:nvPr/>
          </p:nvSpPr>
          <p:spPr bwMode="auto">
            <a:xfrm>
              <a:off x="4973" y="1611"/>
              <a:ext cx="91"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A</a:t>
              </a:r>
              <a:endParaRPr lang="en-GB" altLang="zh-TW" i="1">
                <a:latin typeface="Times" panose="02020603050405020304" pitchFamily="18" charset="0"/>
                <a:ea typeface="PMingLiU" panose="02020500000000000000" pitchFamily="18" charset="-120"/>
              </a:endParaRPr>
            </a:p>
          </p:txBody>
        </p:sp>
        <p:sp>
          <p:nvSpPr>
            <p:cNvPr id="176" name="Rectangle 48"/>
            <p:cNvSpPr>
              <a:spLocks noChangeArrowheads="1"/>
            </p:cNvSpPr>
            <p:nvPr/>
          </p:nvSpPr>
          <p:spPr bwMode="auto">
            <a:xfrm>
              <a:off x="3209" y="3550"/>
              <a:ext cx="91"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B</a:t>
              </a:r>
              <a:endParaRPr lang="en-GB" altLang="zh-TW" i="1">
                <a:latin typeface="Times" panose="02020603050405020304" pitchFamily="18" charset="0"/>
                <a:ea typeface="PMingLiU" panose="02020500000000000000" pitchFamily="18" charset="-120"/>
              </a:endParaRPr>
            </a:p>
          </p:txBody>
        </p:sp>
        <p:sp>
          <p:nvSpPr>
            <p:cNvPr id="177" name="Rectangle 49"/>
            <p:cNvSpPr>
              <a:spLocks noChangeArrowheads="1"/>
            </p:cNvSpPr>
            <p:nvPr/>
          </p:nvSpPr>
          <p:spPr bwMode="auto">
            <a:xfrm>
              <a:off x="4175" y="1926"/>
              <a:ext cx="567"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b="1">
                  <a:solidFill>
                    <a:srgbClr val="000000"/>
                  </a:solidFill>
                  <a:latin typeface="Arial" panose="020B0604020202020204" pitchFamily="34" charset="0"/>
                  <a:ea typeface="PMingLiU" panose="02020500000000000000" pitchFamily="18" charset="-120"/>
                </a:rPr>
                <a:t>Initiation</a:t>
              </a:r>
              <a:endParaRPr lang="en-GB" altLang="zh-TW" b="1">
                <a:latin typeface="Times" panose="02020603050405020304" pitchFamily="18" charset="0"/>
                <a:ea typeface="PMingLiU" panose="02020500000000000000" pitchFamily="18" charset="-120"/>
              </a:endParaRPr>
            </a:p>
          </p:txBody>
        </p:sp>
        <p:sp>
          <p:nvSpPr>
            <p:cNvPr id="178" name="Rectangle 50"/>
            <p:cNvSpPr>
              <a:spLocks noChangeArrowheads="1"/>
            </p:cNvSpPr>
            <p:nvPr/>
          </p:nvSpPr>
          <p:spPr bwMode="auto">
            <a:xfrm>
              <a:off x="430" y="1047"/>
              <a:ext cx="1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79" name="Rectangle 51"/>
            <p:cNvSpPr>
              <a:spLocks noChangeArrowheads="1"/>
            </p:cNvSpPr>
            <p:nvPr/>
          </p:nvSpPr>
          <p:spPr bwMode="auto">
            <a:xfrm>
              <a:off x="562" y="1030"/>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80" name="Rectangle 52"/>
            <p:cNvSpPr>
              <a:spLocks noChangeArrowheads="1"/>
            </p:cNvSpPr>
            <p:nvPr/>
          </p:nvSpPr>
          <p:spPr bwMode="auto">
            <a:xfrm>
              <a:off x="712" y="1047"/>
              <a:ext cx="174"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U </a:t>
              </a:r>
              <a:endParaRPr lang="en-GB" altLang="zh-TW" i="1">
                <a:latin typeface="Times" panose="02020603050405020304" pitchFamily="18" charset="0"/>
                <a:ea typeface="PMingLiU" panose="02020500000000000000" pitchFamily="18" charset="-120"/>
              </a:endParaRPr>
            </a:p>
          </p:txBody>
        </p:sp>
        <p:sp>
          <p:nvSpPr>
            <p:cNvPr id="181" name="Rectangle 53"/>
            <p:cNvSpPr>
              <a:spLocks noChangeArrowheads="1"/>
            </p:cNvSpPr>
            <p:nvPr/>
          </p:nvSpPr>
          <p:spPr bwMode="auto">
            <a:xfrm>
              <a:off x="911" y="1030"/>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82" name="Rectangle 54"/>
            <p:cNvSpPr>
              <a:spLocks noChangeArrowheads="1"/>
            </p:cNvSpPr>
            <p:nvPr/>
          </p:nvSpPr>
          <p:spPr bwMode="auto">
            <a:xfrm>
              <a:off x="1060" y="1047"/>
              <a:ext cx="205"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V </a:t>
              </a:r>
              <a:endParaRPr lang="en-GB" altLang="zh-TW" i="1">
                <a:latin typeface="Times" panose="02020603050405020304" pitchFamily="18" charset="0"/>
                <a:ea typeface="PMingLiU" panose="02020500000000000000" pitchFamily="18" charset="-120"/>
              </a:endParaRPr>
            </a:p>
          </p:txBody>
        </p:sp>
        <p:sp>
          <p:nvSpPr>
            <p:cNvPr id="183" name="Rectangle 55"/>
            <p:cNvSpPr>
              <a:spLocks noChangeArrowheads="1"/>
            </p:cNvSpPr>
            <p:nvPr/>
          </p:nvSpPr>
          <p:spPr bwMode="auto">
            <a:xfrm>
              <a:off x="1275" y="1030"/>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84" name="Rectangle 56"/>
            <p:cNvSpPr>
              <a:spLocks noChangeArrowheads="1"/>
            </p:cNvSpPr>
            <p:nvPr/>
          </p:nvSpPr>
          <p:spPr bwMode="auto">
            <a:xfrm>
              <a:off x="1424" y="1047"/>
              <a:ext cx="166"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85" name="Rectangle 57"/>
            <p:cNvSpPr>
              <a:spLocks noChangeArrowheads="1"/>
            </p:cNvSpPr>
            <p:nvPr/>
          </p:nvSpPr>
          <p:spPr bwMode="auto">
            <a:xfrm>
              <a:off x="3928" y="2340"/>
              <a:ext cx="1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86" name="Rectangle 58"/>
            <p:cNvSpPr>
              <a:spLocks noChangeArrowheads="1"/>
            </p:cNvSpPr>
            <p:nvPr/>
          </p:nvSpPr>
          <p:spPr bwMode="auto">
            <a:xfrm>
              <a:off x="4061" y="2323"/>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87" name="Rectangle 59"/>
            <p:cNvSpPr>
              <a:spLocks noChangeArrowheads="1"/>
            </p:cNvSpPr>
            <p:nvPr/>
          </p:nvSpPr>
          <p:spPr bwMode="auto">
            <a:xfrm>
              <a:off x="4210" y="2340"/>
              <a:ext cx="136"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U</a:t>
              </a:r>
              <a:endParaRPr lang="en-GB" altLang="zh-TW" i="1">
                <a:latin typeface="Times" panose="02020603050405020304" pitchFamily="18" charset="0"/>
                <a:ea typeface="PMingLiU" panose="02020500000000000000" pitchFamily="18" charset="-120"/>
              </a:endParaRPr>
            </a:p>
          </p:txBody>
        </p:sp>
        <p:sp>
          <p:nvSpPr>
            <p:cNvPr id="188" name="Rectangle 60"/>
            <p:cNvSpPr>
              <a:spLocks noChangeArrowheads="1"/>
            </p:cNvSpPr>
            <p:nvPr/>
          </p:nvSpPr>
          <p:spPr bwMode="auto">
            <a:xfrm>
              <a:off x="2459" y="2092"/>
              <a:ext cx="1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W</a:t>
              </a:r>
              <a:endParaRPr lang="en-GB" altLang="zh-TW" i="1">
                <a:latin typeface="Times" panose="02020603050405020304" pitchFamily="18" charset="0"/>
                <a:ea typeface="PMingLiU" panose="02020500000000000000" pitchFamily="18" charset="-120"/>
              </a:endParaRPr>
            </a:p>
          </p:txBody>
        </p:sp>
        <p:sp>
          <p:nvSpPr>
            <p:cNvPr id="189" name="Rectangle 61"/>
            <p:cNvSpPr>
              <a:spLocks noChangeArrowheads="1"/>
            </p:cNvSpPr>
            <p:nvPr/>
          </p:nvSpPr>
          <p:spPr bwMode="auto">
            <a:xfrm>
              <a:off x="2609" y="2075"/>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90" name="Rectangle 62"/>
            <p:cNvSpPr>
              <a:spLocks noChangeArrowheads="1"/>
            </p:cNvSpPr>
            <p:nvPr/>
          </p:nvSpPr>
          <p:spPr bwMode="auto">
            <a:xfrm>
              <a:off x="2758" y="2092"/>
              <a:ext cx="174"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U </a:t>
              </a:r>
              <a:endParaRPr lang="en-GB" altLang="zh-TW" i="1">
                <a:latin typeface="Times" panose="02020603050405020304" pitchFamily="18" charset="0"/>
                <a:ea typeface="PMingLiU" panose="02020500000000000000" pitchFamily="18" charset="-120"/>
              </a:endParaRPr>
            </a:p>
          </p:txBody>
        </p:sp>
        <p:sp>
          <p:nvSpPr>
            <p:cNvPr id="191" name="Rectangle 63"/>
            <p:cNvSpPr>
              <a:spLocks noChangeArrowheads="1"/>
            </p:cNvSpPr>
            <p:nvPr/>
          </p:nvSpPr>
          <p:spPr bwMode="auto">
            <a:xfrm>
              <a:off x="2940" y="2075"/>
              <a:ext cx="150" cy="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92" name="Rectangle 64"/>
            <p:cNvSpPr>
              <a:spLocks noChangeArrowheads="1"/>
            </p:cNvSpPr>
            <p:nvPr/>
          </p:nvSpPr>
          <p:spPr bwMode="auto">
            <a:xfrm>
              <a:off x="3088" y="2092"/>
              <a:ext cx="167"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700" i="1">
                  <a:solidFill>
                    <a:srgbClr val="000000"/>
                  </a:solidFill>
                  <a:latin typeface="Arial" panose="020B0604020202020204" pitchFamily="34" charset="0"/>
                  <a:ea typeface="PMingLiU" panose="02020500000000000000" pitchFamily="18" charset="-120"/>
                </a:rPr>
                <a:t>  </a:t>
              </a:r>
              <a:r>
                <a:rPr lang="en-GB" altLang="zh-TW" sz="1700" i="1">
                  <a:solidFill>
                    <a:srgbClr val="000000"/>
                  </a:solidFill>
                  <a:latin typeface="Arial" panose="020B0604020202020204" pitchFamily="34" charset="0"/>
                  <a:ea typeface="PMingLiU" panose="02020500000000000000" pitchFamily="18" charset="-120"/>
                </a:rPr>
                <a:t>V</a:t>
              </a:r>
              <a:endParaRPr lang="en-GB" altLang="zh-TW" i="1">
                <a:latin typeface="Times" panose="02020603050405020304" pitchFamily="18" charset="0"/>
                <a:ea typeface="PMingLiU" panose="02020500000000000000" pitchFamily="18" charset="-120"/>
              </a:endParaRPr>
            </a:p>
          </p:txBody>
        </p:sp>
        <p:sp>
          <p:nvSpPr>
            <p:cNvPr id="193" name="Freeform 67"/>
            <p:cNvSpPr>
              <a:spLocks/>
            </p:cNvSpPr>
            <p:nvPr/>
          </p:nvSpPr>
          <p:spPr bwMode="auto">
            <a:xfrm>
              <a:off x="3405" y="3410"/>
              <a:ext cx="66" cy="66"/>
            </a:xfrm>
            <a:custGeom>
              <a:avLst/>
              <a:gdLst>
                <a:gd name="T0" fmla="*/ 66 w 66"/>
                <a:gd name="T1" fmla="*/ 33 h 66"/>
                <a:gd name="T2" fmla="*/ 66 w 66"/>
                <a:gd name="T3" fmla="*/ 66 h 66"/>
                <a:gd name="T4" fmla="*/ 0 w 66"/>
                <a:gd name="T5" fmla="*/ 33 h 66"/>
                <a:gd name="T6" fmla="*/ 66 w 66"/>
                <a:gd name="T7" fmla="*/ 0 h 66"/>
                <a:gd name="T8" fmla="*/ 66 w 66"/>
                <a:gd name="T9" fmla="*/ 33 h 66"/>
                <a:gd name="T10" fmla="*/ 0 60000 65536"/>
                <a:gd name="T11" fmla="*/ 0 60000 65536"/>
                <a:gd name="T12" fmla="*/ 0 60000 65536"/>
                <a:gd name="T13" fmla="*/ 0 60000 65536"/>
                <a:gd name="T14" fmla="*/ 0 60000 65536"/>
                <a:gd name="T15" fmla="*/ 0 w 66"/>
                <a:gd name="T16" fmla="*/ 0 h 66"/>
                <a:gd name="T17" fmla="*/ 66 w 66"/>
                <a:gd name="T18" fmla="*/ 66 h 66"/>
              </a:gdLst>
              <a:ahLst/>
              <a:cxnLst>
                <a:cxn ang="T10">
                  <a:pos x="T0" y="T1"/>
                </a:cxn>
                <a:cxn ang="T11">
                  <a:pos x="T2" y="T3"/>
                </a:cxn>
                <a:cxn ang="T12">
                  <a:pos x="T4" y="T5"/>
                </a:cxn>
                <a:cxn ang="T13">
                  <a:pos x="T6" y="T7"/>
                </a:cxn>
                <a:cxn ang="T14">
                  <a:pos x="T8" y="T9"/>
                </a:cxn>
              </a:cxnLst>
              <a:rect l="T15" t="T16" r="T17" b="T18"/>
              <a:pathLst>
                <a:path w="66" h="66">
                  <a:moveTo>
                    <a:pt x="66" y="33"/>
                  </a:moveTo>
                  <a:lnTo>
                    <a:pt x="66" y="66"/>
                  </a:lnTo>
                  <a:lnTo>
                    <a:pt x="0" y="33"/>
                  </a:lnTo>
                  <a:lnTo>
                    <a:pt x="66" y="0"/>
                  </a:lnTo>
                  <a:lnTo>
                    <a:pt x="66"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194" name="Freeform 68"/>
            <p:cNvSpPr>
              <a:spLocks/>
            </p:cNvSpPr>
            <p:nvPr/>
          </p:nvSpPr>
          <p:spPr bwMode="auto">
            <a:xfrm>
              <a:off x="3471" y="3029"/>
              <a:ext cx="1144" cy="414"/>
            </a:xfrm>
            <a:custGeom>
              <a:avLst/>
              <a:gdLst>
                <a:gd name="T0" fmla="*/ 1144 w 1144"/>
                <a:gd name="T1" fmla="*/ 0 h 414"/>
                <a:gd name="T2" fmla="*/ 1111 w 1144"/>
                <a:gd name="T3" fmla="*/ 82 h 414"/>
                <a:gd name="T4" fmla="*/ 1044 w 1144"/>
                <a:gd name="T5" fmla="*/ 149 h 414"/>
                <a:gd name="T6" fmla="*/ 812 w 1144"/>
                <a:gd name="T7" fmla="*/ 281 h 414"/>
                <a:gd name="T8" fmla="*/ 448 w 1144"/>
                <a:gd name="T9" fmla="*/ 381 h 414"/>
                <a:gd name="T10" fmla="*/ 0 w 1144"/>
                <a:gd name="T11" fmla="*/ 414 h 414"/>
                <a:gd name="T12" fmla="*/ 0 60000 65536"/>
                <a:gd name="T13" fmla="*/ 0 60000 65536"/>
                <a:gd name="T14" fmla="*/ 0 60000 65536"/>
                <a:gd name="T15" fmla="*/ 0 60000 65536"/>
                <a:gd name="T16" fmla="*/ 0 60000 65536"/>
                <a:gd name="T17" fmla="*/ 0 60000 65536"/>
                <a:gd name="T18" fmla="*/ 0 w 1144"/>
                <a:gd name="T19" fmla="*/ 0 h 414"/>
                <a:gd name="T20" fmla="*/ 1144 w 1144"/>
                <a:gd name="T21" fmla="*/ 414 h 414"/>
              </a:gdLst>
              <a:ahLst/>
              <a:cxnLst>
                <a:cxn ang="T12">
                  <a:pos x="T0" y="T1"/>
                </a:cxn>
                <a:cxn ang="T13">
                  <a:pos x="T2" y="T3"/>
                </a:cxn>
                <a:cxn ang="T14">
                  <a:pos x="T4" y="T5"/>
                </a:cxn>
                <a:cxn ang="T15">
                  <a:pos x="T6" y="T7"/>
                </a:cxn>
                <a:cxn ang="T16">
                  <a:pos x="T8" y="T9"/>
                </a:cxn>
                <a:cxn ang="T17">
                  <a:pos x="T10" y="T11"/>
                </a:cxn>
              </a:cxnLst>
              <a:rect l="T18" t="T19" r="T20" b="T21"/>
              <a:pathLst>
                <a:path w="1144" h="414">
                  <a:moveTo>
                    <a:pt x="1144" y="0"/>
                  </a:moveTo>
                  <a:lnTo>
                    <a:pt x="1111" y="82"/>
                  </a:lnTo>
                  <a:lnTo>
                    <a:pt x="1044" y="149"/>
                  </a:lnTo>
                  <a:lnTo>
                    <a:pt x="812" y="281"/>
                  </a:lnTo>
                  <a:lnTo>
                    <a:pt x="448" y="381"/>
                  </a:lnTo>
                  <a:lnTo>
                    <a:pt x="0" y="414"/>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5" name="Freeform 69"/>
            <p:cNvSpPr>
              <a:spLocks/>
            </p:cNvSpPr>
            <p:nvPr/>
          </p:nvSpPr>
          <p:spPr bwMode="auto">
            <a:xfrm>
              <a:off x="2063" y="2913"/>
              <a:ext cx="66" cy="66"/>
            </a:xfrm>
            <a:custGeom>
              <a:avLst/>
              <a:gdLst>
                <a:gd name="T0" fmla="*/ 33 w 66"/>
                <a:gd name="T1" fmla="*/ 49 h 66"/>
                <a:gd name="T2" fmla="*/ 0 w 66"/>
                <a:gd name="T3" fmla="*/ 66 h 66"/>
                <a:gd name="T4" fmla="*/ 17 w 66"/>
                <a:gd name="T5" fmla="*/ 0 h 66"/>
                <a:gd name="T6" fmla="*/ 66 w 66"/>
                <a:gd name="T7" fmla="*/ 49 h 66"/>
                <a:gd name="T8" fmla="*/ 33 w 66"/>
                <a:gd name="T9" fmla="*/ 49 h 66"/>
                <a:gd name="T10" fmla="*/ 0 60000 65536"/>
                <a:gd name="T11" fmla="*/ 0 60000 65536"/>
                <a:gd name="T12" fmla="*/ 0 60000 65536"/>
                <a:gd name="T13" fmla="*/ 0 60000 65536"/>
                <a:gd name="T14" fmla="*/ 0 60000 65536"/>
                <a:gd name="T15" fmla="*/ 0 w 66"/>
                <a:gd name="T16" fmla="*/ 0 h 66"/>
                <a:gd name="T17" fmla="*/ 66 w 66"/>
                <a:gd name="T18" fmla="*/ 66 h 66"/>
              </a:gdLst>
              <a:ahLst/>
              <a:cxnLst>
                <a:cxn ang="T10">
                  <a:pos x="T0" y="T1"/>
                </a:cxn>
                <a:cxn ang="T11">
                  <a:pos x="T2" y="T3"/>
                </a:cxn>
                <a:cxn ang="T12">
                  <a:pos x="T4" y="T5"/>
                </a:cxn>
                <a:cxn ang="T13">
                  <a:pos x="T6" y="T7"/>
                </a:cxn>
                <a:cxn ang="T14">
                  <a:pos x="T8" y="T9"/>
                </a:cxn>
              </a:cxnLst>
              <a:rect l="T15" t="T16" r="T17" b="T18"/>
              <a:pathLst>
                <a:path w="66" h="66">
                  <a:moveTo>
                    <a:pt x="33" y="49"/>
                  </a:moveTo>
                  <a:lnTo>
                    <a:pt x="0" y="66"/>
                  </a:lnTo>
                  <a:lnTo>
                    <a:pt x="17" y="0"/>
                  </a:lnTo>
                  <a:lnTo>
                    <a:pt x="66" y="49"/>
                  </a:lnTo>
                  <a:lnTo>
                    <a:pt x="33" y="49"/>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196" name="Freeform 70"/>
            <p:cNvSpPr>
              <a:spLocks/>
            </p:cNvSpPr>
            <p:nvPr/>
          </p:nvSpPr>
          <p:spPr bwMode="auto">
            <a:xfrm>
              <a:off x="2096" y="2979"/>
              <a:ext cx="1160" cy="464"/>
            </a:xfrm>
            <a:custGeom>
              <a:avLst/>
              <a:gdLst>
                <a:gd name="T0" fmla="*/ 1155 w 1161"/>
                <a:gd name="T1" fmla="*/ 464 h 464"/>
                <a:gd name="T2" fmla="*/ 724 w 1161"/>
                <a:gd name="T3" fmla="*/ 431 h 464"/>
                <a:gd name="T4" fmla="*/ 365 w 1161"/>
                <a:gd name="T5" fmla="*/ 331 h 464"/>
                <a:gd name="T6" fmla="*/ 116 w 1161"/>
                <a:gd name="T7" fmla="*/ 182 h 464"/>
                <a:gd name="T8" fmla="*/ 33 w 1161"/>
                <a:gd name="T9" fmla="*/ 99 h 464"/>
                <a:gd name="T10" fmla="*/ 0 w 1161"/>
                <a:gd name="T11" fmla="*/ 0 h 464"/>
                <a:gd name="T12" fmla="*/ 0 60000 65536"/>
                <a:gd name="T13" fmla="*/ 0 60000 65536"/>
                <a:gd name="T14" fmla="*/ 0 60000 65536"/>
                <a:gd name="T15" fmla="*/ 0 60000 65536"/>
                <a:gd name="T16" fmla="*/ 0 60000 65536"/>
                <a:gd name="T17" fmla="*/ 0 60000 65536"/>
                <a:gd name="T18" fmla="*/ 0 w 1161"/>
                <a:gd name="T19" fmla="*/ 0 h 464"/>
                <a:gd name="T20" fmla="*/ 1161 w 1161"/>
                <a:gd name="T21" fmla="*/ 464 h 464"/>
              </a:gdLst>
              <a:ahLst/>
              <a:cxnLst>
                <a:cxn ang="T12">
                  <a:pos x="T0" y="T1"/>
                </a:cxn>
                <a:cxn ang="T13">
                  <a:pos x="T2" y="T3"/>
                </a:cxn>
                <a:cxn ang="T14">
                  <a:pos x="T4" y="T5"/>
                </a:cxn>
                <a:cxn ang="T15">
                  <a:pos x="T6" y="T7"/>
                </a:cxn>
                <a:cxn ang="T16">
                  <a:pos x="T8" y="T9"/>
                </a:cxn>
                <a:cxn ang="T17">
                  <a:pos x="T10" y="T11"/>
                </a:cxn>
              </a:cxnLst>
              <a:rect l="T18" t="T19" r="T20" b="T21"/>
              <a:pathLst>
                <a:path w="1161" h="464">
                  <a:moveTo>
                    <a:pt x="1161" y="464"/>
                  </a:moveTo>
                  <a:lnTo>
                    <a:pt x="730" y="431"/>
                  </a:lnTo>
                  <a:lnTo>
                    <a:pt x="365" y="331"/>
                  </a:lnTo>
                  <a:lnTo>
                    <a:pt x="116" y="182"/>
                  </a:lnTo>
                  <a:lnTo>
                    <a:pt x="33" y="99"/>
                  </a:lnTo>
                  <a:lnTo>
                    <a:pt x="0" y="0"/>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7" name="Freeform 71"/>
            <p:cNvSpPr>
              <a:spLocks/>
            </p:cNvSpPr>
            <p:nvPr/>
          </p:nvSpPr>
          <p:spPr bwMode="auto">
            <a:xfrm>
              <a:off x="1665" y="1570"/>
              <a:ext cx="67" cy="66"/>
            </a:xfrm>
            <a:custGeom>
              <a:avLst/>
              <a:gdLst>
                <a:gd name="T0" fmla="*/ 33 w 67"/>
                <a:gd name="T1" fmla="*/ 66 h 66"/>
                <a:gd name="T2" fmla="*/ 0 w 67"/>
                <a:gd name="T3" fmla="*/ 66 h 66"/>
                <a:gd name="T4" fmla="*/ 33 w 67"/>
                <a:gd name="T5" fmla="*/ 0 h 66"/>
                <a:gd name="T6" fmla="*/ 67 w 67"/>
                <a:gd name="T7" fmla="*/ 66 h 66"/>
                <a:gd name="T8" fmla="*/ 33 w 67"/>
                <a:gd name="T9" fmla="*/ 66 h 66"/>
                <a:gd name="T10" fmla="*/ 0 60000 65536"/>
                <a:gd name="T11" fmla="*/ 0 60000 65536"/>
                <a:gd name="T12" fmla="*/ 0 60000 65536"/>
                <a:gd name="T13" fmla="*/ 0 60000 65536"/>
                <a:gd name="T14" fmla="*/ 0 60000 65536"/>
                <a:gd name="T15" fmla="*/ 0 w 67"/>
                <a:gd name="T16" fmla="*/ 0 h 66"/>
                <a:gd name="T17" fmla="*/ 67 w 67"/>
                <a:gd name="T18" fmla="*/ 66 h 66"/>
              </a:gdLst>
              <a:ahLst/>
              <a:cxnLst>
                <a:cxn ang="T10">
                  <a:pos x="T0" y="T1"/>
                </a:cxn>
                <a:cxn ang="T11">
                  <a:pos x="T2" y="T3"/>
                </a:cxn>
                <a:cxn ang="T12">
                  <a:pos x="T4" y="T5"/>
                </a:cxn>
                <a:cxn ang="T13">
                  <a:pos x="T6" y="T7"/>
                </a:cxn>
                <a:cxn ang="T14">
                  <a:pos x="T8" y="T9"/>
                </a:cxn>
              </a:cxnLst>
              <a:rect l="T15" t="T16" r="T17" b="T18"/>
              <a:pathLst>
                <a:path w="67" h="66">
                  <a:moveTo>
                    <a:pt x="33" y="66"/>
                  </a:moveTo>
                  <a:lnTo>
                    <a:pt x="0" y="66"/>
                  </a:lnTo>
                  <a:lnTo>
                    <a:pt x="33" y="0"/>
                  </a:lnTo>
                  <a:lnTo>
                    <a:pt x="67" y="66"/>
                  </a:lnTo>
                  <a:lnTo>
                    <a:pt x="33" y="66"/>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198" name="Freeform 72"/>
            <p:cNvSpPr>
              <a:spLocks/>
            </p:cNvSpPr>
            <p:nvPr/>
          </p:nvSpPr>
          <p:spPr bwMode="auto">
            <a:xfrm>
              <a:off x="1698" y="1636"/>
              <a:ext cx="282" cy="1144"/>
            </a:xfrm>
            <a:custGeom>
              <a:avLst/>
              <a:gdLst>
                <a:gd name="T0" fmla="*/ 282 w 282"/>
                <a:gd name="T1" fmla="*/ 1144 h 1144"/>
                <a:gd name="T2" fmla="*/ 232 w 282"/>
                <a:gd name="T3" fmla="*/ 1127 h 1144"/>
                <a:gd name="T4" fmla="*/ 183 w 282"/>
                <a:gd name="T5" fmla="*/ 1061 h 1144"/>
                <a:gd name="T6" fmla="*/ 83 w 282"/>
                <a:gd name="T7" fmla="*/ 812 h 1144"/>
                <a:gd name="T8" fmla="*/ 34 w 282"/>
                <a:gd name="T9" fmla="*/ 448 h 1144"/>
                <a:gd name="T10" fmla="*/ 0 w 282"/>
                <a:gd name="T11" fmla="*/ 0 h 1144"/>
                <a:gd name="T12" fmla="*/ 0 60000 65536"/>
                <a:gd name="T13" fmla="*/ 0 60000 65536"/>
                <a:gd name="T14" fmla="*/ 0 60000 65536"/>
                <a:gd name="T15" fmla="*/ 0 60000 65536"/>
                <a:gd name="T16" fmla="*/ 0 60000 65536"/>
                <a:gd name="T17" fmla="*/ 0 60000 65536"/>
                <a:gd name="T18" fmla="*/ 0 w 282"/>
                <a:gd name="T19" fmla="*/ 0 h 1144"/>
                <a:gd name="T20" fmla="*/ 282 w 282"/>
                <a:gd name="T21" fmla="*/ 1144 h 1144"/>
              </a:gdLst>
              <a:ahLst/>
              <a:cxnLst>
                <a:cxn ang="T12">
                  <a:pos x="T0" y="T1"/>
                </a:cxn>
                <a:cxn ang="T13">
                  <a:pos x="T2" y="T3"/>
                </a:cxn>
                <a:cxn ang="T14">
                  <a:pos x="T4" y="T5"/>
                </a:cxn>
                <a:cxn ang="T15">
                  <a:pos x="T6" y="T7"/>
                </a:cxn>
                <a:cxn ang="T16">
                  <a:pos x="T8" y="T9"/>
                </a:cxn>
                <a:cxn ang="T17">
                  <a:pos x="T10" y="T11"/>
                </a:cxn>
              </a:cxnLst>
              <a:rect l="T18" t="T19" r="T20" b="T21"/>
              <a:pathLst>
                <a:path w="282" h="1144">
                  <a:moveTo>
                    <a:pt x="282" y="1144"/>
                  </a:moveTo>
                  <a:lnTo>
                    <a:pt x="232" y="1127"/>
                  </a:lnTo>
                  <a:lnTo>
                    <a:pt x="183" y="1061"/>
                  </a:lnTo>
                  <a:lnTo>
                    <a:pt x="83" y="812"/>
                  </a:lnTo>
                  <a:lnTo>
                    <a:pt x="34" y="448"/>
                  </a:lnTo>
                  <a:lnTo>
                    <a:pt x="0" y="0"/>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9" name="Freeform 73"/>
            <p:cNvSpPr>
              <a:spLocks/>
            </p:cNvSpPr>
            <p:nvPr/>
          </p:nvSpPr>
          <p:spPr bwMode="auto">
            <a:xfrm>
              <a:off x="3405" y="857"/>
              <a:ext cx="49" cy="67"/>
            </a:xfrm>
            <a:custGeom>
              <a:avLst/>
              <a:gdLst>
                <a:gd name="T0" fmla="*/ 0 w 49"/>
                <a:gd name="T1" fmla="*/ 33 h 67"/>
                <a:gd name="T2" fmla="*/ 0 w 49"/>
                <a:gd name="T3" fmla="*/ 0 h 67"/>
                <a:gd name="T4" fmla="*/ 49 w 49"/>
                <a:gd name="T5" fmla="*/ 33 h 67"/>
                <a:gd name="T6" fmla="*/ 0 w 49"/>
                <a:gd name="T7" fmla="*/ 67 h 67"/>
                <a:gd name="T8" fmla="*/ 0 w 49"/>
                <a:gd name="T9" fmla="*/ 33 h 67"/>
                <a:gd name="T10" fmla="*/ 0 60000 65536"/>
                <a:gd name="T11" fmla="*/ 0 60000 65536"/>
                <a:gd name="T12" fmla="*/ 0 60000 65536"/>
                <a:gd name="T13" fmla="*/ 0 60000 65536"/>
                <a:gd name="T14" fmla="*/ 0 60000 65536"/>
                <a:gd name="T15" fmla="*/ 0 w 49"/>
                <a:gd name="T16" fmla="*/ 0 h 67"/>
                <a:gd name="T17" fmla="*/ 49 w 49"/>
                <a:gd name="T18" fmla="*/ 67 h 67"/>
              </a:gdLst>
              <a:ahLst/>
              <a:cxnLst>
                <a:cxn ang="T10">
                  <a:pos x="T0" y="T1"/>
                </a:cxn>
                <a:cxn ang="T11">
                  <a:pos x="T2" y="T3"/>
                </a:cxn>
                <a:cxn ang="T12">
                  <a:pos x="T4" y="T5"/>
                </a:cxn>
                <a:cxn ang="T13">
                  <a:pos x="T6" y="T7"/>
                </a:cxn>
                <a:cxn ang="T14">
                  <a:pos x="T8" y="T9"/>
                </a:cxn>
              </a:cxnLst>
              <a:rect l="T15" t="T16" r="T17" b="T18"/>
              <a:pathLst>
                <a:path w="49" h="67">
                  <a:moveTo>
                    <a:pt x="0" y="33"/>
                  </a:moveTo>
                  <a:lnTo>
                    <a:pt x="0" y="0"/>
                  </a:lnTo>
                  <a:lnTo>
                    <a:pt x="49" y="33"/>
                  </a:lnTo>
                  <a:lnTo>
                    <a:pt x="0" y="67"/>
                  </a:lnTo>
                  <a:lnTo>
                    <a:pt x="0"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00" name="Freeform 74"/>
            <p:cNvSpPr>
              <a:spLocks/>
            </p:cNvSpPr>
            <p:nvPr/>
          </p:nvSpPr>
          <p:spPr bwMode="auto">
            <a:xfrm>
              <a:off x="1715" y="890"/>
              <a:ext cx="1673" cy="465"/>
            </a:xfrm>
            <a:custGeom>
              <a:avLst/>
              <a:gdLst>
                <a:gd name="T0" fmla="*/ 0 w 1674"/>
                <a:gd name="T1" fmla="*/ 465 h 465"/>
                <a:gd name="T2" fmla="*/ 33 w 1674"/>
                <a:gd name="T3" fmla="*/ 365 h 465"/>
                <a:gd name="T4" fmla="*/ 133 w 1674"/>
                <a:gd name="T5" fmla="*/ 282 h 465"/>
                <a:gd name="T6" fmla="*/ 497 w 1674"/>
                <a:gd name="T7" fmla="*/ 133 h 465"/>
                <a:gd name="T8" fmla="*/ 1022 w 1674"/>
                <a:gd name="T9" fmla="*/ 34 h 465"/>
                <a:gd name="T10" fmla="*/ 1668 w 1674"/>
                <a:gd name="T11" fmla="*/ 0 h 465"/>
                <a:gd name="T12" fmla="*/ 0 60000 65536"/>
                <a:gd name="T13" fmla="*/ 0 60000 65536"/>
                <a:gd name="T14" fmla="*/ 0 60000 65536"/>
                <a:gd name="T15" fmla="*/ 0 60000 65536"/>
                <a:gd name="T16" fmla="*/ 0 60000 65536"/>
                <a:gd name="T17" fmla="*/ 0 60000 65536"/>
                <a:gd name="T18" fmla="*/ 0 w 1674"/>
                <a:gd name="T19" fmla="*/ 0 h 465"/>
                <a:gd name="T20" fmla="*/ 1674 w 1674"/>
                <a:gd name="T21" fmla="*/ 465 h 465"/>
              </a:gdLst>
              <a:ahLst/>
              <a:cxnLst>
                <a:cxn ang="T12">
                  <a:pos x="T0" y="T1"/>
                </a:cxn>
                <a:cxn ang="T13">
                  <a:pos x="T2" y="T3"/>
                </a:cxn>
                <a:cxn ang="T14">
                  <a:pos x="T4" y="T5"/>
                </a:cxn>
                <a:cxn ang="T15">
                  <a:pos x="T6" y="T7"/>
                </a:cxn>
                <a:cxn ang="T16">
                  <a:pos x="T8" y="T9"/>
                </a:cxn>
                <a:cxn ang="T17">
                  <a:pos x="T10" y="T11"/>
                </a:cxn>
              </a:cxnLst>
              <a:rect l="T18" t="T19" r="T20" b="T21"/>
              <a:pathLst>
                <a:path w="1674" h="465">
                  <a:moveTo>
                    <a:pt x="0" y="465"/>
                  </a:moveTo>
                  <a:lnTo>
                    <a:pt x="33" y="365"/>
                  </a:lnTo>
                  <a:lnTo>
                    <a:pt x="133" y="282"/>
                  </a:lnTo>
                  <a:lnTo>
                    <a:pt x="497" y="133"/>
                  </a:lnTo>
                  <a:lnTo>
                    <a:pt x="1028" y="34"/>
                  </a:lnTo>
                  <a:lnTo>
                    <a:pt x="1674" y="0"/>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1" name="Freeform 75"/>
            <p:cNvSpPr>
              <a:spLocks/>
            </p:cNvSpPr>
            <p:nvPr/>
          </p:nvSpPr>
          <p:spPr bwMode="auto">
            <a:xfrm>
              <a:off x="5129" y="1454"/>
              <a:ext cx="66" cy="66"/>
            </a:xfrm>
            <a:custGeom>
              <a:avLst/>
              <a:gdLst>
                <a:gd name="T0" fmla="*/ 33 w 66"/>
                <a:gd name="T1" fmla="*/ 17 h 66"/>
                <a:gd name="T2" fmla="*/ 66 w 66"/>
                <a:gd name="T3" fmla="*/ 0 h 66"/>
                <a:gd name="T4" fmla="*/ 49 w 66"/>
                <a:gd name="T5" fmla="*/ 66 h 66"/>
                <a:gd name="T6" fmla="*/ 0 w 66"/>
                <a:gd name="T7" fmla="*/ 17 h 66"/>
                <a:gd name="T8" fmla="*/ 33 w 66"/>
                <a:gd name="T9" fmla="*/ 17 h 66"/>
                <a:gd name="T10" fmla="*/ 0 60000 65536"/>
                <a:gd name="T11" fmla="*/ 0 60000 65536"/>
                <a:gd name="T12" fmla="*/ 0 60000 65536"/>
                <a:gd name="T13" fmla="*/ 0 60000 65536"/>
                <a:gd name="T14" fmla="*/ 0 60000 65536"/>
                <a:gd name="T15" fmla="*/ 0 w 66"/>
                <a:gd name="T16" fmla="*/ 0 h 66"/>
                <a:gd name="T17" fmla="*/ 66 w 66"/>
                <a:gd name="T18" fmla="*/ 66 h 66"/>
              </a:gdLst>
              <a:ahLst/>
              <a:cxnLst>
                <a:cxn ang="T10">
                  <a:pos x="T0" y="T1"/>
                </a:cxn>
                <a:cxn ang="T11">
                  <a:pos x="T2" y="T3"/>
                </a:cxn>
                <a:cxn ang="T12">
                  <a:pos x="T4" y="T5"/>
                </a:cxn>
                <a:cxn ang="T13">
                  <a:pos x="T6" y="T7"/>
                </a:cxn>
                <a:cxn ang="T14">
                  <a:pos x="T8" y="T9"/>
                </a:cxn>
              </a:cxnLst>
              <a:rect l="T15" t="T16" r="T17" b="T18"/>
              <a:pathLst>
                <a:path w="66" h="66">
                  <a:moveTo>
                    <a:pt x="33" y="17"/>
                  </a:moveTo>
                  <a:lnTo>
                    <a:pt x="66" y="0"/>
                  </a:lnTo>
                  <a:lnTo>
                    <a:pt x="49" y="66"/>
                  </a:lnTo>
                  <a:lnTo>
                    <a:pt x="0" y="17"/>
                  </a:lnTo>
                  <a:lnTo>
                    <a:pt x="33" y="17"/>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02" name="Freeform 76"/>
            <p:cNvSpPr>
              <a:spLocks/>
            </p:cNvSpPr>
            <p:nvPr/>
          </p:nvSpPr>
          <p:spPr bwMode="auto">
            <a:xfrm>
              <a:off x="3703" y="907"/>
              <a:ext cx="1459" cy="547"/>
            </a:xfrm>
            <a:custGeom>
              <a:avLst/>
              <a:gdLst>
                <a:gd name="T0" fmla="*/ 0 w 1459"/>
                <a:gd name="T1" fmla="*/ 0 h 547"/>
                <a:gd name="T2" fmla="*/ 531 w 1459"/>
                <a:gd name="T3" fmla="*/ 50 h 547"/>
                <a:gd name="T4" fmla="*/ 995 w 1459"/>
                <a:gd name="T5" fmla="*/ 166 h 547"/>
                <a:gd name="T6" fmla="*/ 1177 w 1459"/>
                <a:gd name="T7" fmla="*/ 232 h 547"/>
                <a:gd name="T8" fmla="*/ 1310 w 1459"/>
                <a:gd name="T9" fmla="*/ 332 h 547"/>
                <a:gd name="T10" fmla="*/ 1409 w 1459"/>
                <a:gd name="T11" fmla="*/ 431 h 547"/>
                <a:gd name="T12" fmla="*/ 1459 w 1459"/>
                <a:gd name="T13" fmla="*/ 547 h 547"/>
                <a:gd name="T14" fmla="*/ 0 60000 65536"/>
                <a:gd name="T15" fmla="*/ 0 60000 65536"/>
                <a:gd name="T16" fmla="*/ 0 60000 65536"/>
                <a:gd name="T17" fmla="*/ 0 60000 65536"/>
                <a:gd name="T18" fmla="*/ 0 60000 65536"/>
                <a:gd name="T19" fmla="*/ 0 60000 65536"/>
                <a:gd name="T20" fmla="*/ 0 60000 65536"/>
                <a:gd name="T21" fmla="*/ 0 w 1459"/>
                <a:gd name="T22" fmla="*/ 0 h 547"/>
                <a:gd name="T23" fmla="*/ 1459 w 1459"/>
                <a:gd name="T24" fmla="*/ 547 h 54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59" h="547">
                  <a:moveTo>
                    <a:pt x="0" y="0"/>
                  </a:moveTo>
                  <a:lnTo>
                    <a:pt x="531" y="50"/>
                  </a:lnTo>
                  <a:lnTo>
                    <a:pt x="995" y="166"/>
                  </a:lnTo>
                  <a:lnTo>
                    <a:pt x="1177" y="232"/>
                  </a:lnTo>
                  <a:lnTo>
                    <a:pt x="1310" y="332"/>
                  </a:lnTo>
                  <a:lnTo>
                    <a:pt x="1409" y="431"/>
                  </a:lnTo>
                  <a:lnTo>
                    <a:pt x="1459" y="547"/>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3" name="Freeform 77"/>
            <p:cNvSpPr>
              <a:spLocks/>
            </p:cNvSpPr>
            <p:nvPr/>
          </p:nvSpPr>
          <p:spPr bwMode="auto">
            <a:xfrm>
              <a:off x="4714" y="2813"/>
              <a:ext cx="67" cy="66"/>
            </a:xfrm>
            <a:custGeom>
              <a:avLst/>
              <a:gdLst>
                <a:gd name="T0" fmla="*/ 50 w 67"/>
                <a:gd name="T1" fmla="*/ 33 h 66"/>
                <a:gd name="T2" fmla="*/ 67 w 67"/>
                <a:gd name="T3" fmla="*/ 66 h 66"/>
                <a:gd name="T4" fmla="*/ 0 w 67"/>
                <a:gd name="T5" fmla="*/ 33 h 66"/>
                <a:gd name="T6" fmla="*/ 50 w 67"/>
                <a:gd name="T7" fmla="*/ 0 h 66"/>
                <a:gd name="T8" fmla="*/ 50 w 67"/>
                <a:gd name="T9" fmla="*/ 33 h 66"/>
                <a:gd name="T10" fmla="*/ 0 60000 65536"/>
                <a:gd name="T11" fmla="*/ 0 60000 65536"/>
                <a:gd name="T12" fmla="*/ 0 60000 65536"/>
                <a:gd name="T13" fmla="*/ 0 60000 65536"/>
                <a:gd name="T14" fmla="*/ 0 60000 65536"/>
                <a:gd name="T15" fmla="*/ 0 w 67"/>
                <a:gd name="T16" fmla="*/ 0 h 66"/>
                <a:gd name="T17" fmla="*/ 67 w 67"/>
                <a:gd name="T18" fmla="*/ 66 h 66"/>
              </a:gdLst>
              <a:ahLst/>
              <a:cxnLst>
                <a:cxn ang="T10">
                  <a:pos x="T0" y="T1"/>
                </a:cxn>
                <a:cxn ang="T11">
                  <a:pos x="T2" y="T3"/>
                </a:cxn>
                <a:cxn ang="T12">
                  <a:pos x="T4" y="T5"/>
                </a:cxn>
                <a:cxn ang="T13">
                  <a:pos x="T6" y="T7"/>
                </a:cxn>
                <a:cxn ang="T14">
                  <a:pos x="T8" y="T9"/>
                </a:cxn>
              </a:cxnLst>
              <a:rect l="T15" t="T16" r="T17" b="T18"/>
              <a:pathLst>
                <a:path w="67" h="66">
                  <a:moveTo>
                    <a:pt x="50" y="33"/>
                  </a:moveTo>
                  <a:lnTo>
                    <a:pt x="67" y="66"/>
                  </a:lnTo>
                  <a:lnTo>
                    <a:pt x="0" y="33"/>
                  </a:lnTo>
                  <a:lnTo>
                    <a:pt x="50" y="0"/>
                  </a:lnTo>
                  <a:lnTo>
                    <a:pt x="50" y="33"/>
                  </a:lnTo>
                  <a:close/>
                </a:path>
              </a:pathLst>
            </a:custGeom>
            <a:solidFill>
              <a:srgbClr val="000000"/>
            </a:solidFill>
            <a:ln w="38100">
              <a:solidFill>
                <a:srgbClr val="000000"/>
              </a:solidFill>
              <a:prstDash val="solid"/>
              <a:round/>
              <a:headEnd/>
              <a:tailEnd/>
            </a:ln>
          </p:spPr>
          <p:txBody>
            <a:bodyPr/>
            <a:lstStyle/>
            <a:p>
              <a:endParaRPr lang="zh-CN" altLang="en-US"/>
            </a:p>
          </p:txBody>
        </p:sp>
        <p:sp>
          <p:nvSpPr>
            <p:cNvPr id="204" name="Freeform 78"/>
            <p:cNvSpPr>
              <a:spLocks/>
            </p:cNvSpPr>
            <p:nvPr/>
          </p:nvSpPr>
          <p:spPr bwMode="auto">
            <a:xfrm>
              <a:off x="4781" y="1785"/>
              <a:ext cx="397" cy="1061"/>
            </a:xfrm>
            <a:custGeom>
              <a:avLst/>
              <a:gdLst>
                <a:gd name="T0" fmla="*/ 397 w 397"/>
                <a:gd name="T1" fmla="*/ 0 h 1061"/>
                <a:gd name="T2" fmla="*/ 364 w 397"/>
                <a:gd name="T3" fmla="*/ 382 h 1061"/>
                <a:gd name="T4" fmla="*/ 281 w 397"/>
                <a:gd name="T5" fmla="*/ 697 h 1061"/>
                <a:gd name="T6" fmla="*/ 165 w 397"/>
                <a:gd name="T7" fmla="*/ 945 h 1061"/>
                <a:gd name="T8" fmla="*/ 82 w 397"/>
                <a:gd name="T9" fmla="*/ 1012 h 1061"/>
                <a:gd name="T10" fmla="*/ 0 w 397"/>
                <a:gd name="T11" fmla="*/ 1061 h 1061"/>
                <a:gd name="T12" fmla="*/ 0 60000 65536"/>
                <a:gd name="T13" fmla="*/ 0 60000 65536"/>
                <a:gd name="T14" fmla="*/ 0 60000 65536"/>
                <a:gd name="T15" fmla="*/ 0 60000 65536"/>
                <a:gd name="T16" fmla="*/ 0 60000 65536"/>
                <a:gd name="T17" fmla="*/ 0 60000 65536"/>
                <a:gd name="T18" fmla="*/ 0 w 397"/>
                <a:gd name="T19" fmla="*/ 0 h 1061"/>
                <a:gd name="T20" fmla="*/ 397 w 397"/>
                <a:gd name="T21" fmla="*/ 1061 h 1061"/>
              </a:gdLst>
              <a:ahLst/>
              <a:cxnLst>
                <a:cxn ang="T12">
                  <a:pos x="T0" y="T1"/>
                </a:cxn>
                <a:cxn ang="T13">
                  <a:pos x="T2" y="T3"/>
                </a:cxn>
                <a:cxn ang="T14">
                  <a:pos x="T4" y="T5"/>
                </a:cxn>
                <a:cxn ang="T15">
                  <a:pos x="T6" y="T7"/>
                </a:cxn>
                <a:cxn ang="T16">
                  <a:pos x="T8" y="T9"/>
                </a:cxn>
                <a:cxn ang="T17">
                  <a:pos x="T10" y="T11"/>
                </a:cxn>
              </a:cxnLst>
              <a:rect l="T18" t="T19" r="T20" b="T21"/>
              <a:pathLst>
                <a:path w="397" h="1061">
                  <a:moveTo>
                    <a:pt x="397" y="0"/>
                  </a:moveTo>
                  <a:lnTo>
                    <a:pt x="364" y="382"/>
                  </a:lnTo>
                  <a:lnTo>
                    <a:pt x="281" y="697"/>
                  </a:lnTo>
                  <a:lnTo>
                    <a:pt x="165" y="945"/>
                  </a:lnTo>
                  <a:lnTo>
                    <a:pt x="82" y="1012"/>
                  </a:lnTo>
                  <a:lnTo>
                    <a:pt x="0" y="1061"/>
                  </a:lnTo>
                </a:path>
              </a:pathLst>
            </a:custGeom>
            <a:noFill/>
            <a:ln w="28575" cmpd="sng">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5" name="Rectangle 79"/>
            <p:cNvSpPr>
              <a:spLocks noChangeArrowheads="1"/>
            </p:cNvSpPr>
            <p:nvPr/>
          </p:nvSpPr>
          <p:spPr bwMode="auto">
            <a:xfrm>
              <a:off x="1253" y="1710"/>
              <a:ext cx="8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Z</a:t>
              </a:r>
              <a:endParaRPr lang="en-GB" altLang="zh-TW">
                <a:latin typeface="Times" panose="02020603050405020304" pitchFamily="18" charset="0"/>
                <a:ea typeface="PMingLiU" panose="02020500000000000000" pitchFamily="18" charset="-120"/>
              </a:endParaRPr>
            </a:p>
          </p:txBody>
        </p:sp>
        <p:sp>
          <p:nvSpPr>
            <p:cNvPr id="206" name="Rectangle 80"/>
            <p:cNvSpPr>
              <a:spLocks noChangeArrowheads="1"/>
            </p:cNvSpPr>
            <p:nvPr/>
          </p:nvSpPr>
          <p:spPr bwMode="auto">
            <a:xfrm>
              <a:off x="2878" y="3600"/>
              <a:ext cx="91"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Y</a:t>
              </a:r>
              <a:endParaRPr lang="en-GB" altLang="zh-TW" i="1">
                <a:latin typeface="Times" panose="02020603050405020304" pitchFamily="18" charset="0"/>
                <a:ea typeface="PMingLiU" panose="02020500000000000000" pitchFamily="18" charset="-120"/>
              </a:endParaRPr>
            </a:p>
          </p:txBody>
        </p:sp>
        <p:sp>
          <p:nvSpPr>
            <p:cNvPr id="207" name="Rectangle 81"/>
            <p:cNvSpPr>
              <a:spLocks noChangeArrowheads="1"/>
            </p:cNvSpPr>
            <p:nvPr/>
          </p:nvSpPr>
          <p:spPr bwMode="auto">
            <a:xfrm>
              <a:off x="5520" y="1860"/>
              <a:ext cx="91"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Arial" panose="020B0604020202020204" pitchFamily="34" charset="0"/>
                  <a:ea typeface="PMingLiU" panose="02020500000000000000" pitchFamily="18" charset="-120"/>
                </a:rPr>
                <a:t>X</a:t>
              </a:r>
              <a:endParaRPr lang="en-GB" altLang="zh-TW" i="1">
                <a:latin typeface="Times" panose="02020603050405020304" pitchFamily="18" charset="0"/>
                <a:ea typeface="PMingLiU" panose="02020500000000000000" pitchFamily="18" charset="-120"/>
              </a:endParaRPr>
            </a:p>
          </p:txBody>
        </p:sp>
      </p:grpSp>
      <p:sp>
        <p:nvSpPr>
          <p:cNvPr id="208" name="Text Box 81"/>
          <p:cNvSpPr txBox="1">
            <a:spLocks noChangeArrowheads="1"/>
          </p:cNvSpPr>
          <p:nvPr/>
        </p:nvSpPr>
        <p:spPr bwMode="auto">
          <a:xfrm>
            <a:off x="119063" y="5100990"/>
            <a:ext cx="3160712"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b="1" dirty="0">
                <a:solidFill>
                  <a:srgbClr val="000000"/>
                </a:solidFill>
                <a:latin typeface="Arial" panose="020B0604020202020204" pitchFamily="34" charset="0"/>
              </a:rPr>
              <a:t>Edge-chasing algorithm:</a:t>
            </a:r>
          </a:p>
          <a:p>
            <a:r>
              <a:rPr lang="en-US" altLang="en-US" sz="2000" b="1" dirty="0">
                <a:solidFill>
                  <a:srgbClr val="000000"/>
                </a:solidFill>
                <a:latin typeface="Arial" panose="020B0604020202020204" pitchFamily="34" charset="0"/>
              </a:rPr>
              <a:t>1. initiation</a:t>
            </a:r>
          </a:p>
          <a:p>
            <a:r>
              <a:rPr lang="en-US" altLang="en-US" sz="2000" b="1" dirty="0">
                <a:solidFill>
                  <a:srgbClr val="000000"/>
                </a:solidFill>
                <a:latin typeface="Arial" panose="020B0604020202020204" pitchFamily="34" charset="0"/>
              </a:rPr>
              <a:t>2. detection</a:t>
            </a:r>
          </a:p>
          <a:p>
            <a:r>
              <a:rPr lang="en-US" altLang="en-US" sz="2000" b="1" dirty="0">
                <a:solidFill>
                  <a:srgbClr val="000000"/>
                </a:solidFill>
                <a:latin typeface="Arial" panose="020B0604020202020204" pitchFamily="34" charset="0"/>
              </a:rPr>
              <a:t>3. resolution</a:t>
            </a:r>
          </a:p>
        </p:txBody>
      </p:sp>
    </p:spTree>
    <p:extLst>
      <p:ext uri="{BB962C8B-B14F-4D97-AF65-F5344CB8AC3E}">
        <p14:creationId xmlns:p14="http://schemas.microsoft.com/office/powerpoint/2010/main" val="349668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wipe(left)">
                                      <p:cBhvr>
                                        <p:cTn id="7" dur="5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39</a:t>
            </a:fld>
            <a:endParaRPr lang="en-US" altLang="en-US"/>
          </a:p>
        </p:txBody>
      </p:sp>
      <p:sp>
        <p:nvSpPr>
          <p:cNvPr id="4" name="矩形 3"/>
          <p:cNvSpPr/>
          <p:nvPr/>
        </p:nvSpPr>
        <p:spPr>
          <a:xfrm>
            <a:off x="0" y="838200"/>
            <a:ext cx="3685111"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Two Probes Initiated</a:t>
            </a:r>
            <a:endParaRPr lang="zh-CN" altLang="en-US" sz="2800" b="1" i="1" dirty="0">
              <a:solidFill>
                <a:srgbClr val="000000"/>
              </a:solidFill>
            </a:endParaRPr>
          </a:p>
        </p:txBody>
      </p:sp>
      <p:sp>
        <p:nvSpPr>
          <p:cNvPr id="82" name="Rectangle 3"/>
          <p:cNvSpPr>
            <a:spLocks noChangeArrowheads="1"/>
          </p:cNvSpPr>
          <p:nvPr/>
        </p:nvSpPr>
        <p:spPr bwMode="auto">
          <a:xfrm>
            <a:off x="103642" y="1977697"/>
            <a:ext cx="18256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latin typeface="Times" panose="02020603050405020304" pitchFamily="18" charset="0"/>
                <a:ea typeface="PMingLiU" panose="02020500000000000000" pitchFamily="18" charset="-120"/>
              </a:rPr>
              <a:t>(a) initial situation</a:t>
            </a:r>
          </a:p>
        </p:txBody>
      </p:sp>
      <p:sp>
        <p:nvSpPr>
          <p:cNvPr id="83" name="Rectangle 4"/>
          <p:cNvSpPr>
            <a:spLocks noChangeArrowheads="1"/>
          </p:cNvSpPr>
          <p:nvPr/>
        </p:nvSpPr>
        <p:spPr bwMode="auto">
          <a:xfrm>
            <a:off x="2518229" y="1977697"/>
            <a:ext cx="3449638"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latin typeface="Times" panose="02020603050405020304" pitchFamily="18" charset="0"/>
                <a:ea typeface="PMingLiU" panose="02020500000000000000" pitchFamily="18" charset="-120"/>
              </a:rPr>
              <a:t>(b) detection initiated at object requested by </a:t>
            </a:r>
            <a:r>
              <a:rPr lang="en-GB" altLang="zh-TW" sz="1600" i="1">
                <a:latin typeface="Times" panose="02020603050405020304" pitchFamily="18" charset="0"/>
                <a:ea typeface="PMingLiU" panose="02020500000000000000" pitchFamily="18" charset="-120"/>
              </a:rPr>
              <a:t>T</a:t>
            </a:r>
            <a:endParaRPr lang="en-GB" altLang="zh-TW" sz="1600">
              <a:latin typeface="Times" panose="02020603050405020304" pitchFamily="18" charset="0"/>
              <a:ea typeface="PMingLiU" panose="02020500000000000000" pitchFamily="18" charset="-120"/>
            </a:endParaRPr>
          </a:p>
        </p:txBody>
      </p:sp>
      <p:sp>
        <p:nvSpPr>
          <p:cNvPr id="84" name="Rectangle 5"/>
          <p:cNvSpPr>
            <a:spLocks noChangeArrowheads="1"/>
          </p:cNvSpPr>
          <p:nvPr/>
        </p:nvSpPr>
        <p:spPr bwMode="auto">
          <a:xfrm>
            <a:off x="5740854" y="1960234"/>
            <a:ext cx="3381375"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latin typeface="Times" panose="02020603050405020304" pitchFamily="18" charset="0"/>
                <a:ea typeface="PMingLiU" panose="02020500000000000000" pitchFamily="18" charset="-120"/>
              </a:rPr>
              <a:t>(c) detection initiated at object requested by </a:t>
            </a:r>
            <a:r>
              <a:rPr lang="en-GB" altLang="zh-TW" sz="1600" i="1">
                <a:latin typeface="Times" panose="02020603050405020304" pitchFamily="18"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85" name="Line 7"/>
          <p:cNvSpPr>
            <a:spLocks noChangeShapeType="1"/>
          </p:cNvSpPr>
          <p:nvPr/>
        </p:nvSpPr>
        <p:spPr bwMode="auto">
          <a:xfrm flipH="1">
            <a:off x="4297817" y="3569959"/>
            <a:ext cx="758825" cy="1235075"/>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6" name="Line 9"/>
          <p:cNvSpPr>
            <a:spLocks noChangeShapeType="1"/>
          </p:cNvSpPr>
          <p:nvPr/>
        </p:nvSpPr>
        <p:spPr bwMode="auto">
          <a:xfrm flipV="1">
            <a:off x="6196467" y="3109584"/>
            <a:ext cx="733425" cy="515938"/>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7" name="Line 11"/>
          <p:cNvSpPr>
            <a:spLocks noChangeShapeType="1"/>
          </p:cNvSpPr>
          <p:nvPr/>
        </p:nvSpPr>
        <p:spPr bwMode="auto">
          <a:xfrm>
            <a:off x="7364867" y="3000047"/>
            <a:ext cx="762000" cy="896937"/>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8" name="Line 13"/>
          <p:cNvSpPr>
            <a:spLocks noChangeShapeType="1"/>
          </p:cNvSpPr>
          <p:nvPr/>
        </p:nvSpPr>
        <p:spPr bwMode="auto">
          <a:xfrm flipH="1" flipV="1">
            <a:off x="3229429" y="3925559"/>
            <a:ext cx="735013" cy="998538"/>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9" name="Freeform 15"/>
          <p:cNvSpPr>
            <a:spLocks/>
          </p:cNvSpPr>
          <p:nvPr/>
        </p:nvSpPr>
        <p:spPr bwMode="auto">
          <a:xfrm>
            <a:off x="1262517" y="3028622"/>
            <a:ext cx="127000" cy="125412"/>
          </a:xfrm>
          <a:custGeom>
            <a:avLst/>
            <a:gdLst>
              <a:gd name="T0" fmla="*/ 0 w 79"/>
              <a:gd name="T1" fmla="*/ 2147483647 h 79"/>
              <a:gd name="T2" fmla="*/ 0 w 79"/>
              <a:gd name="T3" fmla="*/ 0 h 79"/>
              <a:gd name="T4" fmla="*/ 2147483647 w 79"/>
              <a:gd name="T5" fmla="*/ 2147483647 h 79"/>
              <a:gd name="T6" fmla="*/ 0 w 79"/>
              <a:gd name="T7" fmla="*/ 2147483647 h 79"/>
              <a:gd name="T8" fmla="*/ 0 w 79"/>
              <a:gd name="T9" fmla="*/ 2147483647 h 79"/>
              <a:gd name="T10" fmla="*/ 0 60000 65536"/>
              <a:gd name="T11" fmla="*/ 0 60000 65536"/>
              <a:gd name="T12" fmla="*/ 0 60000 65536"/>
              <a:gd name="T13" fmla="*/ 0 60000 65536"/>
              <a:gd name="T14" fmla="*/ 0 60000 65536"/>
              <a:gd name="T15" fmla="*/ 0 w 79"/>
              <a:gd name="T16" fmla="*/ 0 h 79"/>
              <a:gd name="T17" fmla="*/ 79 w 79"/>
              <a:gd name="T18" fmla="*/ 79 h 79"/>
            </a:gdLst>
            <a:ahLst/>
            <a:cxnLst>
              <a:cxn ang="T10">
                <a:pos x="T0" y="T1"/>
              </a:cxn>
              <a:cxn ang="T11">
                <a:pos x="T2" y="T3"/>
              </a:cxn>
              <a:cxn ang="T12">
                <a:pos x="T4" y="T5"/>
              </a:cxn>
              <a:cxn ang="T13">
                <a:pos x="T6" y="T7"/>
              </a:cxn>
              <a:cxn ang="T14">
                <a:pos x="T8" y="T9"/>
              </a:cxn>
            </a:cxnLst>
            <a:rect l="T15" t="T16" r="T17" b="T18"/>
            <a:pathLst>
              <a:path w="79" h="79">
                <a:moveTo>
                  <a:pt x="0" y="47"/>
                </a:moveTo>
                <a:lnTo>
                  <a:pt x="0" y="0"/>
                </a:lnTo>
                <a:lnTo>
                  <a:pt x="79" y="32"/>
                </a:lnTo>
                <a:lnTo>
                  <a:pt x="0" y="79"/>
                </a:lnTo>
                <a:lnTo>
                  <a:pt x="0" y="47"/>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0" name="Freeform 16"/>
          <p:cNvSpPr>
            <a:spLocks/>
          </p:cNvSpPr>
          <p:nvPr/>
        </p:nvSpPr>
        <p:spPr bwMode="auto">
          <a:xfrm>
            <a:off x="567192" y="3103234"/>
            <a:ext cx="671512" cy="498475"/>
          </a:xfrm>
          <a:custGeom>
            <a:avLst/>
            <a:gdLst>
              <a:gd name="T0" fmla="*/ 0 w 424"/>
              <a:gd name="T1" fmla="*/ 2147483647 h 314"/>
              <a:gd name="T2" fmla="*/ 2147483647 w 424"/>
              <a:gd name="T3" fmla="*/ 2147483647 h 314"/>
              <a:gd name="T4" fmla="*/ 2147483647 w 424"/>
              <a:gd name="T5" fmla="*/ 2147483647 h 314"/>
              <a:gd name="T6" fmla="*/ 2147483647 w 424"/>
              <a:gd name="T7" fmla="*/ 2147483647 h 314"/>
              <a:gd name="T8" fmla="*/ 2147483647 w 424"/>
              <a:gd name="T9" fmla="*/ 0 h 314"/>
              <a:gd name="T10" fmla="*/ 0 60000 65536"/>
              <a:gd name="T11" fmla="*/ 0 60000 65536"/>
              <a:gd name="T12" fmla="*/ 0 60000 65536"/>
              <a:gd name="T13" fmla="*/ 0 60000 65536"/>
              <a:gd name="T14" fmla="*/ 0 60000 65536"/>
              <a:gd name="T15" fmla="*/ 0 w 424"/>
              <a:gd name="T16" fmla="*/ 0 h 314"/>
              <a:gd name="T17" fmla="*/ 424 w 424"/>
              <a:gd name="T18" fmla="*/ 314 h 314"/>
            </a:gdLst>
            <a:ahLst/>
            <a:cxnLst>
              <a:cxn ang="T10">
                <a:pos x="T0" y="T1"/>
              </a:cxn>
              <a:cxn ang="T11">
                <a:pos x="T2" y="T3"/>
              </a:cxn>
              <a:cxn ang="T12">
                <a:pos x="T4" y="T5"/>
              </a:cxn>
              <a:cxn ang="T13">
                <a:pos x="T6" y="T7"/>
              </a:cxn>
              <a:cxn ang="T14">
                <a:pos x="T8" y="T9"/>
              </a:cxn>
            </a:cxnLst>
            <a:rect l="T15" t="T16" r="T17" b="T18"/>
            <a:pathLst>
              <a:path w="424" h="314">
                <a:moveTo>
                  <a:pt x="0" y="314"/>
                </a:moveTo>
                <a:lnTo>
                  <a:pt x="32" y="204"/>
                </a:lnTo>
                <a:lnTo>
                  <a:pt x="126" y="110"/>
                </a:lnTo>
                <a:lnTo>
                  <a:pt x="251" y="47"/>
                </a:lnTo>
                <a:lnTo>
                  <a:pt x="424"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1" name="Rectangle 17"/>
          <p:cNvSpPr>
            <a:spLocks noChangeArrowheads="1"/>
          </p:cNvSpPr>
          <p:nvPr/>
        </p:nvSpPr>
        <p:spPr bwMode="auto">
          <a:xfrm>
            <a:off x="1389517" y="2930197"/>
            <a:ext cx="298450" cy="322262"/>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2" name="Rectangle 18"/>
          <p:cNvSpPr>
            <a:spLocks noChangeArrowheads="1"/>
          </p:cNvSpPr>
          <p:nvPr/>
        </p:nvSpPr>
        <p:spPr bwMode="auto">
          <a:xfrm>
            <a:off x="416379" y="3601709"/>
            <a:ext cx="300038" cy="298450"/>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3" name="Rectangle 19"/>
          <p:cNvSpPr>
            <a:spLocks noChangeArrowheads="1"/>
          </p:cNvSpPr>
          <p:nvPr/>
        </p:nvSpPr>
        <p:spPr bwMode="auto">
          <a:xfrm>
            <a:off x="765629" y="4322434"/>
            <a:ext cx="323850" cy="323850"/>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94" name="Rectangle 20"/>
          <p:cNvSpPr>
            <a:spLocks noChangeArrowheads="1"/>
          </p:cNvSpPr>
          <p:nvPr/>
        </p:nvSpPr>
        <p:spPr bwMode="auto">
          <a:xfrm>
            <a:off x="1754642" y="3625522"/>
            <a:ext cx="1651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Helvetica" panose="020B0604020202020204" pitchFamily="34"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95" name="Rectangle 21"/>
          <p:cNvSpPr>
            <a:spLocks noChangeArrowheads="1"/>
          </p:cNvSpPr>
          <p:nvPr/>
        </p:nvSpPr>
        <p:spPr bwMode="auto">
          <a:xfrm>
            <a:off x="1433967" y="2988934"/>
            <a:ext cx="1397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Helvetica"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96" name="Rectangle 22"/>
          <p:cNvSpPr>
            <a:spLocks noChangeArrowheads="1"/>
          </p:cNvSpPr>
          <p:nvPr/>
        </p:nvSpPr>
        <p:spPr bwMode="auto">
          <a:xfrm>
            <a:off x="454479" y="3625522"/>
            <a:ext cx="1524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Helvetica" panose="020B0604020202020204" pitchFamily="34" charset="0"/>
                <a:ea typeface="PMingLiU" panose="02020500000000000000" pitchFamily="18" charset="-120"/>
              </a:rPr>
              <a:t>V</a:t>
            </a:r>
            <a:endParaRPr lang="en-GB" altLang="zh-TW">
              <a:latin typeface="Times" panose="02020603050405020304" pitchFamily="18" charset="0"/>
              <a:ea typeface="PMingLiU" panose="02020500000000000000" pitchFamily="18" charset="-120"/>
            </a:endParaRPr>
          </a:p>
        </p:txBody>
      </p:sp>
      <p:sp>
        <p:nvSpPr>
          <p:cNvPr id="97" name="Rectangle 23"/>
          <p:cNvSpPr>
            <a:spLocks noChangeArrowheads="1"/>
          </p:cNvSpPr>
          <p:nvPr/>
        </p:nvSpPr>
        <p:spPr bwMode="auto">
          <a:xfrm>
            <a:off x="784679" y="4381172"/>
            <a:ext cx="2159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i="1">
                <a:solidFill>
                  <a:srgbClr val="000000"/>
                </a:solidFill>
                <a:latin typeface="Helvetica" panose="020B0604020202020204" pitchFamily="34" charset="0"/>
                <a:ea typeface="PMingLiU" panose="02020500000000000000" pitchFamily="18" charset="-120"/>
              </a:rPr>
              <a:t>W</a:t>
            </a:r>
            <a:endParaRPr lang="en-GB" altLang="zh-TW">
              <a:latin typeface="Times" panose="02020603050405020304" pitchFamily="18" charset="0"/>
              <a:ea typeface="PMingLiU" panose="02020500000000000000" pitchFamily="18" charset="-120"/>
            </a:endParaRPr>
          </a:p>
        </p:txBody>
      </p:sp>
      <p:sp>
        <p:nvSpPr>
          <p:cNvPr id="98" name="Freeform 24"/>
          <p:cNvSpPr>
            <a:spLocks/>
          </p:cNvSpPr>
          <p:nvPr/>
        </p:nvSpPr>
        <p:spPr bwMode="auto">
          <a:xfrm>
            <a:off x="1113292" y="4397047"/>
            <a:ext cx="125412" cy="123825"/>
          </a:xfrm>
          <a:custGeom>
            <a:avLst/>
            <a:gdLst>
              <a:gd name="T0" fmla="*/ 2147483647 w 79"/>
              <a:gd name="T1" fmla="*/ 2147483647 h 78"/>
              <a:gd name="T2" fmla="*/ 2147483647 w 79"/>
              <a:gd name="T3" fmla="*/ 2147483647 h 78"/>
              <a:gd name="T4" fmla="*/ 0 w 79"/>
              <a:gd name="T5" fmla="*/ 2147483647 h 78"/>
              <a:gd name="T6" fmla="*/ 2147483647 w 79"/>
              <a:gd name="T7" fmla="*/ 0 h 78"/>
              <a:gd name="T8" fmla="*/ 2147483647 w 79"/>
              <a:gd name="T9" fmla="*/ 2147483647 h 78"/>
              <a:gd name="T10" fmla="*/ 0 60000 65536"/>
              <a:gd name="T11" fmla="*/ 0 60000 65536"/>
              <a:gd name="T12" fmla="*/ 0 60000 65536"/>
              <a:gd name="T13" fmla="*/ 0 60000 65536"/>
              <a:gd name="T14" fmla="*/ 0 60000 65536"/>
              <a:gd name="T15" fmla="*/ 0 w 79"/>
              <a:gd name="T16" fmla="*/ 0 h 78"/>
              <a:gd name="T17" fmla="*/ 79 w 79"/>
              <a:gd name="T18" fmla="*/ 78 h 78"/>
            </a:gdLst>
            <a:ahLst/>
            <a:cxnLst>
              <a:cxn ang="T10">
                <a:pos x="T0" y="T1"/>
              </a:cxn>
              <a:cxn ang="T11">
                <a:pos x="T2" y="T3"/>
              </a:cxn>
              <a:cxn ang="T12">
                <a:pos x="T4" y="T5"/>
              </a:cxn>
              <a:cxn ang="T13">
                <a:pos x="T6" y="T7"/>
              </a:cxn>
              <a:cxn ang="T14">
                <a:pos x="T8" y="T9"/>
              </a:cxn>
            </a:cxnLst>
            <a:rect l="T15" t="T16" r="T17" b="T18"/>
            <a:pathLst>
              <a:path w="79" h="78">
                <a:moveTo>
                  <a:pt x="79" y="47"/>
                </a:moveTo>
                <a:lnTo>
                  <a:pt x="79" y="78"/>
                </a:lnTo>
                <a:lnTo>
                  <a:pt x="0" y="47"/>
                </a:lnTo>
                <a:lnTo>
                  <a:pt x="63" y="0"/>
                </a:lnTo>
                <a:lnTo>
                  <a:pt x="79" y="47"/>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99" name="Freeform 25"/>
          <p:cNvSpPr>
            <a:spLocks/>
          </p:cNvSpPr>
          <p:nvPr/>
        </p:nvSpPr>
        <p:spPr bwMode="auto">
          <a:xfrm>
            <a:off x="1238704" y="3900159"/>
            <a:ext cx="596900" cy="546100"/>
          </a:xfrm>
          <a:custGeom>
            <a:avLst/>
            <a:gdLst>
              <a:gd name="T0" fmla="*/ 2147483647 w 376"/>
              <a:gd name="T1" fmla="*/ 0 h 344"/>
              <a:gd name="T2" fmla="*/ 2147483647 w 376"/>
              <a:gd name="T3" fmla="*/ 2147483647 h 344"/>
              <a:gd name="T4" fmla="*/ 2147483647 w 376"/>
              <a:gd name="T5" fmla="*/ 2147483647 h 344"/>
              <a:gd name="T6" fmla="*/ 2147483647 w 376"/>
              <a:gd name="T7" fmla="*/ 2147483647 h 344"/>
              <a:gd name="T8" fmla="*/ 0 w 376"/>
              <a:gd name="T9" fmla="*/ 2147483647 h 344"/>
              <a:gd name="T10" fmla="*/ 0 60000 65536"/>
              <a:gd name="T11" fmla="*/ 0 60000 65536"/>
              <a:gd name="T12" fmla="*/ 0 60000 65536"/>
              <a:gd name="T13" fmla="*/ 0 60000 65536"/>
              <a:gd name="T14" fmla="*/ 0 60000 65536"/>
              <a:gd name="T15" fmla="*/ 0 w 376"/>
              <a:gd name="T16" fmla="*/ 0 h 344"/>
              <a:gd name="T17" fmla="*/ 376 w 376"/>
              <a:gd name="T18" fmla="*/ 344 h 344"/>
            </a:gdLst>
            <a:ahLst/>
            <a:cxnLst>
              <a:cxn ang="T10">
                <a:pos x="T0" y="T1"/>
              </a:cxn>
              <a:cxn ang="T11">
                <a:pos x="T2" y="T3"/>
              </a:cxn>
              <a:cxn ang="T12">
                <a:pos x="T4" y="T5"/>
              </a:cxn>
              <a:cxn ang="T13">
                <a:pos x="T6" y="T7"/>
              </a:cxn>
              <a:cxn ang="T14">
                <a:pos x="T8" y="T9"/>
              </a:cxn>
            </a:cxnLst>
            <a:rect l="T15" t="T16" r="T17" b="T18"/>
            <a:pathLst>
              <a:path w="376" h="344">
                <a:moveTo>
                  <a:pt x="376" y="0"/>
                </a:moveTo>
                <a:lnTo>
                  <a:pt x="344" y="109"/>
                </a:lnTo>
                <a:lnTo>
                  <a:pt x="266" y="219"/>
                </a:lnTo>
                <a:lnTo>
                  <a:pt x="156" y="297"/>
                </a:lnTo>
                <a:lnTo>
                  <a:pt x="0" y="344"/>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0" name="Rectangle 26"/>
          <p:cNvSpPr>
            <a:spLocks noChangeArrowheads="1"/>
          </p:cNvSpPr>
          <p:nvPr/>
        </p:nvSpPr>
        <p:spPr bwMode="auto">
          <a:xfrm>
            <a:off x="1710192" y="3601709"/>
            <a:ext cx="325437" cy="322263"/>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1" name="Rectangle 27"/>
          <p:cNvSpPr>
            <a:spLocks noChangeArrowheads="1"/>
          </p:cNvSpPr>
          <p:nvPr/>
        </p:nvSpPr>
        <p:spPr bwMode="auto">
          <a:xfrm>
            <a:off x="36967" y="2980997"/>
            <a:ext cx="8032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102" name="Rectangle 35"/>
          <p:cNvSpPr>
            <a:spLocks noChangeArrowheads="1"/>
          </p:cNvSpPr>
          <p:nvPr/>
        </p:nvSpPr>
        <p:spPr bwMode="auto">
          <a:xfrm>
            <a:off x="1641929" y="4338309"/>
            <a:ext cx="5080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Waits</a:t>
            </a:r>
            <a:endParaRPr lang="en-GB" altLang="zh-TW">
              <a:latin typeface="Times" panose="02020603050405020304" pitchFamily="18" charset="0"/>
              <a:ea typeface="PMingLiU" panose="02020500000000000000" pitchFamily="18" charset="-120"/>
            </a:endParaRPr>
          </a:p>
        </p:txBody>
      </p:sp>
      <p:sp>
        <p:nvSpPr>
          <p:cNvPr id="103" name="Rectangle 36"/>
          <p:cNvSpPr>
            <a:spLocks noChangeArrowheads="1"/>
          </p:cNvSpPr>
          <p:nvPr/>
        </p:nvSpPr>
        <p:spPr bwMode="auto">
          <a:xfrm>
            <a:off x="1641929" y="4562147"/>
            <a:ext cx="23812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for</a:t>
            </a:r>
            <a:endParaRPr lang="en-GB" altLang="zh-TW">
              <a:latin typeface="Times" panose="02020603050405020304" pitchFamily="18" charset="0"/>
              <a:ea typeface="PMingLiU" panose="02020500000000000000" pitchFamily="18" charset="-120"/>
            </a:endParaRPr>
          </a:p>
        </p:txBody>
      </p:sp>
      <p:sp>
        <p:nvSpPr>
          <p:cNvPr id="104" name="Freeform 37"/>
          <p:cNvSpPr>
            <a:spLocks/>
          </p:cNvSpPr>
          <p:nvPr/>
        </p:nvSpPr>
        <p:spPr bwMode="auto">
          <a:xfrm>
            <a:off x="4724854" y="3403272"/>
            <a:ext cx="141288" cy="119062"/>
          </a:xfrm>
          <a:custGeom>
            <a:avLst/>
            <a:gdLst>
              <a:gd name="T0" fmla="*/ 2147483647 w 89"/>
              <a:gd name="T1" fmla="*/ 2147483647 h 75"/>
              <a:gd name="T2" fmla="*/ 2147483647 w 89"/>
              <a:gd name="T3" fmla="*/ 0 h 75"/>
              <a:gd name="T4" fmla="*/ 2147483647 w 89"/>
              <a:gd name="T5" fmla="*/ 2147483647 h 75"/>
              <a:gd name="T6" fmla="*/ 0 w 89"/>
              <a:gd name="T7" fmla="*/ 2147483647 h 75"/>
              <a:gd name="T8" fmla="*/ 2147483647 w 89"/>
              <a:gd name="T9" fmla="*/ 2147483647 h 75"/>
              <a:gd name="T10" fmla="*/ 0 60000 65536"/>
              <a:gd name="T11" fmla="*/ 0 60000 65536"/>
              <a:gd name="T12" fmla="*/ 0 60000 65536"/>
              <a:gd name="T13" fmla="*/ 0 60000 65536"/>
              <a:gd name="T14" fmla="*/ 0 60000 65536"/>
              <a:gd name="T15" fmla="*/ 0 w 89"/>
              <a:gd name="T16" fmla="*/ 0 h 75"/>
              <a:gd name="T17" fmla="*/ 89 w 89"/>
              <a:gd name="T18" fmla="*/ 75 h 75"/>
            </a:gdLst>
            <a:ahLst/>
            <a:cxnLst>
              <a:cxn ang="T10">
                <a:pos x="T0" y="T1"/>
              </a:cxn>
              <a:cxn ang="T11">
                <a:pos x="T2" y="T3"/>
              </a:cxn>
              <a:cxn ang="T12">
                <a:pos x="T4" y="T5"/>
              </a:cxn>
              <a:cxn ang="T13">
                <a:pos x="T6" y="T7"/>
              </a:cxn>
              <a:cxn ang="T14">
                <a:pos x="T8" y="T9"/>
              </a:cxn>
            </a:cxnLst>
            <a:rect l="T15" t="T16" r="T17" b="T18"/>
            <a:pathLst>
              <a:path w="89" h="75">
                <a:moveTo>
                  <a:pt x="15" y="45"/>
                </a:moveTo>
                <a:lnTo>
                  <a:pt x="45" y="0"/>
                </a:lnTo>
                <a:lnTo>
                  <a:pt x="89" y="75"/>
                </a:lnTo>
                <a:lnTo>
                  <a:pt x="0" y="75"/>
                </a:lnTo>
                <a:lnTo>
                  <a:pt x="15" y="45"/>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05" name="Line 38"/>
          <p:cNvSpPr>
            <a:spLocks noChangeShapeType="1"/>
          </p:cNvSpPr>
          <p:nvPr/>
        </p:nvSpPr>
        <p:spPr bwMode="auto">
          <a:xfrm>
            <a:off x="4248604" y="3212772"/>
            <a:ext cx="501650" cy="261937"/>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6" name="Freeform 39"/>
          <p:cNvSpPr>
            <a:spLocks/>
          </p:cNvSpPr>
          <p:nvPr/>
        </p:nvSpPr>
        <p:spPr bwMode="auto">
          <a:xfrm>
            <a:off x="3156404" y="3830309"/>
            <a:ext cx="120650" cy="142875"/>
          </a:xfrm>
          <a:custGeom>
            <a:avLst/>
            <a:gdLst>
              <a:gd name="T0" fmla="*/ 2147483647 w 75"/>
              <a:gd name="T1" fmla="*/ 2147483647 h 90"/>
              <a:gd name="T2" fmla="*/ 2147483647 w 75"/>
              <a:gd name="T3" fmla="*/ 2147483647 h 90"/>
              <a:gd name="T4" fmla="*/ 0 w 75"/>
              <a:gd name="T5" fmla="*/ 0 h 90"/>
              <a:gd name="T6" fmla="*/ 2147483647 w 75"/>
              <a:gd name="T7" fmla="*/ 2147483647 h 90"/>
              <a:gd name="T8" fmla="*/ 2147483647 w 75"/>
              <a:gd name="T9" fmla="*/ 2147483647 h 90"/>
              <a:gd name="T10" fmla="*/ 0 60000 65536"/>
              <a:gd name="T11" fmla="*/ 0 60000 65536"/>
              <a:gd name="T12" fmla="*/ 0 60000 65536"/>
              <a:gd name="T13" fmla="*/ 0 60000 65536"/>
              <a:gd name="T14" fmla="*/ 0 60000 65536"/>
              <a:gd name="T15" fmla="*/ 0 w 75"/>
              <a:gd name="T16" fmla="*/ 0 h 90"/>
              <a:gd name="T17" fmla="*/ 75 w 75"/>
              <a:gd name="T18" fmla="*/ 90 h 90"/>
            </a:gdLst>
            <a:ahLst/>
            <a:cxnLst>
              <a:cxn ang="T10">
                <a:pos x="T0" y="T1"/>
              </a:cxn>
              <a:cxn ang="T11">
                <a:pos x="T2" y="T3"/>
              </a:cxn>
              <a:cxn ang="T12">
                <a:pos x="T4" y="T5"/>
              </a:cxn>
              <a:cxn ang="T13">
                <a:pos x="T6" y="T7"/>
              </a:cxn>
              <a:cxn ang="T14">
                <a:pos x="T8" y="T9"/>
              </a:cxn>
            </a:cxnLst>
            <a:rect l="T15" t="T16" r="T17" b="T18"/>
            <a:pathLst>
              <a:path w="75" h="90">
                <a:moveTo>
                  <a:pt x="45" y="60"/>
                </a:moveTo>
                <a:lnTo>
                  <a:pt x="15" y="90"/>
                </a:lnTo>
                <a:lnTo>
                  <a:pt x="0" y="0"/>
                </a:lnTo>
                <a:lnTo>
                  <a:pt x="75" y="30"/>
                </a:lnTo>
                <a:lnTo>
                  <a:pt x="45" y="60"/>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07" name="Rectangle 40"/>
          <p:cNvSpPr>
            <a:spLocks noChangeArrowheads="1"/>
          </p:cNvSpPr>
          <p:nvPr/>
        </p:nvSpPr>
        <p:spPr bwMode="auto">
          <a:xfrm>
            <a:off x="3062742" y="3568372"/>
            <a:ext cx="144462"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Helvetica" panose="020B0604020202020204" pitchFamily="34" charset="0"/>
                <a:ea typeface="PMingLiU" panose="02020500000000000000" pitchFamily="18" charset="-120"/>
              </a:rPr>
              <a:t>V</a:t>
            </a:r>
            <a:endParaRPr lang="en-GB" altLang="zh-TW">
              <a:latin typeface="Times" panose="02020603050405020304" pitchFamily="18" charset="0"/>
              <a:ea typeface="PMingLiU" panose="02020500000000000000" pitchFamily="18" charset="-120"/>
            </a:endParaRPr>
          </a:p>
        </p:txBody>
      </p:sp>
      <p:sp>
        <p:nvSpPr>
          <p:cNvPr id="108" name="Rectangle 41"/>
          <p:cNvSpPr>
            <a:spLocks noChangeArrowheads="1"/>
          </p:cNvSpPr>
          <p:nvPr/>
        </p:nvSpPr>
        <p:spPr bwMode="auto">
          <a:xfrm>
            <a:off x="3013529" y="3546147"/>
            <a:ext cx="309563" cy="30797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09" name="Freeform 42"/>
          <p:cNvSpPr>
            <a:spLocks/>
          </p:cNvSpPr>
          <p:nvPr/>
        </p:nvSpPr>
        <p:spPr bwMode="auto">
          <a:xfrm>
            <a:off x="3751717" y="3023859"/>
            <a:ext cx="119062" cy="117475"/>
          </a:xfrm>
          <a:custGeom>
            <a:avLst/>
            <a:gdLst>
              <a:gd name="T0" fmla="*/ 0 w 75"/>
              <a:gd name="T1" fmla="*/ 2147483647 h 74"/>
              <a:gd name="T2" fmla="*/ 0 w 75"/>
              <a:gd name="T3" fmla="*/ 0 h 74"/>
              <a:gd name="T4" fmla="*/ 2147483647 w 75"/>
              <a:gd name="T5" fmla="*/ 2147483647 h 74"/>
              <a:gd name="T6" fmla="*/ 2147483647 w 75"/>
              <a:gd name="T7" fmla="*/ 2147483647 h 74"/>
              <a:gd name="T8" fmla="*/ 0 w 75"/>
              <a:gd name="T9" fmla="*/ 2147483647 h 74"/>
              <a:gd name="T10" fmla="*/ 0 60000 65536"/>
              <a:gd name="T11" fmla="*/ 0 60000 65536"/>
              <a:gd name="T12" fmla="*/ 0 60000 65536"/>
              <a:gd name="T13" fmla="*/ 0 60000 65536"/>
              <a:gd name="T14" fmla="*/ 0 60000 65536"/>
              <a:gd name="T15" fmla="*/ 0 w 75"/>
              <a:gd name="T16" fmla="*/ 0 h 74"/>
              <a:gd name="T17" fmla="*/ 75 w 75"/>
              <a:gd name="T18" fmla="*/ 74 h 74"/>
            </a:gdLst>
            <a:ahLst/>
            <a:cxnLst>
              <a:cxn ang="T10">
                <a:pos x="T0" y="T1"/>
              </a:cxn>
              <a:cxn ang="T11">
                <a:pos x="T2" y="T3"/>
              </a:cxn>
              <a:cxn ang="T12">
                <a:pos x="T4" y="T5"/>
              </a:cxn>
              <a:cxn ang="T13">
                <a:pos x="T6" y="T7"/>
              </a:cxn>
              <a:cxn ang="T14">
                <a:pos x="T8" y="T9"/>
              </a:cxn>
            </a:cxnLst>
            <a:rect l="T15" t="T16" r="T17" b="T18"/>
            <a:pathLst>
              <a:path w="75" h="74">
                <a:moveTo>
                  <a:pt x="0" y="30"/>
                </a:moveTo>
                <a:lnTo>
                  <a:pt x="0" y="0"/>
                </a:lnTo>
                <a:lnTo>
                  <a:pt x="75" y="30"/>
                </a:lnTo>
                <a:lnTo>
                  <a:pt x="15" y="74"/>
                </a:lnTo>
                <a:lnTo>
                  <a:pt x="0" y="30"/>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10" name="Freeform 43"/>
          <p:cNvSpPr>
            <a:spLocks/>
          </p:cNvSpPr>
          <p:nvPr/>
        </p:nvSpPr>
        <p:spPr bwMode="auto">
          <a:xfrm>
            <a:off x="3180217" y="3093709"/>
            <a:ext cx="571500" cy="404813"/>
          </a:xfrm>
          <a:custGeom>
            <a:avLst/>
            <a:gdLst>
              <a:gd name="T0" fmla="*/ 0 w 359"/>
              <a:gd name="T1" fmla="*/ 2147483647 h 255"/>
              <a:gd name="T2" fmla="*/ 2147483647 w 359"/>
              <a:gd name="T3" fmla="*/ 2147483647 h 255"/>
              <a:gd name="T4" fmla="*/ 2147483647 w 359"/>
              <a:gd name="T5" fmla="*/ 2147483647 h 255"/>
              <a:gd name="T6" fmla="*/ 2147483647 w 359"/>
              <a:gd name="T7" fmla="*/ 2147483647 h 255"/>
              <a:gd name="T8" fmla="*/ 2147483647 w 359"/>
              <a:gd name="T9" fmla="*/ 0 h 255"/>
              <a:gd name="T10" fmla="*/ 0 60000 65536"/>
              <a:gd name="T11" fmla="*/ 0 60000 65536"/>
              <a:gd name="T12" fmla="*/ 0 60000 65536"/>
              <a:gd name="T13" fmla="*/ 0 60000 65536"/>
              <a:gd name="T14" fmla="*/ 0 60000 65536"/>
              <a:gd name="T15" fmla="*/ 0 w 359"/>
              <a:gd name="T16" fmla="*/ 0 h 255"/>
              <a:gd name="T17" fmla="*/ 359 w 359"/>
              <a:gd name="T18" fmla="*/ 255 h 255"/>
            </a:gdLst>
            <a:ahLst/>
            <a:cxnLst>
              <a:cxn ang="T10">
                <a:pos x="T0" y="T1"/>
              </a:cxn>
              <a:cxn ang="T11">
                <a:pos x="T2" y="T3"/>
              </a:cxn>
              <a:cxn ang="T12">
                <a:pos x="T4" y="T5"/>
              </a:cxn>
              <a:cxn ang="T13">
                <a:pos x="T6" y="T7"/>
              </a:cxn>
              <a:cxn ang="T14">
                <a:pos x="T8" y="T9"/>
              </a:cxn>
            </a:cxnLst>
            <a:rect l="T15" t="T16" r="T17" b="T18"/>
            <a:pathLst>
              <a:path w="359" h="255">
                <a:moveTo>
                  <a:pt x="0" y="255"/>
                </a:moveTo>
                <a:lnTo>
                  <a:pt x="30" y="165"/>
                </a:lnTo>
                <a:lnTo>
                  <a:pt x="105" y="90"/>
                </a:lnTo>
                <a:lnTo>
                  <a:pt x="210" y="30"/>
                </a:lnTo>
                <a:lnTo>
                  <a:pt x="359"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11" name="Rectangle 44"/>
          <p:cNvSpPr>
            <a:spLocks noChangeArrowheads="1"/>
          </p:cNvSpPr>
          <p:nvPr/>
        </p:nvSpPr>
        <p:spPr bwMode="auto">
          <a:xfrm>
            <a:off x="3964442" y="4924097"/>
            <a:ext cx="260350" cy="26035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2" name="Rectangle 45"/>
          <p:cNvSpPr>
            <a:spLocks noChangeArrowheads="1"/>
          </p:cNvSpPr>
          <p:nvPr/>
        </p:nvSpPr>
        <p:spPr bwMode="auto">
          <a:xfrm>
            <a:off x="3954917" y="4946322"/>
            <a:ext cx="203200"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Helvetica" panose="020B0604020202020204" pitchFamily="34" charset="0"/>
                <a:ea typeface="PMingLiU" panose="02020500000000000000" pitchFamily="18" charset="-120"/>
              </a:rPr>
              <a:t>W</a:t>
            </a:r>
            <a:endParaRPr lang="en-GB" altLang="zh-TW">
              <a:latin typeface="Times" panose="02020603050405020304" pitchFamily="18" charset="0"/>
              <a:ea typeface="PMingLiU" panose="02020500000000000000" pitchFamily="18" charset="-120"/>
            </a:endParaRPr>
          </a:p>
        </p:txBody>
      </p:sp>
      <p:sp>
        <p:nvSpPr>
          <p:cNvPr id="113" name="Freeform 46"/>
          <p:cNvSpPr>
            <a:spLocks/>
          </p:cNvSpPr>
          <p:nvPr/>
        </p:nvSpPr>
        <p:spPr bwMode="auto">
          <a:xfrm>
            <a:off x="4248604" y="4781222"/>
            <a:ext cx="120650" cy="119062"/>
          </a:xfrm>
          <a:custGeom>
            <a:avLst/>
            <a:gdLst>
              <a:gd name="T0" fmla="*/ 2147483647 w 75"/>
              <a:gd name="T1" fmla="*/ 2147483647 h 75"/>
              <a:gd name="T2" fmla="*/ 2147483647 w 75"/>
              <a:gd name="T3" fmla="*/ 2147483647 h 75"/>
              <a:gd name="T4" fmla="*/ 0 w 75"/>
              <a:gd name="T5" fmla="*/ 2147483647 h 75"/>
              <a:gd name="T6" fmla="*/ 0 w 75"/>
              <a:gd name="T7" fmla="*/ 0 h 75"/>
              <a:gd name="T8" fmla="*/ 2147483647 w 75"/>
              <a:gd name="T9" fmla="*/ 2147483647 h 75"/>
              <a:gd name="T10" fmla="*/ 0 60000 65536"/>
              <a:gd name="T11" fmla="*/ 0 60000 65536"/>
              <a:gd name="T12" fmla="*/ 0 60000 65536"/>
              <a:gd name="T13" fmla="*/ 0 60000 65536"/>
              <a:gd name="T14" fmla="*/ 0 60000 65536"/>
              <a:gd name="T15" fmla="*/ 0 w 75"/>
              <a:gd name="T16" fmla="*/ 0 h 75"/>
              <a:gd name="T17" fmla="*/ 75 w 75"/>
              <a:gd name="T18" fmla="*/ 75 h 75"/>
            </a:gdLst>
            <a:ahLst/>
            <a:cxnLst>
              <a:cxn ang="T10">
                <a:pos x="T0" y="T1"/>
              </a:cxn>
              <a:cxn ang="T11">
                <a:pos x="T2" y="T3"/>
              </a:cxn>
              <a:cxn ang="T12">
                <a:pos x="T4" y="T5"/>
              </a:cxn>
              <a:cxn ang="T13">
                <a:pos x="T6" y="T7"/>
              </a:cxn>
              <a:cxn ang="T14">
                <a:pos x="T8" y="T9"/>
              </a:cxn>
            </a:cxnLst>
            <a:rect l="T15" t="T16" r="T17" b="T18"/>
            <a:pathLst>
              <a:path w="75" h="75">
                <a:moveTo>
                  <a:pt x="30" y="15"/>
                </a:moveTo>
                <a:lnTo>
                  <a:pt x="75" y="45"/>
                </a:lnTo>
                <a:lnTo>
                  <a:pt x="0" y="75"/>
                </a:lnTo>
                <a:lnTo>
                  <a:pt x="0" y="0"/>
                </a:lnTo>
                <a:lnTo>
                  <a:pt x="30" y="15"/>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114" name="Rectangle 47"/>
          <p:cNvSpPr>
            <a:spLocks noChangeArrowheads="1"/>
          </p:cNvSpPr>
          <p:nvPr/>
        </p:nvSpPr>
        <p:spPr bwMode="auto">
          <a:xfrm>
            <a:off x="4866142" y="3546147"/>
            <a:ext cx="263525" cy="284162"/>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5" name="Rectangle 48"/>
          <p:cNvSpPr>
            <a:spLocks noChangeArrowheads="1"/>
          </p:cNvSpPr>
          <p:nvPr/>
        </p:nvSpPr>
        <p:spPr bwMode="auto">
          <a:xfrm>
            <a:off x="4866142" y="3546147"/>
            <a:ext cx="287337" cy="30797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6" name="Rectangle 49"/>
          <p:cNvSpPr>
            <a:spLocks noChangeArrowheads="1"/>
          </p:cNvSpPr>
          <p:nvPr/>
        </p:nvSpPr>
        <p:spPr bwMode="auto">
          <a:xfrm>
            <a:off x="4889954" y="3568372"/>
            <a:ext cx="15557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Helvetica" panose="020B0604020202020204" pitchFamily="34"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117" name="Rectangle 50"/>
          <p:cNvSpPr>
            <a:spLocks noChangeArrowheads="1"/>
          </p:cNvSpPr>
          <p:nvPr/>
        </p:nvSpPr>
        <p:spPr bwMode="auto">
          <a:xfrm>
            <a:off x="3940629" y="2976234"/>
            <a:ext cx="284163" cy="26035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8" name="Rectangle 51"/>
          <p:cNvSpPr>
            <a:spLocks noChangeArrowheads="1"/>
          </p:cNvSpPr>
          <p:nvPr/>
        </p:nvSpPr>
        <p:spPr bwMode="auto">
          <a:xfrm>
            <a:off x="3940629" y="2976234"/>
            <a:ext cx="307975" cy="284163"/>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119" name="Rectangle 52"/>
          <p:cNvSpPr>
            <a:spLocks noChangeArrowheads="1"/>
          </p:cNvSpPr>
          <p:nvPr/>
        </p:nvSpPr>
        <p:spPr bwMode="auto">
          <a:xfrm>
            <a:off x="3996192" y="2998459"/>
            <a:ext cx="131762"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700" i="1">
                <a:solidFill>
                  <a:srgbClr val="000000"/>
                </a:solidFill>
                <a:latin typeface="Helvetica"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120" name="Rectangle 53"/>
          <p:cNvSpPr>
            <a:spLocks noChangeArrowheads="1"/>
          </p:cNvSpPr>
          <p:nvPr/>
        </p:nvSpPr>
        <p:spPr bwMode="auto">
          <a:xfrm>
            <a:off x="2678567" y="4190672"/>
            <a:ext cx="12382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T</a:t>
            </a:r>
            <a:endParaRPr lang="en-GB" altLang="zh-TW" sz="1600">
              <a:latin typeface="Times" panose="02020603050405020304" pitchFamily="18" charset="0"/>
              <a:ea typeface="PMingLiU" panose="02020500000000000000" pitchFamily="18" charset="-120"/>
            </a:endParaRPr>
          </a:p>
        </p:txBody>
      </p:sp>
      <p:sp>
        <p:nvSpPr>
          <p:cNvPr id="121" name="Rectangle 54"/>
          <p:cNvSpPr>
            <a:spLocks noChangeArrowheads="1"/>
          </p:cNvSpPr>
          <p:nvPr/>
        </p:nvSpPr>
        <p:spPr bwMode="auto">
          <a:xfrm>
            <a:off x="2788104" y="4143047"/>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122" name="Rectangle 55"/>
          <p:cNvSpPr>
            <a:spLocks noChangeArrowheads="1"/>
          </p:cNvSpPr>
          <p:nvPr/>
        </p:nvSpPr>
        <p:spPr bwMode="auto">
          <a:xfrm>
            <a:off x="2854779" y="4143047"/>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23" name="Rectangle 56"/>
          <p:cNvSpPr>
            <a:spLocks noChangeArrowheads="1"/>
          </p:cNvSpPr>
          <p:nvPr/>
        </p:nvSpPr>
        <p:spPr bwMode="auto">
          <a:xfrm>
            <a:off x="3096079" y="4143047"/>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124" name="Rectangle 57"/>
          <p:cNvSpPr>
            <a:spLocks noChangeArrowheads="1"/>
          </p:cNvSpPr>
          <p:nvPr/>
        </p:nvSpPr>
        <p:spPr bwMode="auto">
          <a:xfrm>
            <a:off x="3148467" y="4190672"/>
            <a:ext cx="1460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U</a:t>
            </a:r>
            <a:endParaRPr lang="en-GB" altLang="zh-TW" sz="1600">
              <a:latin typeface="Times" panose="02020603050405020304" pitchFamily="18" charset="0"/>
              <a:ea typeface="PMingLiU" panose="02020500000000000000" pitchFamily="18" charset="-120"/>
            </a:endParaRPr>
          </a:p>
        </p:txBody>
      </p:sp>
      <p:sp>
        <p:nvSpPr>
          <p:cNvPr id="125" name="Rectangle 58"/>
          <p:cNvSpPr>
            <a:spLocks noChangeArrowheads="1"/>
          </p:cNvSpPr>
          <p:nvPr/>
        </p:nvSpPr>
        <p:spPr bwMode="auto">
          <a:xfrm>
            <a:off x="3288167" y="4143047"/>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126" name="Rectangle 59"/>
          <p:cNvSpPr>
            <a:spLocks noChangeArrowheads="1"/>
          </p:cNvSpPr>
          <p:nvPr/>
        </p:nvSpPr>
        <p:spPr bwMode="auto">
          <a:xfrm>
            <a:off x="3343729" y="4143047"/>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127" name="Rectangle 60"/>
          <p:cNvSpPr>
            <a:spLocks noChangeArrowheads="1"/>
          </p:cNvSpPr>
          <p:nvPr/>
        </p:nvSpPr>
        <p:spPr bwMode="auto">
          <a:xfrm>
            <a:off x="3570742" y="4143047"/>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128" name="Rectangle 61"/>
          <p:cNvSpPr>
            <a:spLocks noChangeArrowheads="1"/>
          </p:cNvSpPr>
          <p:nvPr/>
        </p:nvSpPr>
        <p:spPr bwMode="auto">
          <a:xfrm>
            <a:off x="3639004" y="4190672"/>
            <a:ext cx="19208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129" name="Rectangle 62"/>
          <p:cNvSpPr>
            <a:spLocks noChangeArrowheads="1"/>
          </p:cNvSpPr>
          <p:nvPr/>
        </p:nvSpPr>
        <p:spPr bwMode="auto">
          <a:xfrm>
            <a:off x="3810454" y="4143047"/>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130" name="Rectangle 63"/>
          <p:cNvSpPr>
            <a:spLocks noChangeArrowheads="1"/>
          </p:cNvSpPr>
          <p:nvPr/>
        </p:nvSpPr>
        <p:spPr bwMode="auto">
          <a:xfrm>
            <a:off x="3875542" y="4143047"/>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09" name="Rectangle 64"/>
          <p:cNvSpPr>
            <a:spLocks noChangeArrowheads="1"/>
          </p:cNvSpPr>
          <p:nvPr/>
        </p:nvSpPr>
        <p:spPr bwMode="auto">
          <a:xfrm>
            <a:off x="4120017" y="4143047"/>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10" name="Rectangle 65"/>
          <p:cNvSpPr>
            <a:spLocks noChangeArrowheads="1"/>
          </p:cNvSpPr>
          <p:nvPr/>
        </p:nvSpPr>
        <p:spPr bwMode="auto">
          <a:xfrm>
            <a:off x="4170817" y="4190672"/>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V</a:t>
            </a:r>
            <a:endParaRPr lang="en-GB" altLang="zh-TW" sz="1600">
              <a:latin typeface="Times" panose="02020603050405020304" pitchFamily="18" charset="0"/>
              <a:ea typeface="PMingLiU" panose="02020500000000000000" pitchFamily="18" charset="-120"/>
            </a:endParaRPr>
          </a:p>
        </p:txBody>
      </p:sp>
      <p:sp>
        <p:nvSpPr>
          <p:cNvPr id="211" name="Rectangle 66"/>
          <p:cNvSpPr>
            <a:spLocks noChangeArrowheads="1"/>
          </p:cNvSpPr>
          <p:nvPr/>
        </p:nvSpPr>
        <p:spPr bwMode="auto">
          <a:xfrm>
            <a:off x="4410529" y="4033509"/>
            <a:ext cx="12382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T</a:t>
            </a:r>
            <a:endParaRPr lang="en-GB" altLang="zh-TW" sz="1600">
              <a:latin typeface="Times" panose="02020603050405020304" pitchFamily="18" charset="0"/>
              <a:ea typeface="PMingLiU" panose="02020500000000000000" pitchFamily="18" charset="-120"/>
            </a:endParaRPr>
          </a:p>
        </p:txBody>
      </p:sp>
      <p:sp>
        <p:nvSpPr>
          <p:cNvPr id="212" name="Rectangle 67"/>
          <p:cNvSpPr>
            <a:spLocks noChangeArrowheads="1"/>
          </p:cNvSpPr>
          <p:nvPr/>
        </p:nvSpPr>
        <p:spPr bwMode="auto">
          <a:xfrm>
            <a:off x="4535942" y="3985884"/>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13" name="Rectangle 68"/>
          <p:cNvSpPr>
            <a:spLocks noChangeArrowheads="1"/>
          </p:cNvSpPr>
          <p:nvPr/>
        </p:nvSpPr>
        <p:spPr bwMode="auto">
          <a:xfrm>
            <a:off x="4588329" y="3985884"/>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14" name="Rectangle 69"/>
          <p:cNvSpPr>
            <a:spLocks noChangeArrowheads="1"/>
          </p:cNvSpPr>
          <p:nvPr/>
        </p:nvSpPr>
        <p:spPr bwMode="auto">
          <a:xfrm>
            <a:off x="4821692" y="3985884"/>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15" name="Rectangle 70"/>
          <p:cNvSpPr>
            <a:spLocks noChangeArrowheads="1"/>
          </p:cNvSpPr>
          <p:nvPr/>
        </p:nvSpPr>
        <p:spPr bwMode="auto">
          <a:xfrm>
            <a:off x="4882017" y="4033509"/>
            <a:ext cx="1460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U</a:t>
            </a:r>
            <a:endParaRPr lang="en-GB" altLang="zh-TW" sz="1600">
              <a:latin typeface="Times" panose="02020603050405020304" pitchFamily="18" charset="0"/>
              <a:ea typeface="PMingLiU" panose="02020500000000000000" pitchFamily="18" charset="-120"/>
            </a:endParaRPr>
          </a:p>
        </p:txBody>
      </p:sp>
      <p:sp>
        <p:nvSpPr>
          <p:cNvPr id="216" name="Rectangle 71"/>
          <p:cNvSpPr>
            <a:spLocks noChangeArrowheads="1"/>
          </p:cNvSpPr>
          <p:nvPr/>
        </p:nvSpPr>
        <p:spPr bwMode="auto">
          <a:xfrm>
            <a:off x="5010604" y="3985884"/>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17" name="Rectangle 72"/>
          <p:cNvSpPr>
            <a:spLocks noChangeArrowheads="1"/>
          </p:cNvSpPr>
          <p:nvPr/>
        </p:nvSpPr>
        <p:spPr bwMode="auto">
          <a:xfrm>
            <a:off x="5077279" y="3985884"/>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18" name="Rectangle 73"/>
          <p:cNvSpPr>
            <a:spLocks noChangeArrowheads="1"/>
          </p:cNvSpPr>
          <p:nvPr/>
        </p:nvSpPr>
        <p:spPr bwMode="auto">
          <a:xfrm>
            <a:off x="5318579" y="3985884"/>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19" name="Rectangle 74"/>
          <p:cNvSpPr>
            <a:spLocks noChangeArrowheads="1"/>
          </p:cNvSpPr>
          <p:nvPr/>
        </p:nvSpPr>
        <p:spPr bwMode="auto">
          <a:xfrm>
            <a:off x="5372554" y="4033509"/>
            <a:ext cx="19208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220" name="Rectangle 75"/>
          <p:cNvSpPr>
            <a:spLocks noChangeArrowheads="1"/>
          </p:cNvSpPr>
          <p:nvPr/>
        </p:nvSpPr>
        <p:spPr bwMode="auto">
          <a:xfrm>
            <a:off x="4478792" y="3107997"/>
            <a:ext cx="1158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221" name="Rectangle 76"/>
          <p:cNvSpPr>
            <a:spLocks noChangeArrowheads="1"/>
          </p:cNvSpPr>
          <p:nvPr/>
        </p:nvSpPr>
        <p:spPr bwMode="auto">
          <a:xfrm>
            <a:off x="4591504" y="3060372"/>
            <a:ext cx="666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22" name="Rectangle 77"/>
          <p:cNvSpPr>
            <a:spLocks noChangeArrowheads="1"/>
          </p:cNvSpPr>
          <p:nvPr/>
        </p:nvSpPr>
        <p:spPr bwMode="auto">
          <a:xfrm>
            <a:off x="4655004" y="3060372"/>
            <a:ext cx="2381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9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23" name="Rectangle 78"/>
          <p:cNvSpPr>
            <a:spLocks noChangeArrowheads="1"/>
          </p:cNvSpPr>
          <p:nvPr/>
        </p:nvSpPr>
        <p:spPr bwMode="auto">
          <a:xfrm>
            <a:off x="4901067" y="3060372"/>
            <a:ext cx="603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9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24" name="Rectangle 79"/>
          <p:cNvSpPr>
            <a:spLocks noChangeArrowheads="1"/>
          </p:cNvSpPr>
          <p:nvPr/>
        </p:nvSpPr>
        <p:spPr bwMode="auto">
          <a:xfrm>
            <a:off x="4947104" y="3107997"/>
            <a:ext cx="13811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225" name="Rectangle 80"/>
          <p:cNvSpPr>
            <a:spLocks noChangeArrowheads="1"/>
          </p:cNvSpPr>
          <p:nvPr/>
        </p:nvSpPr>
        <p:spPr bwMode="auto">
          <a:xfrm>
            <a:off x="2610304" y="2985759"/>
            <a:ext cx="75088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500">
                <a:solidFill>
                  <a:srgbClr val="000000"/>
                </a:solidFill>
                <a:latin typeface="Arial" panose="020B0604020202020204" pitchFamily="34" charset="0"/>
                <a:ea typeface="PMingLiU" panose="02020500000000000000" pitchFamily="18" charset="-120"/>
              </a:rPr>
              <a:t>Waits for</a:t>
            </a:r>
            <a:endParaRPr lang="en-GB" altLang="zh-TW">
              <a:latin typeface="Times" panose="02020603050405020304" pitchFamily="18" charset="0"/>
              <a:ea typeface="PMingLiU" panose="02020500000000000000" pitchFamily="18" charset="-120"/>
            </a:endParaRPr>
          </a:p>
        </p:txBody>
      </p:sp>
      <p:sp>
        <p:nvSpPr>
          <p:cNvPr id="226" name="Rectangle 81"/>
          <p:cNvSpPr>
            <a:spLocks noChangeArrowheads="1"/>
          </p:cNvSpPr>
          <p:nvPr/>
        </p:nvSpPr>
        <p:spPr bwMode="auto">
          <a:xfrm>
            <a:off x="8207829" y="4033509"/>
            <a:ext cx="325438" cy="325438"/>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27" name="Rectangle 82"/>
          <p:cNvSpPr>
            <a:spLocks noChangeArrowheads="1"/>
          </p:cNvSpPr>
          <p:nvPr/>
        </p:nvSpPr>
        <p:spPr bwMode="auto">
          <a:xfrm>
            <a:off x="8207829" y="4033509"/>
            <a:ext cx="354013" cy="35242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28" name="Rectangle 83"/>
          <p:cNvSpPr>
            <a:spLocks noChangeArrowheads="1"/>
          </p:cNvSpPr>
          <p:nvPr/>
        </p:nvSpPr>
        <p:spPr bwMode="auto">
          <a:xfrm>
            <a:off x="8274504" y="4065259"/>
            <a:ext cx="1841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i="1">
                <a:solidFill>
                  <a:srgbClr val="000000"/>
                </a:solidFill>
                <a:latin typeface="Helvetica" panose="020B0604020202020204" pitchFamily="34" charset="0"/>
                <a:ea typeface="PMingLiU" panose="02020500000000000000" pitchFamily="18" charset="-120"/>
              </a:rPr>
              <a:t>U</a:t>
            </a:r>
            <a:endParaRPr lang="en-GB" altLang="zh-TW">
              <a:latin typeface="Times" panose="02020603050405020304" pitchFamily="18" charset="0"/>
              <a:ea typeface="PMingLiU" panose="02020500000000000000" pitchFamily="18" charset="-120"/>
            </a:endParaRPr>
          </a:p>
        </p:txBody>
      </p:sp>
      <p:sp>
        <p:nvSpPr>
          <p:cNvPr id="229" name="Freeform 84"/>
          <p:cNvSpPr>
            <a:spLocks/>
          </p:cNvSpPr>
          <p:nvPr/>
        </p:nvSpPr>
        <p:spPr bwMode="auto">
          <a:xfrm>
            <a:off x="7445829" y="5011409"/>
            <a:ext cx="163513" cy="136525"/>
          </a:xfrm>
          <a:custGeom>
            <a:avLst/>
            <a:gdLst>
              <a:gd name="T0" fmla="*/ 2147483647 w 103"/>
              <a:gd name="T1" fmla="*/ 2147483647 h 86"/>
              <a:gd name="T2" fmla="*/ 2147483647 w 103"/>
              <a:gd name="T3" fmla="*/ 2147483647 h 86"/>
              <a:gd name="T4" fmla="*/ 0 w 103"/>
              <a:gd name="T5" fmla="*/ 2147483647 h 86"/>
              <a:gd name="T6" fmla="*/ 2147483647 w 103"/>
              <a:gd name="T7" fmla="*/ 0 h 86"/>
              <a:gd name="T8" fmla="*/ 2147483647 w 103"/>
              <a:gd name="T9" fmla="*/ 2147483647 h 86"/>
              <a:gd name="T10" fmla="*/ 0 60000 65536"/>
              <a:gd name="T11" fmla="*/ 0 60000 65536"/>
              <a:gd name="T12" fmla="*/ 0 60000 65536"/>
              <a:gd name="T13" fmla="*/ 0 60000 65536"/>
              <a:gd name="T14" fmla="*/ 0 60000 65536"/>
              <a:gd name="T15" fmla="*/ 0 w 103"/>
              <a:gd name="T16" fmla="*/ 0 h 86"/>
              <a:gd name="T17" fmla="*/ 103 w 103"/>
              <a:gd name="T18" fmla="*/ 86 h 86"/>
            </a:gdLst>
            <a:ahLst/>
            <a:cxnLst>
              <a:cxn ang="T10">
                <a:pos x="T0" y="T1"/>
              </a:cxn>
              <a:cxn ang="T11">
                <a:pos x="T2" y="T3"/>
              </a:cxn>
              <a:cxn ang="T12">
                <a:pos x="T4" y="T5"/>
              </a:cxn>
              <a:cxn ang="T13">
                <a:pos x="T6" y="T7"/>
              </a:cxn>
              <a:cxn ang="T14">
                <a:pos x="T8" y="T9"/>
              </a:cxn>
            </a:cxnLst>
            <a:rect l="T15" t="T16" r="T17" b="T18"/>
            <a:pathLst>
              <a:path w="103" h="86">
                <a:moveTo>
                  <a:pt x="86" y="35"/>
                </a:moveTo>
                <a:lnTo>
                  <a:pt x="103" y="86"/>
                </a:lnTo>
                <a:lnTo>
                  <a:pt x="0" y="52"/>
                </a:lnTo>
                <a:lnTo>
                  <a:pt x="86" y="0"/>
                </a:lnTo>
                <a:lnTo>
                  <a:pt x="86" y="35"/>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230" name="Freeform 85"/>
          <p:cNvSpPr>
            <a:spLocks/>
          </p:cNvSpPr>
          <p:nvPr/>
        </p:nvSpPr>
        <p:spPr bwMode="auto">
          <a:xfrm>
            <a:off x="7609342" y="4331959"/>
            <a:ext cx="736600" cy="735013"/>
          </a:xfrm>
          <a:custGeom>
            <a:avLst/>
            <a:gdLst>
              <a:gd name="T0" fmla="*/ 2147483647 w 463"/>
              <a:gd name="T1" fmla="*/ 0 h 463"/>
              <a:gd name="T2" fmla="*/ 2147483647 w 463"/>
              <a:gd name="T3" fmla="*/ 2147483647 h 463"/>
              <a:gd name="T4" fmla="*/ 2147483647 w 463"/>
              <a:gd name="T5" fmla="*/ 2147483647 h 463"/>
              <a:gd name="T6" fmla="*/ 2147483647 w 463"/>
              <a:gd name="T7" fmla="*/ 2147483647 h 463"/>
              <a:gd name="T8" fmla="*/ 0 w 463"/>
              <a:gd name="T9" fmla="*/ 2147483647 h 463"/>
              <a:gd name="T10" fmla="*/ 0 60000 65536"/>
              <a:gd name="T11" fmla="*/ 0 60000 65536"/>
              <a:gd name="T12" fmla="*/ 0 60000 65536"/>
              <a:gd name="T13" fmla="*/ 0 60000 65536"/>
              <a:gd name="T14" fmla="*/ 0 60000 65536"/>
              <a:gd name="T15" fmla="*/ 0 w 463"/>
              <a:gd name="T16" fmla="*/ 0 h 463"/>
              <a:gd name="T17" fmla="*/ 463 w 463"/>
              <a:gd name="T18" fmla="*/ 463 h 463"/>
            </a:gdLst>
            <a:ahLst/>
            <a:cxnLst>
              <a:cxn ang="T10">
                <a:pos x="T0" y="T1"/>
              </a:cxn>
              <a:cxn ang="T11">
                <a:pos x="T2" y="T3"/>
              </a:cxn>
              <a:cxn ang="T12">
                <a:pos x="T4" y="T5"/>
              </a:cxn>
              <a:cxn ang="T13">
                <a:pos x="T6" y="T7"/>
              </a:cxn>
              <a:cxn ang="T14">
                <a:pos x="T8" y="T9"/>
              </a:cxn>
            </a:cxnLst>
            <a:rect l="T15" t="T16" r="T17" b="T18"/>
            <a:pathLst>
              <a:path w="463" h="463">
                <a:moveTo>
                  <a:pt x="463" y="0"/>
                </a:moveTo>
                <a:lnTo>
                  <a:pt x="428" y="154"/>
                </a:lnTo>
                <a:lnTo>
                  <a:pt x="326" y="291"/>
                </a:lnTo>
                <a:lnTo>
                  <a:pt x="188" y="411"/>
                </a:lnTo>
                <a:lnTo>
                  <a:pt x="0" y="463"/>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1" name="Rectangle 86"/>
          <p:cNvSpPr>
            <a:spLocks noChangeArrowheads="1"/>
          </p:cNvSpPr>
          <p:nvPr/>
        </p:nvSpPr>
        <p:spPr bwMode="auto">
          <a:xfrm>
            <a:off x="6034542" y="3652509"/>
            <a:ext cx="325437" cy="327025"/>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2" name="Rectangle 87"/>
          <p:cNvSpPr>
            <a:spLocks noChangeArrowheads="1"/>
          </p:cNvSpPr>
          <p:nvPr/>
        </p:nvSpPr>
        <p:spPr bwMode="auto">
          <a:xfrm>
            <a:off x="6034542" y="3652509"/>
            <a:ext cx="352425" cy="354013"/>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3" name="Rectangle 88"/>
          <p:cNvSpPr>
            <a:spLocks noChangeArrowheads="1"/>
          </p:cNvSpPr>
          <p:nvPr/>
        </p:nvSpPr>
        <p:spPr bwMode="auto">
          <a:xfrm>
            <a:off x="6105979" y="3684259"/>
            <a:ext cx="16986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i="1">
                <a:solidFill>
                  <a:srgbClr val="000000"/>
                </a:solidFill>
                <a:latin typeface="Helvetica" panose="020B0604020202020204" pitchFamily="34" charset="0"/>
                <a:ea typeface="PMingLiU" panose="02020500000000000000" pitchFamily="18" charset="-120"/>
              </a:rPr>
              <a:t>V</a:t>
            </a:r>
            <a:endParaRPr lang="en-GB" altLang="zh-TW">
              <a:latin typeface="Times" panose="02020603050405020304" pitchFamily="18" charset="0"/>
              <a:ea typeface="PMingLiU" panose="02020500000000000000" pitchFamily="18" charset="-120"/>
            </a:endParaRPr>
          </a:p>
        </p:txBody>
      </p:sp>
      <p:sp>
        <p:nvSpPr>
          <p:cNvPr id="234" name="Rectangle 89"/>
          <p:cNvSpPr>
            <a:spLocks noChangeArrowheads="1"/>
          </p:cNvSpPr>
          <p:nvPr/>
        </p:nvSpPr>
        <p:spPr bwMode="auto">
          <a:xfrm>
            <a:off x="7093404" y="2728584"/>
            <a:ext cx="300038" cy="29845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5" name="Rectangle 90"/>
          <p:cNvSpPr>
            <a:spLocks noChangeArrowheads="1"/>
          </p:cNvSpPr>
          <p:nvPr/>
        </p:nvSpPr>
        <p:spPr bwMode="auto">
          <a:xfrm>
            <a:off x="7093404" y="2728584"/>
            <a:ext cx="327025" cy="325438"/>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6" name="Rectangle 91"/>
          <p:cNvSpPr>
            <a:spLocks noChangeArrowheads="1"/>
          </p:cNvSpPr>
          <p:nvPr/>
        </p:nvSpPr>
        <p:spPr bwMode="auto">
          <a:xfrm>
            <a:off x="7137854" y="2760334"/>
            <a:ext cx="1555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i="1">
                <a:solidFill>
                  <a:srgbClr val="000000"/>
                </a:solidFill>
                <a:latin typeface="Helvetica"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237" name="Rectangle 92"/>
          <p:cNvSpPr>
            <a:spLocks noChangeArrowheads="1"/>
          </p:cNvSpPr>
          <p:nvPr/>
        </p:nvSpPr>
        <p:spPr bwMode="auto">
          <a:xfrm>
            <a:off x="7093404" y="4957434"/>
            <a:ext cx="300038" cy="29845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8" name="Rectangle 93"/>
          <p:cNvSpPr>
            <a:spLocks noChangeArrowheads="1"/>
          </p:cNvSpPr>
          <p:nvPr/>
        </p:nvSpPr>
        <p:spPr bwMode="auto">
          <a:xfrm>
            <a:off x="3946979" y="4885997"/>
            <a:ext cx="323850" cy="32702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
        <p:nvSpPr>
          <p:cNvPr id="239" name="Rectangle 94"/>
          <p:cNvSpPr>
            <a:spLocks noChangeArrowheads="1"/>
          </p:cNvSpPr>
          <p:nvPr/>
        </p:nvSpPr>
        <p:spPr bwMode="auto">
          <a:xfrm>
            <a:off x="7110867" y="4989184"/>
            <a:ext cx="23971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000" i="1">
                <a:solidFill>
                  <a:srgbClr val="000000"/>
                </a:solidFill>
                <a:latin typeface="Helvetica" panose="020B0604020202020204" pitchFamily="34" charset="0"/>
                <a:ea typeface="PMingLiU" panose="02020500000000000000" pitchFamily="18" charset="-120"/>
              </a:rPr>
              <a:t>W</a:t>
            </a:r>
            <a:endParaRPr lang="en-GB" altLang="zh-TW">
              <a:latin typeface="Times" panose="02020603050405020304" pitchFamily="18" charset="0"/>
              <a:ea typeface="PMingLiU" panose="02020500000000000000" pitchFamily="18" charset="-120"/>
            </a:endParaRPr>
          </a:p>
        </p:txBody>
      </p:sp>
      <p:sp>
        <p:nvSpPr>
          <p:cNvPr id="240" name="Rectangle 95"/>
          <p:cNvSpPr>
            <a:spLocks noChangeArrowheads="1"/>
          </p:cNvSpPr>
          <p:nvPr/>
        </p:nvSpPr>
        <p:spPr bwMode="auto">
          <a:xfrm>
            <a:off x="5558292" y="3211184"/>
            <a:ext cx="19208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241" name="Rectangle 96"/>
          <p:cNvSpPr>
            <a:spLocks noChangeArrowheads="1"/>
          </p:cNvSpPr>
          <p:nvPr/>
        </p:nvSpPr>
        <p:spPr bwMode="auto">
          <a:xfrm>
            <a:off x="5771017" y="3157209"/>
            <a:ext cx="77787"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42" name="Rectangle 97"/>
          <p:cNvSpPr>
            <a:spLocks noChangeArrowheads="1"/>
          </p:cNvSpPr>
          <p:nvPr/>
        </p:nvSpPr>
        <p:spPr bwMode="auto">
          <a:xfrm>
            <a:off x="5831342" y="3157209"/>
            <a:ext cx="27622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43" name="Rectangle 98"/>
          <p:cNvSpPr>
            <a:spLocks noChangeArrowheads="1"/>
          </p:cNvSpPr>
          <p:nvPr/>
        </p:nvSpPr>
        <p:spPr bwMode="auto">
          <a:xfrm>
            <a:off x="6099629" y="3157209"/>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44" name="Rectangle 99"/>
          <p:cNvSpPr>
            <a:spLocks noChangeArrowheads="1"/>
          </p:cNvSpPr>
          <p:nvPr/>
        </p:nvSpPr>
        <p:spPr bwMode="auto">
          <a:xfrm>
            <a:off x="6166304" y="3211184"/>
            <a:ext cx="1349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V</a:t>
            </a:r>
            <a:endParaRPr lang="en-GB" altLang="zh-TW" sz="1600">
              <a:latin typeface="Times" panose="02020603050405020304" pitchFamily="18" charset="0"/>
              <a:ea typeface="PMingLiU" panose="02020500000000000000" pitchFamily="18" charset="-120"/>
            </a:endParaRPr>
          </a:p>
        </p:txBody>
      </p:sp>
      <p:sp>
        <p:nvSpPr>
          <p:cNvPr id="245" name="Rectangle 100"/>
          <p:cNvSpPr>
            <a:spLocks noChangeArrowheads="1"/>
          </p:cNvSpPr>
          <p:nvPr/>
        </p:nvSpPr>
        <p:spPr bwMode="auto">
          <a:xfrm>
            <a:off x="6315529" y="3157209"/>
            <a:ext cx="77788"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46" name="Rectangle 101"/>
          <p:cNvSpPr>
            <a:spLocks noChangeArrowheads="1"/>
          </p:cNvSpPr>
          <p:nvPr/>
        </p:nvSpPr>
        <p:spPr bwMode="auto">
          <a:xfrm>
            <a:off x="6380617" y="3157209"/>
            <a:ext cx="27622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47" name="Rectangle 102"/>
          <p:cNvSpPr>
            <a:spLocks noChangeArrowheads="1"/>
          </p:cNvSpPr>
          <p:nvPr/>
        </p:nvSpPr>
        <p:spPr bwMode="auto">
          <a:xfrm>
            <a:off x="6642554" y="3157209"/>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48" name="Rectangle 103"/>
          <p:cNvSpPr>
            <a:spLocks noChangeArrowheads="1"/>
          </p:cNvSpPr>
          <p:nvPr/>
        </p:nvSpPr>
        <p:spPr bwMode="auto">
          <a:xfrm>
            <a:off x="6752092" y="3193722"/>
            <a:ext cx="12382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T</a:t>
            </a:r>
            <a:endParaRPr lang="en-GB" altLang="zh-TW" sz="1600">
              <a:latin typeface="Times" panose="02020603050405020304" pitchFamily="18" charset="0"/>
              <a:ea typeface="PMingLiU" panose="02020500000000000000" pitchFamily="18" charset="-120"/>
            </a:endParaRPr>
          </a:p>
        </p:txBody>
      </p:sp>
      <p:sp>
        <p:nvSpPr>
          <p:cNvPr id="249" name="Rectangle 104"/>
          <p:cNvSpPr>
            <a:spLocks noChangeArrowheads="1"/>
          </p:cNvSpPr>
          <p:nvPr/>
        </p:nvSpPr>
        <p:spPr bwMode="auto">
          <a:xfrm>
            <a:off x="7296604" y="3122284"/>
            <a:ext cx="77788"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0" name="Rectangle 105"/>
          <p:cNvSpPr>
            <a:spLocks noChangeArrowheads="1"/>
          </p:cNvSpPr>
          <p:nvPr/>
        </p:nvSpPr>
        <p:spPr bwMode="auto">
          <a:xfrm>
            <a:off x="7352167" y="3122284"/>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Times" panose="02020603050405020304" pitchFamily="18"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1" name="Rectangle 106"/>
          <p:cNvSpPr>
            <a:spLocks noChangeArrowheads="1"/>
          </p:cNvSpPr>
          <p:nvPr/>
        </p:nvSpPr>
        <p:spPr bwMode="auto">
          <a:xfrm>
            <a:off x="6994979" y="3490584"/>
            <a:ext cx="19208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252" name="Rectangle 107"/>
          <p:cNvSpPr>
            <a:spLocks noChangeArrowheads="1"/>
          </p:cNvSpPr>
          <p:nvPr/>
        </p:nvSpPr>
        <p:spPr bwMode="auto">
          <a:xfrm>
            <a:off x="7188654" y="3436609"/>
            <a:ext cx="77788"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3" name="Rectangle 108"/>
          <p:cNvSpPr>
            <a:spLocks noChangeArrowheads="1"/>
          </p:cNvSpPr>
          <p:nvPr/>
        </p:nvSpPr>
        <p:spPr bwMode="auto">
          <a:xfrm>
            <a:off x="7269617" y="3436609"/>
            <a:ext cx="27622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54" name="Rectangle 109"/>
          <p:cNvSpPr>
            <a:spLocks noChangeArrowheads="1"/>
          </p:cNvSpPr>
          <p:nvPr/>
        </p:nvSpPr>
        <p:spPr bwMode="auto">
          <a:xfrm>
            <a:off x="7542667" y="3436609"/>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5" name="Rectangle 110"/>
          <p:cNvSpPr>
            <a:spLocks noChangeArrowheads="1"/>
          </p:cNvSpPr>
          <p:nvPr/>
        </p:nvSpPr>
        <p:spPr bwMode="auto">
          <a:xfrm>
            <a:off x="7606167" y="3490584"/>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V</a:t>
            </a:r>
            <a:endParaRPr lang="en-GB" altLang="zh-TW" sz="1600">
              <a:latin typeface="Times" panose="02020603050405020304" pitchFamily="18" charset="0"/>
              <a:ea typeface="PMingLiU" panose="02020500000000000000" pitchFamily="18" charset="-120"/>
            </a:endParaRPr>
          </a:p>
        </p:txBody>
      </p:sp>
      <p:sp>
        <p:nvSpPr>
          <p:cNvPr id="256" name="Rectangle 111"/>
          <p:cNvSpPr>
            <a:spLocks noChangeArrowheads="1"/>
          </p:cNvSpPr>
          <p:nvPr/>
        </p:nvSpPr>
        <p:spPr bwMode="auto">
          <a:xfrm>
            <a:off x="7758567" y="3436609"/>
            <a:ext cx="77787"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7" name="Rectangle 112"/>
          <p:cNvSpPr>
            <a:spLocks noChangeArrowheads="1"/>
          </p:cNvSpPr>
          <p:nvPr/>
        </p:nvSpPr>
        <p:spPr bwMode="auto">
          <a:xfrm>
            <a:off x="7817304" y="3436609"/>
            <a:ext cx="27622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dirty="0">
                <a:solidFill>
                  <a:srgbClr val="000000"/>
                </a:solidFill>
                <a:latin typeface="Symbol" panose="05050102010706020507" pitchFamily="18" charset="2"/>
                <a:ea typeface="PMingLiU" panose="02020500000000000000" pitchFamily="18" charset="-120"/>
              </a:rPr>
              <a:t>®</a:t>
            </a:r>
            <a:endParaRPr lang="en-GB" altLang="zh-TW" dirty="0">
              <a:latin typeface="Times" panose="02020603050405020304" pitchFamily="18" charset="0"/>
              <a:ea typeface="PMingLiU" panose="02020500000000000000" pitchFamily="18" charset="-120"/>
            </a:endParaRPr>
          </a:p>
        </p:txBody>
      </p:sp>
      <p:sp>
        <p:nvSpPr>
          <p:cNvPr id="258" name="Rectangle 113"/>
          <p:cNvSpPr>
            <a:spLocks noChangeArrowheads="1"/>
          </p:cNvSpPr>
          <p:nvPr/>
        </p:nvSpPr>
        <p:spPr bwMode="auto">
          <a:xfrm>
            <a:off x="8084004" y="3436609"/>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59" name="Rectangle 114"/>
          <p:cNvSpPr>
            <a:spLocks noChangeArrowheads="1"/>
          </p:cNvSpPr>
          <p:nvPr/>
        </p:nvSpPr>
        <p:spPr bwMode="auto">
          <a:xfrm>
            <a:off x="8155442" y="3490584"/>
            <a:ext cx="1397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PMingLiU" panose="02020500000000000000" pitchFamily="18" charset="-120"/>
              </a:rPr>
              <a:t>T</a:t>
            </a:r>
            <a:endParaRPr lang="en-GB" altLang="zh-TW">
              <a:latin typeface="Times" panose="02020603050405020304" pitchFamily="18" charset="0"/>
              <a:ea typeface="PMingLiU" panose="02020500000000000000" pitchFamily="18" charset="-120"/>
            </a:endParaRPr>
          </a:p>
        </p:txBody>
      </p:sp>
      <p:sp>
        <p:nvSpPr>
          <p:cNvPr id="260" name="Rectangle 115"/>
          <p:cNvSpPr>
            <a:spLocks noChangeArrowheads="1"/>
          </p:cNvSpPr>
          <p:nvPr/>
        </p:nvSpPr>
        <p:spPr bwMode="auto">
          <a:xfrm>
            <a:off x="8274504" y="3436609"/>
            <a:ext cx="571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1600">
                <a:solidFill>
                  <a:srgbClr val="000000"/>
                </a:solidFill>
                <a:latin typeface="Arial" panose="020B0604020202020204" pitchFamily="34" charset="0"/>
                <a:ea typeface="PMingLiU" panose="02020500000000000000" pitchFamily="18" charset="-120"/>
              </a:rPr>
              <a:t> </a:t>
            </a:r>
            <a:endParaRPr lang="zh-TW" altLang="en-GB" sz="1600">
              <a:latin typeface="Times" panose="02020603050405020304" pitchFamily="18" charset="0"/>
              <a:ea typeface="PMingLiU" panose="02020500000000000000" pitchFamily="18" charset="-120"/>
            </a:endParaRPr>
          </a:p>
        </p:txBody>
      </p:sp>
      <p:sp>
        <p:nvSpPr>
          <p:cNvPr id="261" name="Rectangle 116"/>
          <p:cNvSpPr>
            <a:spLocks noChangeArrowheads="1"/>
          </p:cNvSpPr>
          <p:nvPr/>
        </p:nvSpPr>
        <p:spPr bwMode="auto">
          <a:xfrm>
            <a:off x="8353879" y="3436609"/>
            <a:ext cx="276225"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62" name="Rectangle 117"/>
          <p:cNvSpPr>
            <a:spLocks noChangeArrowheads="1"/>
          </p:cNvSpPr>
          <p:nvPr/>
        </p:nvSpPr>
        <p:spPr bwMode="auto">
          <a:xfrm>
            <a:off x="8630104" y="3436609"/>
            <a:ext cx="6985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63" name="Rectangle 118"/>
          <p:cNvSpPr>
            <a:spLocks noChangeArrowheads="1"/>
          </p:cNvSpPr>
          <p:nvPr/>
        </p:nvSpPr>
        <p:spPr bwMode="auto">
          <a:xfrm>
            <a:off x="8692017" y="3490584"/>
            <a:ext cx="1460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U</a:t>
            </a:r>
            <a:endParaRPr lang="en-GB" altLang="zh-TW" sz="1600">
              <a:latin typeface="Times" panose="02020603050405020304" pitchFamily="18" charset="0"/>
              <a:ea typeface="PMingLiU" panose="02020500000000000000" pitchFamily="18" charset="-120"/>
            </a:endParaRPr>
          </a:p>
        </p:txBody>
      </p:sp>
      <p:sp>
        <p:nvSpPr>
          <p:cNvPr id="264" name="Rectangle 119"/>
          <p:cNvSpPr>
            <a:spLocks noChangeArrowheads="1"/>
          </p:cNvSpPr>
          <p:nvPr/>
        </p:nvSpPr>
        <p:spPr bwMode="auto">
          <a:xfrm>
            <a:off x="8846004" y="3436609"/>
            <a:ext cx="77788"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65" name="Rectangle 120"/>
          <p:cNvSpPr>
            <a:spLocks noChangeArrowheads="1"/>
          </p:cNvSpPr>
          <p:nvPr/>
        </p:nvSpPr>
        <p:spPr bwMode="auto">
          <a:xfrm>
            <a:off x="6137729" y="4504997"/>
            <a:ext cx="19208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W</a:t>
            </a:r>
            <a:endParaRPr lang="en-GB" altLang="zh-TW" sz="1600">
              <a:latin typeface="Times" panose="02020603050405020304" pitchFamily="18" charset="0"/>
              <a:ea typeface="PMingLiU" panose="02020500000000000000" pitchFamily="18" charset="-120"/>
            </a:endParaRPr>
          </a:p>
        </p:txBody>
      </p:sp>
      <p:sp>
        <p:nvSpPr>
          <p:cNvPr id="266" name="Rectangle 121"/>
          <p:cNvSpPr>
            <a:spLocks noChangeArrowheads="1"/>
          </p:cNvSpPr>
          <p:nvPr/>
        </p:nvSpPr>
        <p:spPr bwMode="auto">
          <a:xfrm>
            <a:off x="6348867" y="4451022"/>
            <a:ext cx="777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67" name="Rectangle 122"/>
          <p:cNvSpPr>
            <a:spLocks noChangeArrowheads="1"/>
          </p:cNvSpPr>
          <p:nvPr/>
        </p:nvSpPr>
        <p:spPr bwMode="auto">
          <a:xfrm>
            <a:off x="6410779" y="4451022"/>
            <a:ext cx="276225"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2200">
                <a:solidFill>
                  <a:srgbClr val="000000"/>
                </a:solidFill>
                <a:latin typeface="Symbol" panose="05050102010706020507" pitchFamily="18" charset="2"/>
                <a:ea typeface="PMingLiU" panose="02020500000000000000" pitchFamily="18" charset="-120"/>
              </a:rPr>
              <a:t>®</a:t>
            </a:r>
            <a:endParaRPr lang="en-GB" altLang="zh-TW">
              <a:latin typeface="Times" panose="02020603050405020304" pitchFamily="18" charset="0"/>
              <a:ea typeface="PMingLiU" panose="02020500000000000000" pitchFamily="18" charset="-120"/>
            </a:endParaRPr>
          </a:p>
        </p:txBody>
      </p:sp>
      <p:sp>
        <p:nvSpPr>
          <p:cNvPr id="268" name="Rectangle 123"/>
          <p:cNvSpPr>
            <a:spLocks noChangeArrowheads="1"/>
          </p:cNvSpPr>
          <p:nvPr/>
        </p:nvSpPr>
        <p:spPr bwMode="auto">
          <a:xfrm>
            <a:off x="6675892" y="4451022"/>
            <a:ext cx="698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Symbol" panose="05050102010706020507" pitchFamily="18" charset="2"/>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69" name="Rectangle 124"/>
          <p:cNvSpPr>
            <a:spLocks noChangeArrowheads="1"/>
          </p:cNvSpPr>
          <p:nvPr/>
        </p:nvSpPr>
        <p:spPr bwMode="auto">
          <a:xfrm>
            <a:off x="6745742" y="4504997"/>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600">
                <a:solidFill>
                  <a:srgbClr val="000000"/>
                </a:solidFill>
                <a:latin typeface="Arial" panose="020B0604020202020204" pitchFamily="34" charset="0"/>
                <a:ea typeface="PMingLiU" panose="02020500000000000000" pitchFamily="18" charset="-120"/>
              </a:rPr>
              <a:t>V</a:t>
            </a:r>
            <a:endParaRPr lang="en-GB" altLang="zh-TW" sz="1600">
              <a:latin typeface="Times" panose="02020603050405020304" pitchFamily="18" charset="0"/>
              <a:ea typeface="PMingLiU" panose="02020500000000000000" pitchFamily="18" charset="-120"/>
            </a:endParaRPr>
          </a:p>
        </p:txBody>
      </p:sp>
      <p:sp>
        <p:nvSpPr>
          <p:cNvPr id="270" name="Rectangle 125"/>
          <p:cNvSpPr>
            <a:spLocks noChangeArrowheads="1"/>
          </p:cNvSpPr>
          <p:nvPr/>
        </p:nvSpPr>
        <p:spPr bwMode="auto">
          <a:xfrm>
            <a:off x="6753679" y="4835197"/>
            <a:ext cx="777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Arial" panose="020B0604020202020204" pitchFamily="34"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71" name="Rectangle 126"/>
          <p:cNvSpPr>
            <a:spLocks noChangeArrowheads="1"/>
          </p:cNvSpPr>
          <p:nvPr/>
        </p:nvSpPr>
        <p:spPr bwMode="auto">
          <a:xfrm>
            <a:off x="6806067" y="4835197"/>
            <a:ext cx="6985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zh-TW" altLang="en-GB" sz="2200">
                <a:solidFill>
                  <a:srgbClr val="000000"/>
                </a:solidFill>
                <a:latin typeface="Times" panose="02020603050405020304" pitchFamily="18" charset="0"/>
                <a:ea typeface="PMingLiU" panose="02020500000000000000" pitchFamily="18" charset="-120"/>
              </a:rPr>
              <a:t> </a:t>
            </a:r>
            <a:endParaRPr lang="zh-TW" altLang="en-GB">
              <a:latin typeface="Times" panose="02020603050405020304" pitchFamily="18" charset="0"/>
              <a:ea typeface="PMingLiU" panose="02020500000000000000" pitchFamily="18" charset="-120"/>
            </a:endParaRPr>
          </a:p>
        </p:txBody>
      </p:sp>
      <p:sp>
        <p:nvSpPr>
          <p:cNvPr id="272" name="Rectangle 134"/>
          <p:cNvSpPr>
            <a:spLocks noChangeArrowheads="1"/>
          </p:cNvSpPr>
          <p:nvPr/>
        </p:nvSpPr>
        <p:spPr bwMode="auto">
          <a:xfrm>
            <a:off x="8306254" y="4752647"/>
            <a:ext cx="5715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PMingLiU" panose="02020500000000000000" pitchFamily="18" charset="-120"/>
              </a:rPr>
              <a:t>Waits</a:t>
            </a:r>
            <a:endParaRPr lang="en-GB" altLang="zh-TW">
              <a:latin typeface="Times" panose="02020603050405020304" pitchFamily="18" charset="0"/>
              <a:ea typeface="PMingLiU" panose="02020500000000000000" pitchFamily="18" charset="-120"/>
            </a:endParaRPr>
          </a:p>
        </p:txBody>
      </p:sp>
      <p:sp>
        <p:nvSpPr>
          <p:cNvPr id="273" name="Rectangle 135"/>
          <p:cNvSpPr>
            <a:spLocks noChangeArrowheads="1"/>
          </p:cNvSpPr>
          <p:nvPr/>
        </p:nvSpPr>
        <p:spPr bwMode="auto">
          <a:xfrm>
            <a:off x="8306254" y="4997122"/>
            <a:ext cx="2667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none" lIns="0" tIns="0" rIns="0" bIns="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GB" altLang="zh-TW" sz="1800">
                <a:solidFill>
                  <a:srgbClr val="000000"/>
                </a:solidFill>
                <a:latin typeface="Arial" panose="020B0604020202020204" pitchFamily="34" charset="0"/>
                <a:ea typeface="PMingLiU" panose="02020500000000000000" pitchFamily="18" charset="-120"/>
              </a:rPr>
              <a:t>for</a:t>
            </a:r>
            <a:endParaRPr lang="en-GB" altLang="zh-TW">
              <a:latin typeface="Times" panose="02020603050405020304" pitchFamily="18" charset="0"/>
              <a:ea typeface="PMingLiU" panose="02020500000000000000" pitchFamily="18" charset="-120"/>
            </a:endParaRPr>
          </a:p>
        </p:txBody>
      </p:sp>
      <p:sp>
        <p:nvSpPr>
          <p:cNvPr id="274" name="Freeform 136"/>
          <p:cNvSpPr>
            <a:spLocks/>
          </p:cNvSpPr>
          <p:nvPr/>
        </p:nvSpPr>
        <p:spPr bwMode="auto">
          <a:xfrm>
            <a:off x="6331404" y="3923972"/>
            <a:ext cx="138113" cy="163512"/>
          </a:xfrm>
          <a:custGeom>
            <a:avLst/>
            <a:gdLst>
              <a:gd name="T0" fmla="*/ 2147483647 w 86"/>
              <a:gd name="T1" fmla="*/ 2147483647 h 103"/>
              <a:gd name="T2" fmla="*/ 2147483647 w 86"/>
              <a:gd name="T3" fmla="*/ 2147483647 h 103"/>
              <a:gd name="T4" fmla="*/ 0 w 86"/>
              <a:gd name="T5" fmla="*/ 0 h 103"/>
              <a:gd name="T6" fmla="*/ 2147483647 w 86"/>
              <a:gd name="T7" fmla="*/ 2147483647 h 103"/>
              <a:gd name="T8" fmla="*/ 2147483647 w 86"/>
              <a:gd name="T9" fmla="*/ 2147483647 h 103"/>
              <a:gd name="T10" fmla="*/ 0 60000 65536"/>
              <a:gd name="T11" fmla="*/ 0 60000 65536"/>
              <a:gd name="T12" fmla="*/ 0 60000 65536"/>
              <a:gd name="T13" fmla="*/ 0 60000 65536"/>
              <a:gd name="T14" fmla="*/ 0 60000 65536"/>
              <a:gd name="T15" fmla="*/ 0 w 86"/>
              <a:gd name="T16" fmla="*/ 0 h 103"/>
              <a:gd name="T17" fmla="*/ 86 w 86"/>
              <a:gd name="T18" fmla="*/ 103 h 103"/>
            </a:gdLst>
            <a:ahLst/>
            <a:cxnLst>
              <a:cxn ang="T10">
                <a:pos x="T0" y="T1"/>
              </a:cxn>
              <a:cxn ang="T11">
                <a:pos x="T2" y="T3"/>
              </a:cxn>
              <a:cxn ang="T12">
                <a:pos x="T4" y="T5"/>
              </a:cxn>
              <a:cxn ang="T13">
                <a:pos x="T6" y="T7"/>
              </a:cxn>
              <a:cxn ang="T14">
                <a:pos x="T8" y="T9"/>
              </a:cxn>
            </a:cxnLst>
            <a:rect l="T15" t="T16" r="T17" b="T18"/>
            <a:pathLst>
              <a:path w="86" h="103">
                <a:moveTo>
                  <a:pt x="51" y="69"/>
                </a:moveTo>
                <a:lnTo>
                  <a:pt x="17" y="103"/>
                </a:lnTo>
                <a:lnTo>
                  <a:pt x="0" y="0"/>
                </a:lnTo>
                <a:lnTo>
                  <a:pt x="86" y="35"/>
                </a:lnTo>
                <a:lnTo>
                  <a:pt x="51" y="69"/>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275" name="Line 137"/>
          <p:cNvSpPr>
            <a:spLocks noChangeShapeType="1"/>
          </p:cNvSpPr>
          <p:nvPr/>
        </p:nvSpPr>
        <p:spPr bwMode="auto">
          <a:xfrm flipH="1" flipV="1">
            <a:off x="6412367" y="4033509"/>
            <a:ext cx="871537" cy="923925"/>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 name="Freeform 138"/>
          <p:cNvSpPr>
            <a:spLocks/>
          </p:cNvSpPr>
          <p:nvPr/>
        </p:nvSpPr>
        <p:spPr bwMode="auto">
          <a:xfrm>
            <a:off x="6894967" y="3000047"/>
            <a:ext cx="160337" cy="163512"/>
          </a:xfrm>
          <a:custGeom>
            <a:avLst/>
            <a:gdLst>
              <a:gd name="T0" fmla="*/ 2147483647 w 102"/>
              <a:gd name="T1" fmla="*/ 2147483647 h 103"/>
              <a:gd name="T2" fmla="*/ 0 w 102"/>
              <a:gd name="T3" fmla="*/ 2147483647 h 103"/>
              <a:gd name="T4" fmla="*/ 2147483647 w 102"/>
              <a:gd name="T5" fmla="*/ 0 h 103"/>
              <a:gd name="T6" fmla="*/ 2147483647 w 102"/>
              <a:gd name="T7" fmla="*/ 2147483647 h 103"/>
              <a:gd name="T8" fmla="*/ 2147483647 w 102"/>
              <a:gd name="T9" fmla="*/ 2147483647 h 103"/>
              <a:gd name="T10" fmla="*/ 0 60000 65536"/>
              <a:gd name="T11" fmla="*/ 0 60000 65536"/>
              <a:gd name="T12" fmla="*/ 0 60000 65536"/>
              <a:gd name="T13" fmla="*/ 0 60000 65536"/>
              <a:gd name="T14" fmla="*/ 0 60000 65536"/>
              <a:gd name="T15" fmla="*/ 0 w 102"/>
              <a:gd name="T16" fmla="*/ 0 h 103"/>
              <a:gd name="T17" fmla="*/ 102 w 102"/>
              <a:gd name="T18" fmla="*/ 103 h 103"/>
            </a:gdLst>
            <a:ahLst/>
            <a:cxnLst>
              <a:cxn ang="T10">
                <a:pos x="T0" y="T1"/>
              </a:cxn>
              <a:cxn ang="T11">
                <a:pos x="T2" y="T3"/>
              </a:cxn>
              <a:cxn ang="T12">
                <a:pos x="T4" y="T5"/>
              </a:cxn>
              <a:cxn ang="T13">
                <a:pos x="T6" y="T7"/>
              </a:cxn>
              <a:cxn ang="T14">
                <a:pos x="T8" y="T9"/>
              </a:cxn>
            </a:cxnLst>
            <a:rect l="T15" t="T16" r="T17" b="T18"/>
            <a:pathLst>
              <a:path w="102" h="103">
                <a:moveTo>
                  <a:pt x="34" y="52"/>
                </a:moveTo>
                <a:lnTo>
                  <a:pt x="0" y="17"/>
                </a:lnTo>
                <a:lnTo>
                  <a:pt x="102" y="0"/>
                </a:lnTo>
                <a:lnTo>
                  <a:pt x="68" y="103"/>
                </a:lnTo>
                <a:lnTo>
                  <a:pt x="34" y="52"/>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277" name="Freeform 139"/>
          <p:cNvSpPr>
            <a:spLocks/>
          </p:cNvSpPr>
          <p:nvPr/>
        </p:nvSpPr>
        <p:spPr bwMode="auto">
          <a:xfrm>
            <a:off x="8072892" y="3869997"/>
            <a:ext cx="134937" cy="163512"/>
          </a:xfrm>
          <a:custGeom>
            <a:avLst/>
            <a:gdLst>
              <a:gd name="T0" fmla="*/ 2147483647 w 86"/>
              <a:gd name="T1" fmla="*/ 2147483647 h 103"/>
              <a:gd name="T2" fmla="*/ 2147483647 w 86"/>
              <a:gd name="T3" fmla="*/ 0 h 103"/>
              <a:gd name="T4" fmla="*/ 2147483647 w 86"/>
              <a:gd name="T5" fmla="*/ 2147483647 h 103"/>
              <a:gd name="T6" fmla="*/ 0 w 86"/>
              <a:gd name="T7" fmla="*/ 2147483647 h 103"/>
              <a:gd name="T8" fmla="*/ 2147483647 w 86"/>
              <a:gd name="T9" fmla="*/ 2147483647 h 103"/>
              <a:gd name="T10" fmla="*/ 0 60000 65536"/>
              <a:gd name="T11" fmla="*/ 0 60000 65536"/>
              <a:gd name="T12" fmla="*/ 0 60000 65536"/>
              <a:gd name="T13" fmla="*/ 0 60000 65536"/>
              <a:gd name="T14" fmla="*/ 0 60000 65536"/>
              <a:gd name="T15" fmla="*/ 0 w 86"/>
              <a:gd name="T16" fmla="*/ 0 h 103"/>
              <a:gd name="T17" fmla="*/ 86 w 86"/>
              <a:gd name="T18" fmla="*/ 103 h 103"/>
            </a:gdLst>
            <a:ahLst/>
            <a:cxnLst>
              <a:cxn ang="T10">
                <a:pos x="T0" y="T1"/>
              </a:cxn>
              <a:cxn ang="T11">
                <a:pos x="T2" y="T3"/>
              </a:cxn>
              <a:cxn ang="T12">
                <a:pos x="T4" y="T5"/>
              </a:cxn>
              <a:cxn ang="T13">
                <a:pos x="T6" y="T7"/>
              </a:cxn>
              <a:cxn ang="T14">
                <a:pos x="T8" y="T9"/>
              </a:cxn>
            </a:cxnLst>
            <a:rect l="T15" t="T16" r="T17" b="T18"/>
            <a:pathLst>
              <a:path w="86" h="103">
                <a:moveTo>
                  <a:pt x="35" y="34"/>
                </a:moveTo>
                <a:lnTo>
                  <a:pt x="69" y="0"/>
                </a:lnTo>
                <a:lnTo>
                  <a:pt x="86" y="103"/>
                </a:lnTo>
                <a:lnTo>
                  <a:pt x="0" y="69"/>
                </a:lnTo>
                <a:lnTo>
                  <a:pt x="35" y="34"/>
                </a:lnTo>
                <a:close/>
              </a:path>
            </a:pathLst>
          </a:custGeom>
          <a:solidFill>
            <a:srgbClr val="000000"/>
          </a:solidFill>
          <a:ln w="25400">
            <a:solidFill>
              <a:srgbClr val="000000"/>
            </a:solidFill>
            <a:prstDash val="solid"/>
            <a:round/>
            <a:headEnd/>
            <a:tailEnd/>
          </a:ln>
        </p:spPr>
        <p:txBody>
          <a:bodyPr/>
          <a:lstStyle/>
          <a:p>
            <a:endParaRPr lang="zh-CN" altLang="en-US"/>
          </a:p>
        </p:txBody>
      </p:sp>
      <p:sp>
        <p:nvSpPr>
          <p:cNvPr id="278" name="Rectangle 140"/>
          <p:cNvSpPr>
            <a:spLocks noChangeArrowheads="1"/>
          </p:cNvSpPr>
          <p:nvPr/>
        </p:nvSpPr>
        <p:spPr bwMode="auto">
          <a:xfrm>
            <a:off x="7093404" y="4957434"/>
            <a:ext cx="327025" cy="327025"/>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en-US" altLang="en-US"/>
          </a:p>
        </p:txBody>
      </p:sp>
    </p:spTree>
    <p:extLst>
      <p:ext uri="{BB962C8B-B14F-4D97-AF65-F5344CB8AC3E}">
        <p14:creationId xmlns:p14="http://schemas.microsoft.com/office/powerpoint/2010/main" val="2182685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4</a:t>
            </a:fld>
            <a:endParaRPr lang="en-US" altLang="en-US"/>
          </a:p>
        </p:txBody>
      </p:sp>
      <p:sp>
        <p:nvSpPr>
          <p:cNvPr id="4" name="矩形 3"/>
          <p:cNvSpPr/>
          <p:nvPr/>
        </p:nvSpPr>
        <p:spPr>
          <a:xfrm>
            <a:off x="0" y="838200"/>
            <a:ext cx="198323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Motivation</a:t>
            </a:r>
            <a:endParaRPr lang="zh-CN" altLang="en-US" sz="2800" b="1" i="1" dirty="0">
              <a:solidFill>
                <a:srgbClr val="000000"/>
              </a:solidFill>
            </a:endParaRPr>
          </a:p>
        </p:txBody>
      </p:sp>
      <p:sp>
        <p:nvSpPr>
          <p:cNvPr id="2" name="矩形 1"/>
          <p:cNvSpPr/>
          <p:nvPr/>
        </p:nvSpPr>
        <p:spPr>
          <a:xfrm>
            <a:off x="1371600" y="2362200"/>
            <a:ext cx="7010400" cy="2862322"/>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What happens if a failure occurs during modification of resources?</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Which operations have been completed?</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Which operations have not (and have to be done again)?</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In which states will the resources be?</a:t>
            </a:r>
          </a:p>
        </p:txBody>
      </p:sp>
    </p:spTree>
    <p:extLst>
      <p:ext uri="{BB962C8B-B14F-4D97-AF65-F5344CB8AC3E}">
        <p14:creationId xmlns:p14="http://schemas.microsoft.com/office/powerpoint/2010/main" val="28160449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40</a:t>
            </a:fld>
            <a:endParaRPr lang="en-US" altLang="en-US"/>
          </a:p>
        </p:txBody>
      </p:sp>
      <p:sp>
        <p:nvSpPr>
          <p:cNvPr id="4" name="矩形 3"/>
          <p:cNvSpPr/>
          <p:nvPr/>
        </p:nvSpPr>
        <p:spPr>
          <a:xfrm>
            <a:off x="0" y="838200"/>
            <a:ext cx="1821332"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Summary</a:t>
            </a:r>
            <a:endParaRPr lang="zh-CN" altLang="en-US" sz="2800" b="1" i="1" dirty="0">
              <a:solidFill>
                <a:srgbClr val="000000"/>
              </a:solidFill>
            </a:endParaRPr>
          </a:p>
        </p:txBody>
      </p:sp>
      <p:sp>
        <p:nvSpPr>
          <p:cNvPr id="2" name="矩形 1"/>
          <p:cNvSpPr/>
          <p:nvPr/>
        </p:nvSpPr>
        <p:spPr>
          <a:xfrm>
            <a:off x="381000" y="1361420"/>
            <a:ext cx="8458200" cy="5170646"/>
          </a:xfrm>
          <a:prstGeom prst="rect">
            <a:avLst/>
          </a:prstGeom>
        </p:spPr>
        <p:txBody>
          <a:bodyPr wrap="square">
            <a:spAutoFit/>
          </a:bodyPr>
          <a:lstStyle/>
          <a:p>
            <a:pPr marL="342900" indent="-342900">
              <a:lnSpc>
                <a:spcPct val="150000"/>
              </a:lnSpc>
              <a:buFont typeface="Wingdings" panose="05000000000000000000" pitchFamily="2" charset="2"/>
              <a:buChar char="Ø"/>
            </a:pPr>
            <a:r>
              <a:rPr lang="en-GB" altLang="zh-TW" sz="2000" dirty="0">
                <a:solidFill>
                  <a:srgbClr val="000000"/>
                </a:solidFill>
                <a:ea typeface="PMingLiU" panose="02020500000000000000" pitchFamily="18" charset="-120"/>
              </a:rPr>
              <a:t>Transaction concepts:</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ACID properties</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Transaction commands</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Roles of distributed components in transactions</a:t>
            </a:r>
          </a:p>
          <a:p>
            <a:pPr marL="342900" indent="-342900">
              <a:lnSpc>
                <a:spcPct val="150000"/>
              </a:lnSpc>
              <a:buFont typeface="Wingdings" panose="05000000000000000000" pitchFamily="2" charset="2"/>
              <a:buChar char="Ø"/>
            </a:pPr>
            <a:r>
              <a:rPr lang="en-GB" altLang="zh-TW" sz="2000" dirty="0">
                <a:solidFill>
                  <a:srgbClr val="000000"/>
                </a:solidFill>
                <a:ea typeface="PMingLiU" panose="02020500000000000000" pitchFamily="18" charset="-120"/>
              </a:rPr>
              <a:t>Two-phase commit</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Phase one: voting</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Phase two: completion</a:t>
            </a:r>
          </a:p>
          <a:p>
            <a:pPr marL="342900" indent="-342900">
              <a:lnSpc>
                <a:spcPct val="150000"/>
              </a:lnSpc>
              <a:buFont typeface="Wingdings" panose="05000000000000000000" pitchFamily="2" charset="2"/>
              <a:buChar char="Ø"/>
            </a:pPr>
            <a:r>
              <a:rPr lang="en-GB" altLang="zh-TW" sz="2000" dirty="0">
                <a:solidFill>
                  <a:srgbClr val="000000"/>
                </a:solidFill>
                <a:ea typeface="PMingLiU" panose="02020500000000000000" pitchFamily="18" charset="-120"/>
              </a:rPr>
              <a:t>Distributed Transactions and Distributed Deadlocks</a:t>
            </a: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Distributed transactions and their </a:t>
            </a:r>
            <a:r>
              <a:rPr lang="en-GB" altLang="zh-TW" sz="2000" dirty="0" err="1">
                <a:solidFill>
                  <a:srgbClr val="000000"/>
                </a:solidFill>
                <a:ea typeface="PMingLiU" panose="02020500000000000000" pitchFamily="18" charset="-120"/>
              </a:rPr>
              <a:t>interleavings</a:t>
            </a:r>
            <a:endParaRPr lang="en-GB" altLang="zh-TW" sz="2000" dirty="0">
              <a:solidFill>
                <a:srgbClr val="000000"/>
              </a:solidFill>
              <a:ea typeface="PMingLiU" panose="02020500000000000000" pitchFamily="18" charset="-120"/>
            </a:endParaRPr>
          </a:p>
          <a:p>
            <a:pPr marL="800100" lvl="1" indent="-342900">
              <a:lnSpc>
                <a:spcPct val="150000"/>
              </a:lnSpc>
              <a:buFont typeface="Wingdings" panose="05000000000000000000" pitchFamily="2" charset="2"/>
              <a:buChar char="p"/>
            </a:pPr>
            <a:r>
              <a:rPr lang="en-GB" altLang="zh-TW" sz="2000" dirty="0">
                <a:solidFill>
                  <a:srgbClr val="000000"/>
                </a:solidFill>
                <a:ea typeface="PMingLiU" panose="02020500000000000000" pitchFamily="18" charset="-120"/>
              </a:rPr>
              <a:t>Distributed deadlocks and the detectors</a:t>
            </a:r>
          </a:p>
          <a:p>
            <a:pPr marL="342900" indent="-342900">
              <a:lnSpc>
                <a:spcPct val="150000"/>
              </a:lnSpc>
              <a:buFont typeface="Wingdings" panose="05000000000000000000" pitchFamily="2" charset="2"/>
              <a:buChar char="Ø"/>
            </a:pPr>
            <a:r>
              <a:rPr lang="en-GB" altLang="zh-TW" sz="2000" dirty="0">
                <a:solidFill>
                  <a:srgbClr val="000000"/>
                </a:solidFill>
                <a:ea typeface="PMingLiU" panose="02020500000000000000" pitchFamily="18" charset="-120"/>
              </a:rPr>
              <a:t>Read Textbook Chapter 16.2, 16.3, and 17 (except 17.6).</a:t>
            </a:r>
          </a:p>
        </p:txBody>
      </p:sp>
    </p:spTree>
    <p:extLst>
      <p:ext uri="{BB962C8B-B14F-4D97-AF65-F5344CB8AC3E}">
        <p14:creationId xmlns:p14="http://schemas.microsoft.com/office/powerpoint/2010/main" val="14254759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1"/>
          </p:nvPr>
        </p:nvSpPr>
        <p:spPr/>
        <p:txBody>
          <a:bodyPr/>
          <a:lstStyle/>
          <a:p>
            <a:fld id="{81527B9D-8B53-C542-B4A4-B7AE274C943D}" type="slidenum">
              <a:rPr lang="en-US" altLang="en-US" smtClean="0"/>
              <a:pPr/>
              <a:t>41</a:t>
            </a:fld>
            <a:endParaRPr lang="en-US" altLang="en-US"/>
          </a:p>
        </p:txBody>
      </p:sp>
      <p:sp>
        <p:nvSpPr>
          <p:cNvPr id="4" name="WordArt 4"/>
          <p:cNvSpPr>
            <a:spLocks noChangeArrowheads="1" noChangeShapeType="1" noTextEdit="1"/>
          </p:cNvSpPr>
          <p:nvPr/>
        </p:nvSpPr>
        <p:spPr bwMode="grayWhite">
          <a:xfrm>
            <a:off x="2590800" y="3176588"/>
            <a:ext cx="4332288" cy="490537"/>
          </a:xfrm>
          <a:prstGeom prst="rect">
            <a:avLst/>
          </a:prstGeom>
        </p:spPr>
        <p:txBody>
          <a:bodyPr wrap="none" fromWordArt="1">
            <a:prstTxWarp prst="textDeflate">
              <a:avLst>
                <a:gd name="adj" fmla="val 0"/>
              </a:avLst>
            </a:prstTxWarp>
          </a:bodyPr>
          <a:lstStyle/>
          <a:p>
            <a:pPr algn="ctr"/>
            <a:r>
              <a:rPr lang="en-US" sz="3600" b="1" kern="10" dirty="0">
                <a:ln w="19050">
                  <a:solidFill>
                    <a:srgbClr val="FFFFFF"/>
                  </a:solidFill>
                  <a:round/>
                  <a:headEnd/>
                  <a:tailEnd/>
                </a:ln>
                <a:solidFill>
                  <a:srgbClr val="000000"/>
                </a:solidFill>
                <a:effectLst>
                  <a:outerShdw blurRad="63500" dist="53882" dir="2700000" algn="ctr" rotWithShape="0">
                    <a:schemeClr val="tx1">
                      <a:alpha val="50000"/>
                    </a:schemeClr>
                  </a:outerShdw>
                </a:effectLst>
                <a:ea typeface="Arial" charset="0"/>
                <a:cs typeface="Arial" charset="0"/>
              </a:rPr>
              <a:t>Thank You !</a:t>
            </a:r>
          </a:p>
        </p:txBody>
      </p:sp>
    </p:spTree>
    <p:extLst>
      <p:ext uri="{BB962C8B-B14F-4D97-AF65-F5344CB8AC3E}">
        <p14:creationId xmlns:p14="http://schemas.microsoft.com/office/powerpoint/2010/main" val="3828981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5</a:t>
            </a:fld>
            <a:endParaRPr lang="en-US" altLang="en-US"/>
          </a:p>
        </p:txBody>
      </p:sp>
      <p:sp>
        <p:nvSpPr>
          <p:cNvPr id="4" name="矩形 3"/>
          <p:cNvSpPr/>
          <p:nvPr/>
        </p:nvSpPr>
        <p:spPr>
          <a:xfrm>
            <a:off x="0" y="838200"/>
            <a:ext cx="6091668" cy="523220"/>
          </a:xfrm>
          <a:prstGeom prst="rect">
            <a:avLst/>
          </a:prstGeom>
        </p:spPr>
        <p:txBody>
          <a:bodyPr wrap="none">
            <a:spAutoFit/>
          </a:bodyPr>
          <a:lstStyle/>
          <a:p>
            <a:r>
              <a:rPr lang="en-US" altLang="zh-TW" sz="2800" b="1" i="1" dirty="0">
                <a:solidFill>
                  <a:srgbClr val="000000"/>
                </a:solidFill>
                <a:ea typeface="PMingLiU" panose="02020500000000000000" pitchFamily="18" charset="-120"/>
              </a:rPr>
              <a:t>Revisit of Funds Transfer Example</a:t>
            </a:r>
            <a:endParaRPr lang="zh-CN" altLang="en-US" sz="2800" b="1" i="1" dirty="0">
              <a:solidFill>
                <a:srgbClr val="000000"/>
              </a:solidFill>
            </a:endParaRPr>
          </a:p>
        </p:txBody>
      </p:sp>
      <p:grpSp>
        <p:nvGrpSpPr>
          <p:cNvPr id="5" name="Group 27"/>
          <p:cNvGrpSpPr>
            <a:grpSpLocks/>
          </p:cNvGrpSpPr>
          <p:nvPr/>
        </p:nvGrpSpPr>
        <p:grpSpPr bwMode="auto">
          <a:xfrm>
            <a:off x="354012" y="1583799"/>
            <a:ext cx="8283575" cy="4924951"/>
            <a:chOff x="158" y="816"/>
            <a:chExt cx="5790" cy="3143"/>
          </a:xfrm>
        </p:grpSpPr>
        <p:sp>
          <p:nvSpPr>
            <p:cNvPr id="6" name="Line 4"/>
            <p:cNvSpPr>
              <a:spLocks noChangeShapeType="1"/>
            </p:cNvSpPr>
            <p:nvPr/>
          </p:nvSpPr>
          <p:spPr bwMode="auto">
            <a:xfrm>
              <a:off x="436" y="2448"/>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7" name="Line 5"/>
            <p:cNvSpPr>
              <a:spLocks noChangeShapeType="1"/>
            </p:cNvSpPr>
            <p:nvPr/>
          </p:nvSpPr>
          <p:spPr bwMode="auto">
            <a:xfrm>
              <a:off x="528" y="1256"/>
              <a:ext cx="0" cy="2432"/>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8" name="Rectangle 6"/>
            <p:cNvSpPr>
              <a:spLocks noChangeArrowheads="1"/>
            </p:cNvSpPr>
            <p:nvPr/>
          </p:nvSpPr>
          <p:spPr bwMode="auto">
            <a:xfrm>
              <a:off x="864" y="1104"/>
              <a:ext cx="281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Funds transfer from Acc1 to Acc2:</a:t>
              </a:r>
            </a:p>
          </p:txBody>
        </p:sp>
        <p:sp>
          <p:nvSpPr>
            <p:cNvPr id="9" name="Rectangle 8"/>
            <p:cNvSpPr>
              <a:spLocks noChangeArrowheads="1"/>
            </p:cNvSpPr>
            <p:nvPr/>
          </p:nvSpPr>
          <p:spPr bwMode="auto">
            <a:xfrm>
              <a:off x="158" y="1451"/>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0</a:t>
              </a:r>
            </a:p>
          </p:txBody>
        </p:sp>
        <p:sp>
          <p:nvSpPr>
            <p:cNvPr id="10" name="Line 9"/>
            <p:cNvSpPr>
              <a:spLocks noChangeShapeType="1"/>
            </p:cNvSpPr>
            <p:nvPr/>
          </p:nvSpPr>
          <p:spPr bwMode="auto">
            <a:xfrm>
              <a:off x="436" y="1584"/>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1" name="Line 10"/>
            <p:cNvSpPr>
              <a:spLocks noChangeShapeType="1"/>
            </p:cNvSpPr>
            <p:nvPr/>
          </p:nvSpPr>
          <p:spPr bwMode="auto">
            <a:xfrm>
              <a:off x="436" y="1872"/>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2" name="Line 11"/>
            <p:cNvSpPr>
              <a:spLocks noChangeShapeType="1"/>
            </p:cNvSpPr>
            <p:nvPr/>
          </p:nvSpPr>
          <p:spPr bwMode="auto">
            <a:xfrm>
              <a:off x="436" y="2160"/>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3" name="Line 12"/>
            <p:cNvSpPr>
              <a:spLocks noChangeShapeType="1"/>
            </p:cNvSpPr>
            <p:nvPr/>
          </p:nvSpPr>
          <p:spPr bwMode="auto">
            <a:xfrm>
              <a:off x="436" y="2736"/>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4" name="Rectangle 13"/>
            <p:cNvSpPr>
              <a:spLocks noChangeArrowheads="1"/>
            </p:cNvSpPr>
            <p:nvPr/>
          </p:nvSpPr>
          <p:spPr bwMode="auto">
            <a:xfrm>
              <a:off x="158" y="1739"/>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1</a:t>
              </a:r>
            </a:p>
          </p:txBody>
        </p:sp>
        <p:sp>
          <p:nvSpPr>
            <p:cNvPr id="15" name="Rectangle 14"/>
            <p:cNvSpPr>
              <a:spLocks noChangeArrowheads="1"/>
            </p:cNvSpPr>
            <p:nvPr/>
          </p:nvSpPr>
          <p:spPr bwMode="auto">
            <a:xfrm>
              <a:off x="158" y="2026"/>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2</a:t>
              </a:r>
            </a:p>
          </p:txBody>
        </p:sp>
        <p:sp>
          <p:nvSpPr>
            <p:cNvPr id="16" name="Rectangle 15"/>
            <p:cNvSpPr>
              <a:spLocks noChangeArrowheads="1"/>
            </p:cNvSpPr>
            <p:nvPr/>
          </p:nvSpPr>
          <p:spPr bwMode="auto">
            <a:xfrm>
              <a:off x="158" y="2314"/>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3</a:t>
              </a:r>
            </a:p>
          </p:txBody>
        </p:sp>
        <p:sp>
          <p:nvSpPr>
            <p:cNvPr id="17" name="Rectangle 16"/>
            <p:cNvSpPr>
              <a:spLocks noChangeArrowheads="1"/>
            </p:cNvSpPr>
            <p:nvPr/>
          </p:nvSpPr>
          <p:spPr bwMode="auto">
            <a:xfrm>
              <a:off x="158" y="2602"/>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4</a:t>
              </a:r>
            </a:p>
          </p:txBody>
        </p:sp>
        <p:sp>
          <p:nvSpPr>
            <p:cNvPr id="18" name="Rectangle 17"/>
            <p:cNvSpPr>
              <a:spLocks noChangeArrowheads="1"/>
            </p:cNvSpPr>
            <p:nvPr/>
          </p:nvSpPr>
          <p:spPr bwMode="auto">
            <a:xfrm>
              <a:off x="242" y="3705"/>
              <a:ext cx="520"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dirty="0">
                  <a:solidFill>
                    <a:srgbClr val="000000"/>
                  </a:solidFill>
                  <a:latin typeface="Arial" panose="020B0604020202020204" pitchFamily="34" charset="0"/>
                  <a:ea typeface="PMingLiU" panose="02020500000000000000" pitchFamily="18" charset="-120"/>
                </a:rPr>
                <a:t>Time</a:t>
              </a:r>
            </a:p>
          </p:txBody>
        </p:sp>
        <p:sp>
          <p:nvSpPr>
            <p:cNvPr id="19" name="Rectangle 18"/>
            <p:cNvSpPr>
              <a:spLocks noChangeArrowheads="1"/>
            </p:cNvSpPr>
            <p:nvPr/>
          </p:nvSpPr>
          <p:spPr bwMode="auto">
            <a:xfrm>
              <a:off x="192" y="816"/>
              <a:ext cx="3371"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dirty="0">
                  <a:solidFill>
                    <a:srgbClr val="000000"/>
                  </a:solidFill>
                  <a:latin typeface="Arial" panose="020B0604020202020204" pitchFamily="34" charset="0"/>
                  <a:ea typeface="PMingLiU" panose="02020500000000000000" pitchFamily="18" charset="-120"/>
                </a:rPr>
                <a:t>Balances at t</a:t>
              </a:r>
              <a:r>
                <a:rPr lang="en-US" altLang="zh-TW" sz="2000" baseline="-25000" dirty="0">
                  <a:solidFill>
                    <a:srgbClr val="000000"/>
                  </a:solidFill>
                  <a:latin typeface="Arial" panose="020B0604020202020204" pitchFamily="34" charset="0"/>
                  <a:ea typeface="PMingLiU" panose="02020500000000000000" pitchFamily="18" charset="-120"/>
                </a:rPr>
                <a:t>0</a:t>
              </a:r>
              <a:r>
                <a:rPr lang="en-US" altLang="zh-TW" sz="2000" dirty="0">
                  <a:solidFill>
                    <a:srgbClr val="000000"/>
                  </a:solidFill>
                  <a:latin typeface="Arial" panose="020B0604020202020204" pitchFamily="34" charset="0"/>
                  <a:ea typeface="PMingLiU" panose="02020500000000000000" pitchFamily="18" charset="-120"/>
                </a:rPr>
                <a:t>  </a:t>
              </a:r>
              <a:r>
                <a:rPr lang="en-US" altLang="zh-TW" sz="2000" dirty="0">
                  <a:solidFill>
                    <a:srgbClr val="000000"/>
                  </a:solidFill>
                  <a:latin typeface="Courier New" panose="02070309020205020404" pitchFamily="49" charset="0"/>
                  <a:ea typeface="PMingLiU" panose="02020500000000000000" pitchFamily="18" charset="-120"/>
                </a:rPr>
                <a:t>Acc1: 7500, Acc2: 0</a:t>
              </a:r>
            </a:p>
          </p:txBody>
        </p:sp>
        <p:sp>
          <p:nvSpPr>
            <p:cNvPr id="20" name="Line 19"/>
            <p:cNvSpPr>
              <a:spLocks noChangeShapeType="1"/>
            </p:cNvSpPr>
            <p:nvPr/>
          </p:nvSpPr>
          <p:spPr bwMode="auto">
            <a:xfrm>
              <a:off x="436" y="3312"/>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1" name="Line 20"/>
            <p:cNvSpPr>
              <a:spLocks noChangeShapeType="1"/>
            </p:cNvSpPr>
            <p:nvPr/>
          </p:nvSpPr>
          <p:spPr bwMode="auto">
            <a:xfrm>
              <a:off x="436" y="3024"/>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2" name="Line 21"/>
            <p:cNvSpPr>
              <a:spLocks noChangeShapeType="1"/>
            </p:cNvSpPr>
            <p:nvPr/>
          </p:nvSpPr>
          <p:spPr bwMode="auto">
            <a:xfrm>
              <a:off x="436" y="3600"/>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3" name="Rectangle 22"/>
            <p:cNvSpPr>
              <a:spLocks noChangeArrowheads="1"/>
            </p:cNvSpPr>
            <p:nvPr/>
          </p:nvSpPr>
          <p:spPr bwMode="auto">
            <a:xfrm>
              <a:off x="158" y="2890"/>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5</a:t>
              </a:r>
            </a:p>
          </p:txBody>
        </p:sp>
        <p:sp>
          <p:nvSpPr>
            <p:cNvPr id="24" name="Rectangle 23"/>
            <p:cNvSpPr>
              <a:spLocks noChangeArrowheads="1"/>
            </p:cNvSpPr>
            <p:nvPr/>
          </p:nvSpPr>
          <p:spPr bwMode="auto">
            <a:xfrm>
              <a:off x="158" y="3178"/>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6</a:t>
              </a:r>
            </a:p>
          </p:txBody>
        </p:sp>
        <p:sp>
          <p:nvSpPr>
            <p:cNvPr id="25" name="Rectangle 24"/>
            <p:cNvSpPr>
              <a:spLocks noChangeArrowheads="1"/>
            </p:cNvSpPr>
            <p:nvPr/>
          </p:nvSpPr>
          <p:spPr bwMode="auto">
            <a:xfrm>
              <a:off x="158" y="3466"/>
              <a:ext cx="243" cy="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7</a:t>
              </a:r>
            </a:p>
          </p:txBody>
        </p:sp>
        <p:sp>
          <p:nvSpPr>
            <p:cNvPr id="26" name="Rectangle 25"/>
            <p:cNvSpPr>
              <a:spLocks noChangeArrowheads="1"/>
            </p:cNvSpPr>
            <p:nvPr/>
          </p:nvSpPr>
          <p:spPr bwMode="auto">
            <a:xfrm>
              <a:off x="768" y="1392"/>
              <a:ext cx="2590" cy="2021"/>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Acc1-&gt;debit(7500):</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Acc1-&gt;lock(write);</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Acc1.balance=0;</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Acc1-&gt;unlock(write);</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Acc2-&gt;credit(7500):</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Acc2-&gt;lock(write);</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Acc2.balance=7500; </a:t>
              </a:r>
            </a:p>
            <a:p>
              <a:pPr>
                <a:lnSpc>
                  <a:spcPct val="125000"/>
                </a:lnSpc>
              </a:pPr>
              <a:r>
                <a:rPr lang="en-US" altLang="zh-TW" sz="2000" dirty="0">
                  <a:solidFill>
                    <a:srgbClr val="000000"/>
                  </a:solidFill>
                  <a:latin typeface="Courier New" panose="02070309020205020404" pitchFamily="49" charset="0"/>
                  <a:ea typeface="PMingLiU" panose="02020500000000000000" pitchFamily="18" charset="-120"/>
                </a:rPr>
                <a:t> Acc2-&gt;unlock(write);</a:t>
              </a:r>
            </a:p>
          </p:txBody>
        </p:sp>
      </p:grpSp>
    </p:spTree>
    <p:extLst>
      <p:ext uri="{BB962C8B-B14F-4D97-AF65-F5344CB8AC3E}">
        <p14:creationId xmlns:p14="http://schemas.microsoft.com/office/powerpoint/2010/main" val="257148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6</a:t>
            </a:fld>
            <a:endParaRPr lang="en-US" altLang="en-US"/>
          </a:p>
        </p:txBody>
      </p:sp>
      <p:sp>
        <p:nvSpPr>
          <p:cNvPr id="4" name="矩形 3"/>
          <p:cNvSpPr/>
          <p:nvPr/>
        </p:nvSpPr>
        <p:spPr>
          <a:xfrm>
            <a:off x="0" y="838200"/>
            <a:ext cx="5532220" cy="523220"/>
          </a:xfrm>
          <a:prstGeom prst="rect">
            <a:avLst/>
          </a:prstGeom>
        </p:spPr>
        <p:txBody>
          <a:bodyPr wrap="none">
            <a:spAutoFit/>
          </a:bodyPr>
          <a:lstStyle/>
          <a:p>
            <a:r>
              <a:rPr lang="en-US" altLang="zh-TW" sz="2800" b="1" i="1" dirty="0">
                <a:solidFill>
                  <a:srgbClr val="000000"/>
                </a:solidFill>
                <a:ea typeface="PMingLiU" panose="02020500000000000000" pitchFamily="18" charset="-120"/>
              </a:rPr>
              <a:t>Funds Transfer in Concurrency</a:t>
            </a:r>
            <a:endParaRPr lang="zh-CN" altLang="en-US" sz="2800" b="1" i="1" dirty="0">
              <a:solidFill>
                <a:srgbClr val="000000"/>
              </a:solidFill>
            </a:endParaRPr>
          </a:p>
        </p:txBody>
      </p:sp>
      <p:grpSp>
        <p:nvGrpSpPr>
          <p:cNvPr id="5" name="Group 27"/>
          <p:cNvGrpSpPr>
            <a:grpSpLocks/>
          </p:cNvGrpSpPr>
          <p:nvPr/>
        </p:nvGrpSpPr>
        <p:grpSpPr bwMode="auto">
          <a:xfrm>
            <a:off x="250825" y="1523999"/>
            <a:ext cx="8512175" cy="4768583"/>
            <a:chOff x="158" y="875"/>
            <a:chExt cx="5790" cy="3087"/>
          </a:xfrm>
        </p:grpSpPr>
        <p:sp>
          <p:nvSpPr>
            <p:cNvPr id="6" name="Line 4"/>
            <p:cNvSpPr>
              <a:spLocks noChangeShapeType="1"/>
            </p:cNvSpPr>
            <p:nvPr/>
          </p:nvSpPr>
          <p:spPr bwMode="auto">
            <a:xfrm>
              <a:off x="436" y="2448"/>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7" name="Line 5"/>
            <p:cNvSpPr>
              <a:spLocks noChangeShapeType="1"/>
            </p:cNvSpPr>
            <p:nvPr/>
          </p:nvSpPr>
          <p:spPr bwMode="auto">
            <a:xfrm>
              <a:off x="528" y="1256"/>
              <a:ext cx="0" cy="2432"/>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8" name="Rectangle 6"/>
            <p:cNvSpPr>
              <a:spLocks noChangeArrowheads="1"/>
            </p:cNvSpPr>
            <p:nvPr/>
          </p:nvSpPr>
          <p:spPr bwMode="auto">
            <a:xfrm>
              <a:off x="576" y="1211"/>
              <a:ext cx="2070"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Funds transfer from Acc1</a:t>
              </a:r>
            </a:p>
          </p:txBody>
        </p:sp>
        <p:sp>
          <p:nvSpPr>
            <p:cNvPr id="9" name="Rectangle 7"/>
            <p:cNvSpPr>
              <a:spLocks noChangeArrowheads="1"/>
            </p:cNvSpPr>
            <p:nvPr/>
          </p:nvSpPr>
          <p:spPr bwMode="auto">
            <a:xfrm>
              <a:off x="3351" y="1211"/>
              <a:ext cx="186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Funds transfer to Acc2</a:t>
              </a:r>
            </a:p>
          </p:txBody>
        </p:sp>
        <p:sp>
          <p:nvSpPr>
            <p:cNvPr id="10" name="Rectangle 8"/>
            <p:cNvSpPr>
              <a:spLocks noChangeArrowheads="1"/>
            </p:cNvSpPr>
            <p:nvPr/>
          </p:nvSpPr>
          <p:spPr bwMode="auto">
            <a:xfrm>
              <a:off x="158" y="1451"/>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0</a:t>
              </a:r>
            </a:p>
          </p:txBody>
        </p:sp>
        <p:sp>
          <p:nvSpPr>
            <p:cNvPr id="11" name="Line 9"/>
            <p:cNvSpPr>
              <a:spLocks noChangeShapeType="1"/>
            </p:cNvSpPr>
            <p:nvPr/>
          </p:nvSpPr>
          <p:spPr bwMode="auto">
            <a:xfrm>
              <a:off x="436" y="1584"/>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2" name="Line 10"/>
            <p:cNvSpPr>
              <a:spLocks noChangeShapeType="1"/>
            </p:cNvSpPr>
            <p:nvPr/>
          </p:nvSpPr>
          <p:spPr bwMode="auto">
            <a:xfrm>
              <a:off x="436" y="1872"/>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3" name="Line 11"/>
            <p:cNvSpPr>
              <a:spLocks noChangeShapeType="1"/>
            </p:cNvSpPr>
            <p:nvPr/>
          </p:nvSpPr>
          <p:spPr bwMode="auto">
            <a:xfrm>
              <a:off x="436" y="2160"/>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4" name="Line 12"/>
            <p:cNvSpPr>
              <a:spLocks noChangeShapeType="1"/>
            </p:cNvSpPr>
            <p:nvPr/>
          </p:nvSpPr>
          <p:spPr bwMode="auto">
            <a:xfrm>
              <a:off x="436" y="2736"/>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15" name="Rectangle 13"/>
            <p:cNvSpPr>
              <a:spLocks noChangeArrowheads="1"/>
            </p:cNvSpPr>
            <p:nvPr/>
          </p:nvSpPr>
          <p:spPr bwMode="auto">
            <a:xfrm>
              <a:off x="158" y="1739"/>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1</a:t>
              </a:r>
            </a:p>
          </p:txBody>
        </p:sp>
        <p:sp>
          <p:nvSpPr>
            <p:cNvPr id="16" name="Rectangle 14"/>
            <p:cNvSpPr>
              <a:spLocks noChangeArrowheads="1"/>
            </p:cNvSpPr>
            <p:nvPr/>
          </p:nvSpPr>
          <p:spPr bwMode="auto">
            <a:xfrm>
              <a:off x="158" y="2026"/>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2</a:t>
              </a:r>
            </a:p>
          </p:txBody>
        </p:sp>
        <p:sp>
          <p:nvSpPr>
            <p:cNvPr id="17" name="Rectangle 15"/>
            <p:cNvSpPr>
              <a:spLocks noChangeArrowheads="1"/>
            </p:cNvSpPr>
            <p:nvPr/>
          </p:nvSpPr>
          <p:spPr bwMode="auto">
            <a:xfrm>
              <a:off x="158" y="2314"/>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3</a:t>
              </a:r>
            </a:p>
          </p:txBody>
        </p:sp>
        <p:sp>
          <p:nvSpPr>
            <p:cNvPr id="18" name="Rectangle 16"/>
            <p:cNvSpPr>
              <a:spLocks noChangeArrowheads="1"/>
            </p:cNvSpPr>
            <p:nvPr/>
          </p:nvSpPr>
          <p:spPr bwMode="auto">
            <a:xfrm>
              <a:off x="158" y="2602"/>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4</a:t>
              </a:r>
            </a:p>
          </p:txBody>
        </p:sp>
        <p:sp>
          <p:nvSpPr>
            <p:cNvPr id="19" name="Rectangle 17"/>
            <p:cNvSpPr>
              <a:spLocks noChangeArrowheads="1"/>
            </p:cNvSpPr>
            <p:nvPr/>
          </p:nvSpPr>
          <p:spPr bwMode="auto">
            <a:xfrm>
              <a:off x="242" y="3705"/>
              <a:ext cx="506"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Time</a:t>
              </a:r>
            </a:p>
          </p:txBody>
        </p:sp>
        <p:sp>
          <p:nvSpPr>
            <p:cNvPr id="20" name="Rectangle 18"/>
            <p:cNvSpPr>
              <a:spLocks noChangeArrowheads="1"/>
            </p:cNvSpPr>
            <p:nvPr/>
          </p:nvSpPr>
          <p:spPr bwMode="auto">
            <a:xfrm>
              <a:off x="184" y="875"/>
              <a:ext cx="3233"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Balances at t</a:t>
              </a:r>
              <a:r>
                <a:rPr lang="en-US" altLang="zh-TW" sz="2000" baseline="-25000">
                  <a:solidFill>
                    <a:srgbClr val="000000"/>
                  </a:solidFill>
                  <a:latin typeface="Arial" panose="020B0604020202020204" pitchFamily="34" charset="0"/>
                  <a:ea typeface="PMingLiU" panose="02020500000000000000" pitchFamily="18" charset="-120"/>
                </a:rPr>
                <a:t>0</a:t>
              </a:r>
              <a:r>
                <a:rPr lang="en-US" altLang="zh-TW" sz="2000">
                  <a:solidFill>
                    <a:srgbClr val="000000"/>
                  </a:solidFill>
                  <a:latin typeface="Arial" panose="020B0604020202020204" pitchFamily="34" charset="0"/>
                  <a:ea typeface="PMingLiU" panose="02020500000000000000" pitchFamily="18" charset="-120"/>
                </a:rPr>
                <a:t> </a:t>
              </a:r>
              <a:r>
                <a:rPr lang="en-US" altLang="zh-TW" sz="2000">
                  <a:solidFill>
                    <a:srgbClr val="000000"/>
                  </a:solidFill>
                  <a:latin typeface="Courier New" panose="02070309020205020404" pitchFamily="49" charset="0"/>
                  <a:ea typeface="PMingLiU" panose="02020500000000000000" pitchFamily="18" charset="-120"/>
                </a:rPr>
                <a:t>Acc1: 7500, Acc2: 0</a:t>
              </a:r>
            </a:p>
          </p:txBody>
        </p:sp>
        <p:sp>
          <p:nvSpPr>
            <p:cNvPr id="21" name="Line 19"/>
            <p:cNvSpPr>
              <a:spLocks noChangeShapeType="1"/>
            </p:cNvSpPr>
            <p:nvPr/>
          </p:nvSpPr>
          <p:spPr bwMode="auto">
            <a:xfrm>
              <a:off x="436" y="3312"/>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2" name="Line 20"/>
            <p:cNvSpPr>
              <a:spLocks noChangeShapeType="1"/>
            </p:cNvSpPr>
            <p:nvPr/>
          </p:nvSpPr>
          <p:spPr bwMode="auto">
            <a:xfrm>
              <a:off x="436" y="3024"/>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3" name="Line 21"/>
            <p:cNvSpPr>
              <a:spLocks noChangeShapeType="1"/>
            </p:cNvSpPr>
            <p:nvPr/>
          </p:nvSpPr>
          <p:spPr bwMode="auto">
            <a:xfrm>
              <a:off x="436" y="3600"/>
              <a:ext cx="55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000">
                <a:solidFill>
                  <a:srgbClr val="000000"/>
                </a:solidFill>
              </a:endParaRPr>
            </a:p>
          </p:txBody>
        </p:sp>
        <p:sp>
          <p:nvSpPr>
            <p:cNvPr id="24" name="Rectangle 22"/>
            <p:cNvSpPr>
              <a:spLocks noChangeArrowheads="1"/>
            </p:cNvSpPr>
            <p:nvPr/>
          </p:nvSpPr>
          <p:spPr bwMode="auto">
            <a:xfrm>
              <a:off x="158" y="2890"/>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5</a:t>
              </a:r>
            </a:p>
          </p:txBody>
        </p:sp>
        <p:sp>
          <p:nvSpPr>
            <p:cNvPr id="25" name="Rectangle 23"/>
            <p:cNvSpPr>
              <a:spLocks noChangeArrowheads="1"/>
            </p:cNvSpPr>
            <p:nvPr/>
          </p:nvSpPr>
          <p:spPr bwMode="auto">
            <a:xfrm>
              <a:off x="158" y="3178"/>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6</a:t>
              </a:r>
            </a:p>
          </p:txBody>
        </p:sp>
        <p:sp>
          <p:nvSpPr>
            <p:cNvPr id="26" name="Rectangle 24"/>
            <p:cNvSpPr>
              <a:spLocks noChangeArrowheads="1"/>
            </p:cNvSpPr>
            <p:nvPr/>
          </p:nvSpPr>
          <p:spPr bwMode="auto">
            <a:xfrm>
              <a:off x="158" y="3466"/>
              <a:ext cx="23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TW" sz="2000">
                  <a:solidFill>
                    <a:srgbClr val="000000"/>
                  </a:solidFill>
                  <a:latin typeface="Arial" panose="020B0604020202020204" pitchFamily="34" charset="0"/>
                  <a:ea typeface="PMingLiU" panose="02020500000000000000" pitchFamily="18" charset="-120"/>
                </a:rPr>
                <a:t>t</a:t>
              </a:r>
              <a:r>
                <a:rPr lang="en-US" altLang="zh-TW" sz="2000" baseline="-25000">
                  <a:solidFill>
                    <a:srgbClr val="000000"/>
                  </a:solidFill>
                  <a:latin typeface="Arial" panose="020B0604020202020204" pitchFamily="34" charset="0"/>
                  <a:ea typeface="PMingLiU" panose="02020500000000000000" pitchFamily="18" charset="-120"/>
                </a:rPr>
                <a:t>7</a:t>
              </a:r>
            </a:p>
          </p:txBody>
        </p:sp>
        <p:sp>
          <p:nvSpPr>
            <p:cNvPr id="27" name="Rectangle 25"/>
            <p:cNvSpPr>
              <a:spLocks noChangeArrowheads="1"/>
            </p:cNvSpPr>
            <p:nvPr/>
          </p:nvSpPr>
          <p:spPr bwMode="auto">
            <a:xfrm>
              <a:off x="674" y="1671"/>
              <a:ext cx="2590" cy="1094"/>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130000"/>
                </a:lnSpc>
              </a:pPr>
              <a:r>
                <a:rPr lang="en-US" altLang="zh-TW" sz="2000" dirty="0">
                  <a:solidFill>
                    <a:srgbClr val="000000"/>
                  </a:solidFill>
                  <a:latin typeface="Courier New" panose="02070309020205020404" pitchFamily="49" charset="0"/>
                  <a:ea typeface="PMingLiU" panose="02020500000000000000" pitchFamily="18" charset="-120"/>
                </a:rPr>
                <a:t>Acc1-&gt;debit(7500):</a:t>
              </a:r>
            </a:p>
            <a:p>
              <a:pPr>
                <a:lnSpc>
                  <a:spcPct val="130000"/>
                </a:lnSpc>
              </a:pPr>
              <a:r>
                <a:rPr lang="en-US" altLang="zh-TW" sz="2000" dirty="0">
                  <a:solidFill>
                    <a:srgbClr val="000000"/>
                  </a:solidFill>
                  <a:latin typeface="Courier New" panose="02070309020205020404" pitchFamily="49" charset="0"/>
                  <a:ea typeface="PMingLiU" panose="02020500000000000000" pitchFamily="18" charset="-120"/>
                </a:rPr>
                <a:t> Acc1-&gt;lock(write);</a:t>
              </a:r>
            </a:p>
            <a:p>
              <a:pPr>
                <a:lnSpc>
                  <a:spcPct val="130000"/>
                </a:lnSpc>
              </a:pPr>
              <a:r>
                <a:rPr lang="en-US" altLang="zh-TW" sz="2000" dirty="0">
                  <a:solidFill>
                    <a:srgbClr val="000000"/>
                  </a:solidFill>
                  <a:latin typeface="Courier New" panose="02070309020205020404" pitchFamily="49" charset="0"/>
                  <a:ea typeface="PMingLiU" panose="02020500000000000000" pitchFamily="18" charset="-120"/>
                </a:rPr>
                <a:t> Acc1.balance=0;</a:t>
              </a:r>
            </a:p>
            <a:p>
              <a:pPr>
                <a:lnSpc>
                  <a:spcPct val="130000"/>
                </a:lnSpc>
              </a:pPr>
              <a:r>
                <a:rPr lang="en-US" altLang="zh-TW" sz="2000" dirty="0">
                  <a:solidFill>
                    <a:srgbClr val="000000"/>
                  </a:solidFill>
                  <a:latin typeface="Courier New" panose="02070309020205020404" pitchFamily="49" charset="0"/>
                  <a:ea typeface="PMingLiU" panose="02020500000000000000" pitchFamily="18" charset="-120"/>
                </a:rPr>
                <a:t> Acc1-&gt;unlock(write);</a:t>
              </a:r>
            </a:p>
          </p:txBody>
        </p:sp>
        <p:sp>
          <p:nvSpPr>
            <p:cNvPr id="28" name="Rectangle 26"/>
            <p:cNvSpPr>
              <a:spLocks noChangeArrowheads="1"/>
            </p:cNvSpPr>
            <p:nvPr/>
          </p:nvSpPr>
          <p:spPr bwMode="auto">
            <a:xfrm>
              <a:off x="3313" y="1969"/>
              <a:ext cx="2542" cy="1353"/>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nSpc>
                  <a:spcPct val="130000"/>
                </a:lnSpc>
              </a:pPr>
              <a:r>
                <a:rPr lang="en-US" altLang="zh-TW" sz="2000">
                  <a:solidFill>
                    <a:srgbClr val="000000"/>
                  </a:solidFill>
                  <a:latin typeface="Courier New" panose="02070309020205020404" pitchFamily="49" charset="0"/>
                  <a:ea typeface="PMingLiU" panose="02020500000000000000" pitchFamily="18" charset="-120"/>
                </a:rPr>
                <a:t>Acc2-&gt;credit(7500):</a:t>
              </a:r>
            </a:p>
            <a:p>
              <a:pPr>
                <a:lnSpc>
                  <a:spcPct val="130000"/>
                </a:lnSpc>
              </a:pPr>
              <a:r>
                <a:rPr lang="en-US" altLang="zh-TW" sz="2000">
                  <a:solidFill>
                    <a:srgbClr val="000000"/>
                  </a:solidFill>
                  <a:latin typeface="Courier New" panose="02070309020205020404" pitchFamily="49" charset="0"/>
                  <a:ea typeface="PMingLiU" panose="02020500000000000000" pitchFamily="18" charset="-120"/>
                </a:rPr>
                <a:t> Acc2-&gt;lock(write);</a:t>
              </a:r>
            </a:p>
            <a:p>
              <a:pPr>
                <a:lnSpc>
                  <a:spcPct val="130000"/>
                </a:lnSpc>
              </a:pPr>
              <a:r>
                <a:rPr lang="en-US" altLang="zh-TW" sz="2000">
                  <a:solidFill>
                    <a:srgbClr val="000000"/>
                  </a:solidFill>
                  <a:latin typeface="Courier New" panose="02070309020205020404" pitchFamily="49" charset="0"/>
                  <a:ea typeface="PMingLiU" panose="02020500000000000000" pitchFamily="18" charset="-120"/>
                </a:rPr>
                <a:t> Acc2.balance=7500;</a:t>
              </a:r>
            </a:p>
            <a:p>
              <a:pPr>
                <a:lnSpc>
                  <a:spcPct val="130000"/>
                </a:lnSpc>
              </a:pPr>
              <a:r>
                <a:rPr lang="en-US" altLang="zh-TW" sz="2000">
                  <a:solidFill>
                    <a:srgbClr val="000000"/>
                  </a:solidFill>
                  <a:latin typeface="Courier New" panose="02070309020205020404" pitchFamily="49" charset="0"/>
                  <a:ea typeface="PMingLiU" panose="02020500000000000000" pitchFamily="18" charset="-120"/>
                </a:rPr>
                <a:t> Acc2-&gt;unlock(write); </a:t>
              </a:r>
            </a:p>
            <a:p>
              <a:pPr>
                <a:lnSpc>
                  <a:spcPct val="130000"/>
                </a:lnSpc>
              </a:pPr>
              <a:endParaRPr lang="en-US" altLang="zh-TW" sz="2000">
                <a:solidFill>
                  <a:srgbClr val="000000"/>
                </a:solidFill>
                <a:latin typeface="Courier New" panose="02070309020205020404" pitchFamily="49" charset="0"/>
                <a:ea typeface="PMingLiU" panose="02020500000000000000" pitchFamily="18" charset="-120"/>
              </a:endParaRPr>
            </a:p>
          </p:txBody>
        </p:sp>
      </p:grpSp>
    </p:spTree>
    <p:extLst>
      <p:ext uri="{BB962C8B-B14F-4D97-AF65-F5344CB8AC3E}">
        <p14:creationId xmlns:p14="http://schemas.microsoft.com/office/powerpoint/2010/main" val="920226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7</a:t>
            </a:fld>
            <a:endParaRPr lang="en-US" altLang="en-US"/>
          </a:p>
        </p:txBody>
      </p:sp>
      <p:sp>
        <p:nvSpPr>
          <p:cNvPr id="4" name="矩形 3"/>
          <p:cNvSpPr/>
          <p:nvPr/>
        </p:nvSpPr>
        <p:spPr>
          <a:xfrm>
            <a:off x="0" y="838200"/>
            <a:ext cx="3956468"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Transaction Concepts</a:t>
            </a:r>
            <a:endParaRPr lang="zh-CN" altLang="en-US" sz="2800" b="1" i="1" dirty="0">
              <a:solidFill>
                <a:srgbClr val="000000"/>
              </a:solidFill>
            </a:endParaRPr>
          </a:p>
        </p:txBody>
      </p:sp>
      <p:sp>
        <p:nvSpPr>
          <p:cNvPr id="5" name="矩形 4"/>
          <p:cNvSpPr/>
          <p:nvPr/>
        </p:nvSpPr>
        <p:spPr>
          <a:xfrm>
            <a:off x="1670468" y="1600200"/>
            <a:ext cx="4572000" cy="4438395"/>
          </a:xfrm>
          <a:prstGeom prst="rect">
            <a:avLst/>
          </a:prstGeom>
        </p:spPr>
        <p:txBody>
          <a:bodyPr>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ACID Properties</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Atomicity</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Consistency</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Isolation</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Durability</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 Commit vs. Abort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Roles of Distributed Components </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Flat vs. Nested Transactions</a:t>
            </a:r>
          </a:p>
        </p:txBody>
      </p:sp>
    </p:spTree>
    <p:extLst>
      <p:ext uri="{BB962C8B-B14F-4D97-AF65-F5344CB8AC3E}">
        <p14:creationId xmlns:p14="http://schemas.microsoft.com/office/powerpoint/2010/main" val="395348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8</a:t>
            </a:fld>
            <a:endParaRPr lang="en-US" altLang="en-US"/>
          </a:p>
        </p:txBody>
      </p:sp>
      <p:sp>
        <p:nvSpPr>
          <p:cNvPr id="4" name="矩形 3"/>
          <p:cNvSpPr/>
          <p:nvPr/>
        </p:nvSpPr>
        <p:spPr>
          <a:xfrm>
            <a:off x="0" y="838200"/>
            <a:ext cx="182293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Atomicity</a:t>
            </a:r>
            <a:endParaRPr lang="zh-CN" altLang="en-US" sz="2800" b="1" i="1" dirty="0">
              <a:solidFill>
                <a:srgbClr val="000000"/>
              </a:solidFill>
            </a:endParaRPr>
          </a:p>
        </p:txBody>
      </p:sp>
      <p:sp>
        <p:nvSpPr>
          <p:cNvPr id="2" name="矩形 1"/>
          <p:cNvSpPr/>
          <p:nvPr/>
        </p:nvSpPr>
        <p:spPr>
          <a:xfrm>
            <a:off x="1066800" y="2209800"/>
            <a:ext cx="7220161" cy="3170099"/>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Transactions are either performed completely or no modification is done.</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Start of a transaction is a continuation point to which it can roll back.</a:t>
            </a:r>
          </a:p>
          <a:p>
            <a:pPr marL="285750" indent="-285750">
              <a:lnSpc>
                <a:spcPct val="200000"/>
              </a:lnSpc>
              <a:buFont typeface="Wingdings" panose="05000000000000000000" pitchFamily="2" charset="2"/>
              <a:buChar char="Ø"/>
            </a:pPr>
            <a:r>
              <a:rPr lang="en-GB" altLang="zh-TW" sz="2000" dirty="0">
                <a:solidFill>
                  <a:srgbClr val="000000"/>
                </a:solidFill>
                <a:ea typeface="PMingLiU" panose="02020500000000000000" pitchFamily="18" charset="-120"/>
              </a:rPr>
              <a:t>End of transaction is next continuation point.</a:t>
            </a:r>
          </a:p>
        </p:txBody>
      </p:sp>
    </p:spTree>
    <p:extLst>
      <p:ext uri="{BB962C8B-B14F-4D97-AF65-F5344CB8AC3E}">
        <p14:creationId xmlns:p14="http://schemas.microsoft.com/office/powerpoint/2010/main" val="1823486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1"/>
          </p:nvPr>
        </p:nvSpPr>
        <p:spPr/>
        <p:txBody>
          <a:bodyPr/>
          <a:lstStyle/>
          <a:p>
            <a:fld id="{81527B9D-8B53-C542-B4A4-B7AE274C943D}" type="slidenum">
              <a:rPr lang="en-US" altLang="en-US" smtClean="0"/>
              <a:pPr/>
              <a:t>9</a:t>
            </a:fld>
            <a:endParaRPr lang="en-US" altLang="en-US"/>
          </a:p>
        </p:txBody>
      </p:sp>
      <p:sp>
        <p:nvSpPr>
          <p:cNvPr id="4" name="矩形 3"/>
          <p:cNvSpPr/>
          <p:nvPr/>
        </p:nvSpPr>
        <p:spPr>
          <a:xfrm>
            <a:off x="0" y="838200"/>
            <a:ext cx="2324675" cy="523220"/>
          </a:xfrm>
          <a:prstGeom prst="rect">
            <a:avLst/>
          </a:prstGeom>
        </p:spPr>
        <p:txBody>
          <a:bodyPr wrap="none">
            <a:spAutoFit/>
          </a:bodyPr>
          <a:lstStyle/>
          <a:p>
            <a:r>
              <a:rPr lang="en-GB" altLang="zh-TW" sz="2800" b="1" i="1" dirty="0">
                <a:solidFill>
                  <a:srgbClr val="000000"/>
                </a:solidFill>
                <a:ea typeface="PMingLiU" panose="02020500000000000000" pitchFamily="18" charset="-120"/>
              </a:rPr>
              <a:t>Consistency</a:t>
            </a:r>
            <a:endParaRPr lang="zh-CN" altLang="en-US" sz="2800" b="1" i="1" dirty="0">
              <a:solidFill>
                <a:srgbClr val="000000"/>
              </a:solidFill>
            </a:endParaRPr>
          </a:p>
        </p:txBody>
      </p:sp>
      <p:sp>
        <p:nvSpPr>
          <p:cNvPr id="2" name="矩形 1"/>
          <p:cNvSpPr/>
          <p:nvPr/>
        </p:nvSpPr>
        <p:spPr>
          <a:xfrm>
            <a:off x="990600" y="1905000"/>
            <a:ext cx="7220161" cy="3970318"/>
          </a:xfrm>
          <a:prstGeom prst="rect">
            <a:avLst/>
          </a:prstGeom>
        </p:spPr>
        <p:txBody>
          <a:bodyPr wrap="square">
            <a:spAutoFit/>
          </a:bodyPr>
          <a:lstStyle/>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Shared resources should always be consistent.</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Inconsistent states occur during transactions:</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hidden for concurrent transactions</a:t>
            </a:r>
          </a:p>
          <a:p>
            <a:pPr marL="742950" lvl="1" indent="-285750">
              <a:lnSpc>
                <a:spcPct val="200000"/>
              </a:lnSpc>
              <a:buFont typeface="Wingdings" panose="05000000000000000000" pitchFamily="2" charset="2"/>
              <a:buChar char="p"/>
            </a:pPr>
            <a:r>
              <a:rPr lang="en-GB" altLang="zh-TW" dirty="0">
                <a:solidFill>
                  <a:srgbClr val="000000"/>
                </a:solidFill>
                <a:ea typeface="PMingLiU" panose="02020500000000000000" pitchFamily="18" charset="-120"/>
              </a:rPr>
              <a:t>to be resolved before end of transaction.</a:t>
            </a:r>
          </a:p>
          <a:p>
            <a:pPr marL="285750" indent="-285750">
              <a:lnSpc>
                <a:spcPct val="200000"/>
              </a:lnSpc>
              <a:buFont typeface="Wingdings" panose="05000000000000000000" pitchFamily="2" charset="2"/>
              <a:buChar char="Ø"/>
            </a:pPr>
            <a:r>
              <a:rPr lang="en-GB" altLang="zh-TW" u="sng" dirty="0">
                <a:solidFill>
                  <a:srgbClr val="000000"/>
                </a:solidFill>
                <a:ea typeface="PMingLiU" panose="02020500000000000000" pitchFamily="18" charset="-120"/>
              </a:rPr>
              <a:t>Application</a:t>
            </a:r>
            <a:r>
              <a:rPr lang="en-GB" altLang="zh-TW" dirty="0">
                <a:solidFill>
                  <a:srgbClr val="000000"/>
                </a:solidFill>
                <a:ea typeface="PMingLiU" panose="02020500000000000000" pitchFamily="18" charset="-120"/>
              </a:rPr>
              <a:t> defines consistency and is responsible for ensuring it is maintained.</a:t>
            </a:r>
          </a:p>
          <a:p>
            <a:pPr marL="285750" indent="-285750">
              <a:lnSpc>
                <a:spcPct val="200000"/>
              </a:lnSpc>
              <a:buFont typeface="Wingdings" panose="05000000000000000000" pitchFamily="2" charset="2"/>
              <a:buChar char="Ø"/>
            </a:pPr>
            <a:r>
              <a:rPr lang="en-GB" altLang="zh-TW" dirty="0">
                <a:solidFill>
                  <a:srgbClr val="000000"/>
                </a:solidFill>
                <a:ea typeface="PMingLiU" panose="02020500000000000000" pitchFamily="18" charset="-120"/>
              </a:rPr>
              <a:t>Transactions can be aborted if they cannot resolve inconsistencies.</a:t>
            </a:r>
          </a:p>
        </p:txBody>
      </p:sp>
    </p:spTree>
    <p:extLst>
      <p:ext uri="{BB962C8B-B14F-4D97-AF65-F5344CB8AC3E}">
        <p14:creationId xmlns:p14="http://schemas.microsoft.com/office/powerpoint/2010/main" val="3622943252"/>
      </p:ext>
    </p:extLst>
  </p:cSld>
  <p:clrMapOvr>
    <a:masterClrMapping/>
  </p:clrMapOvr>
</p:sld>
</file>

<file path=ppt/theme/theme1.xml><?xml version="1.0" encoding="utf-8"?>
<a:theme xmlns:a="http://schemas.openxmlformats.org/drawingml/2006/main" name="Default Design">
  <a:themeElements>
    <a:clrScheme name="Default Design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fontScheme name="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Default Design 2">
        <a:dk1>
          <a:srgbClr val="1B525F"/>
        </a:dk1>
        <a:lt1>
          <a:srgbClr val="FFFFFF"/>
        </a:lt1>
        <a:dk2>
          <a:srgbClr val="339966"/>
        </a:dk2>
        <a:lt2>
          <a:srgbClr val="DDDDDD"/>
        </a:lt2>
        <a:accent1>
          <a:srgbClr val="C5BA6B"/>
        </a:accent1>
        <a:accent2>
          <a:srgbClr val="669900"/>
        </a:accent2>
        <a:accent3>
          <a:srgbClr val="FFFFFF"/>
        </a:accent3>
        <a:accent4>
          <a:srgbClr val="154550"/>
        </a:accent4>
        <a:accent5>
          <a:srgbClr val="DFD9BA"/>
        </a:accent5>
        <a:accent6>
          <a:srgbClr val="5C8A00"/>
        </a:accent6>
        <a:hlink>
          <a:srgbClr val="E57C4D"/>
        </a:hlink>
        <a:folHlink>
          <a:srgbClr val="969696"/>
        </a:folHlink>
      </a:clrScheme>
      <a:clrMap bg1="lt1" tx1="dk1" bg2="lt2" tx2="dk2" accent1="accent1" accent2="accent2" accent3="accent3" accent4="accent4" accent5="accent5" accent6="accent6" hlink="hlink" folHlink="folHlink"/>
    </a:extraClrScheme>
    <a:extraClrScheme>
      <a:clrScheme name="Default Design 3">
        <a:dk1>
          <a:srgbClr val="191961"/>
        </a:dk1>
        <a:lt1>
          <a:srgbClr val="FFFFFF"/>
        </a:lt1>
        <a:dk2>
          <a:srgbClr val="5D4CDC"/>
        </a:dk2>
        <a:lt2>
          <a:srgbClr val="DDDDDD"/>
        </a:lt2>
        <a:accent1>
          <a:srgbClr val="31B36C"/>
        </a:accent1>
        <a:accent2>
          <a:srgbClr val="0099FF"/>
        </a:accent2>
        <a:accent3>
          <a:srgbClr val="FFFFFF"/>
        </a:accent3>
        <a:accent4>
          <a:srgbClr val="141452"/>
        </a:accent4>
        <a:accent5>
          <a:srgbClr val="ADD6BA"/>
        </a:accent5>
        <a:accent6>
          <a:srgbClr val="008AE7"/>
        </a:accent6>
        <a:hlink>
          <a:srgbClr val="A0963C"/>
        </a:hlink>
        <a:folHlink>
          <a:srgbClr val="96969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009tgp_computer_new_v3</Template>
  <TotalTime>26579</TotalTime>
  <Words>8242</Words>
  <Application>Microsoft Office PowerPoint</Application>
  <PresentationFormat>全屏显示(4:3)</PresentationFormat>
  <Paragraphs>795</Paragraphs>
  <Slides>41</Slides>
  <Notes>39</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41</vt:i4>
      </vt:variant>
    </vt:vector>
  </HeadingPairs>
  <TitlesOfParts>
    <vt:vector size="57" baseType="lpstr">
      <vt:lpstr>Courier</vt:lpstr>
      <vt:lpstr>New York</vt:lpstr>
      <vt:lpstr>PMingLiU</vt:lpstr>
      <vt:lpstr>PMingLiU</vt:lpstr>
      <vt:lpstr>宋体</vt:lpstr>
      <vt:lpstr>Arial</vt:lpstr>
      <vt:lpstr>Calibri</vt:lpstr>
      <vt:lpstr>Courier New</vt:lpstr>
      <vt:lpstr>Helvetica</vt:lpstr>
      <vt:lpstr>Symbol</vt:lpstr>
      <vt:lpstr>Times</vt:lpstr>
      <vt:lpstr>Times New Roman</vt:lpstr>
      <vt:lpstr>Verdana</vt:lpstr>
      <vt:lpstr>Wingdings</vt:lpstr>
      <vt:lpstr>Default Design</vt:lpstr>
      <vt:lpstr>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Peng Fei Chen</dc:creator>
  <cp:lastModifiedBy>inplus</cp:lastModifiedBy>
  <cp:revision>3022</cp:revision>
  <dcterms:created xsi:type="dcterms:W3CDTF">2018-01-21T04:36:46Z</dcterms:created>
  <dcterms:modified xsi:type="dcterms:W3CDTF">2018-06-15T01:43:32Z</dcterms:modified>
</cp:coreProperties>
</file>

<file path=docProps/thumbnail.jpeg>
</file>